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6.xml" ContentType="application/vnd.openxmlformats-officedocument.themeOverride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ppt/theme/themeOverride1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4545" r:id="rId8"/>
    <p:sldId id="4546" r:id="rId9"/>
    <p:sldId id="4521" r:id="rId10"/>
    <p:sldId id="4549" r:id="rId11"/>
    <p:sldId id="4532" r:id="rId12"/>
    <p:sldId id="4533" r:id="rId13"/>
    <p:sldId id="4535" r:id="rId14"/>
    <p:sldId id="4542" r:id="rId15"/>
    <p:sldId id="4541" r:id="rId16"/>
    <p:sldId id="4502" r:id="rId17"/>
    <p:sldId id="4543" r:id="rId18"/>
    <p:sldId id="4531" r:id="rId19"/>
    <p:sldId id="4551" r:id="rId20"/>
    <p:sldId id="262" r:id="rId21"/>
    <p:sldId id="263" r:id="rId22"/>
  </p:sldIdLst>
  <p:sldSz cx="18288000" cy="10287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  <a:srgbClr val="210E30"/>
    <a:srgbClr val="000818"/>
    <a:srgbClr val="001746"/>
    <a:srgbClr val="131E0C"/>
    <a:srgbClr val="548235"/>
    <a:srgbClr val="000510"/>
    <a:srgbClr val="000000"/>
    <a:srgbClr val="58267E"/>
    <a:srgbClr val="1B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CF02-DATOS-SESS-SERVER\DATOS_SESS\PRIVADO\GRUPOS\UDANALISISECO\RUEDA%20DE%20PRENSA%20AFILIACION\Gr&#225;ficos_RDP(serie%20desest%20-%20variaciones%20ajustar%20y%20sin%20ajustar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CF02-DATOS-SESS-SERVER\DATOS_SESS\PRIVADO\GRUPOS\UDANALISISECO\RUEDA%20DE%20PRENSA%20AFILIACION\Gr&#225;ficos_RDP%20(extranjeros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CF02-DATOS-SESS-SERVER\DATOS_SESS\PRIVADO\GRUPOS\UDANALISISECO\RUEDA%20DE%20PRENSA%20AFILIACION\Gr&#225;ficos_RDP%20(secciones%20-%20sexo%20-%20edad)%20CNAE25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CF02-DATOS-SESS-SERVER\DATOS_SESS\PRIVADO\GRUPOS\UDANALISISECO\RUEDA%20DE%20PRENSA%20AFILIACION\Gr&#225;ficos_RDP%20(secciones%20-%20sexo%20-%20edad)%20CNAE25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CF02-DATOS-SESS-SERVER\DATOS_SESS\PRIVADO\GRUPOS\UDANALISISECO\RUEDA%20DE%20PRENSA%20AFILIACION\Gr&#225;ficos_RDP%20(secciones%20-%20sexo%20-%20edad)%20CNAE25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CF02-DATOS-SESS-SERVER\DATOS_SESS\PRIVADO\GRUPOS\UDANALISISECO\RUEDA%20DE%20PRENSA%20AFILIACION\Gr&#225;ficos_RDP%20(tipo%20de%20contrato%20-%20sexo%20-%20edad)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CF02-DATOS-SESS-SERVER\DATOS_SESS\PRIVADO\GRUPOS\UDANALISISECO\RUEDA%20DE%20PRENSA%20AFILIACION\Gr&#225;ficos_RDP%20(tipo%20de%20contrato%20-%20sexo%20-%20edad)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CF02-DATOS-SESS-SERVER\DATOS_SESS\PRIVADO\GRUPOS\UDANALISISECO\RUEDA%20DE%20PRENSA%20AFILIACION\Gr&#225;ficos_RDP%20(tipo%20de%20contrato%20-%20sexo%20-%20edad)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CF02-DATOS-SESS-SERVER\DATOS_SESS\PRIVADO\GRUPOS\UDANALISISECO\RUEDA%20DE%20PRENSA%20AFILIACION\Gr&#225;ficos_RDP%20(tipo%20de%20contrato%20-%20sexo%20-%20edad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\\CF02-DATOS-SESS-SERVER\DATOS_SESS\PRIVADO\GRUPOS\UDANALISISECO\RUEDA%20DE%20PRENSA%20AFILIACION\Gr&#225;ficos_RDP%20(tipo%20de%20contrato%20-%20seccion%20-%20sexo)%20CNAE25%20ultimo.xlsx" TargetMode="External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CF02-DATOS-SESS-SERVER\DATOS_SESS\PRIVADO\GRUPOS\UDANALISISECO\RUEDA%20DE%20PRENSA%20AFILIACION\Gr&#225;ficos_RDP(serie%20desest%20-%20variaciones%20ajustar%20y%20sin%20ajustar)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CF02-DATOS-SESS-SERVER\DATOS_SESS\PRIVADO\GRUPOS\UDANALISISECO\RUEDA%20DE%20PRENSA%20AFILIACION\Gr&#225;ficos_RDP(serie%20desest%20-%20variaciones%20ajustar%20y%20sin%20ajustar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CF02-DATOS-SESS-SERVER\DATOS_SESS\PRIVADO\GRUPOS\UDANALISISECO\RUEDA%20DE%20PRENSA%20AFILIACION\Gr&#225;ficos_RDP%20(r&#233;gimen%20-%20sexo%20-%20edad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CF02-DATOS-SESS-SERVER\DATOS_SESS\PRIVADO\GRUPOS\UDANALISISECO\RUEDA%20DE%20PRENSA%20AFILIACION\Gr&#225;ficos_RDP%20(r&#233;gimen%20-%20sexo%20-%20edad)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CF02-DATOS-SESS-SERVER\DATOS_SESS\PRIVADO\GRUPOS\UDANALISISECO\RUEDA%20DE%20PRENSA%20AFILIACION\Gr&#225;ficos_RDP%20(r&#233;gimen%20-%20sexo%20-%20edad)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F02-DATOS-SESS-SERVER\DATOS_SESS\PRIVADO\GRUPOS\UDANALISISECO\RUEDA%20DE%20PRENSA%20AFILIACION\Gr&#225;ficos_RDP%20aut&#243;nomos%20(general%20-%20secciones)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\\CF02-DATOS-SESS-SERVER\DATOS_SESS\PRIVADO\GRUPOS\UDANALISISECO\RUEDA%20DE%20PRENSA%20AFILIACION\Gr&#225;ficos_RDP%20aut&#243;nomos%20(general%20-%20secciones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CF02-DATOS-SESS-SERVER\DATOS_SESS\PRIVADO\GRUPOS\UDANALISISECO\RUEDA%20DE%20PRENSA%20AFILIACION\Gr&#225;ficos_RDP%20(extranjero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6059914162416"/>
          <c:y val="4.2603148821882743E-2"/>
          <c:w val="0.78093119832996261"/>
          <c:h val="0.805088831102503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'Gráfico serie desest'!$T$124:$T$188</c:f>
              <c:numCache>
                <c:formatCode>mmm\-yy</c:formatCode>
                <c:ptCount val="65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</c:numCache>
            </c:numRef>
          </c:cat>
          <c:val>
            <c:numRef>
              <c:f>'Gráfico serie desest'!$V$124:$V$188</c:f>
              <c:numCache>
                <c:formatCode>#,##0</c:formatCode>
                <c:ptCount val="65"/>
                <c:pt idx="0">
                  <c:v>19013756.012765124</c:v>
                </c:pt>
                <c:pt idx="1">
                  <c:v>19041864.141628765</c:v>
                </c:pt>
                <c:pt idx="2">
                  <c:v>19061505.561370566</c:v>
                </c:pt>
                <c:pt idx="3">
                  <c:v>19090853.307894807</c:v>
                </c:pt>
                <c:pt idx="4">
                  <c:v>19148843.378223427</c:v>
                </c:pt>
                <c:pt idx="5">
                  <c:v>19327160.95736229</c:v>
                </c:pt>
                <c:pt idx="6">
                  <c:v>19416841.156141937</c:v>
                </c:pt>
                <c:pt idx="7">
                  <c:v>19494787.169103149</c:v>
                </c:pt>
                <c:pt idx="8">
                  <c:v>19553903.375000861</c:v>
                </c:pt>
                <c:pt idx="9">
                  <c:v>19627081.497358885</c:v>
                </c:pt>
                <c:pt idx="10">
                  <c:v>19713269.651216753</c:v>
                </c:pt>
                <c:pt idx="11">
                  <c:v>19787673.289626736</c:v>
                </c:pt>
                <c:pt idx="12">
                  <c:v>19849632.320166193</c:v>
                </c:pt>
                <c:pt idx="13">
                  <c:v>19906395.224093966</c:v>
                </c:pt>
                <c:pt idx="14">
                  <c:v>19960964.330645181</c:v>
                </c:pt>
                <c:pt idx="15">
                  <c:v>20013887.187517196</c:v>
                </c:pt>
                <c:pt idx="16">
                  <c:v>20074270.791213378</c:v>
                </c:pt>
                <c:pt idx="17">
                  <c:v>20128609.220991358</c:v>
                </c:pt>
                <c:pt idx="18">
                  <c:v>20150421.236588739</c:v>
                </c:pt>
                <c:pt idx="19">
                  <c:v>20173676.703163411</c:v>
                </c:pt>
                <c:pt idx="20">
                  <c:v>20209387.238059588</c:v>
                </c:pt>
                <c:pt idx="21">
                  <c:v>20242969.753623433</c:v>
                </c:pt>
                <c:pt idx="22">
                  <c:v>20273958.255806725</c:v>
                </c:pt>
                <c:pt idx="23">
                  <c:v>20301445.905225806</c:v>
                </c:pt>
                <c:pt idx="24">
                  <c:v>20345842.769137196</c:v>
                </c:pt>
                <c:pt idx="25">
                  <c:v>20409822.648010228</c:v>
                </c:pt>
                <c:pt idx="26">
                  <c:v>20498125.874929775</c:v>
                </c:pt>
                <c:pt idx="27">
                  <c:v>20578060.881306361</c:v>
                </c:pt>
                <c:pt idx="28">
                  <c:v>20615954.384914592</c:v>
                </c:pt>
                <c:pt idx="29">
                  <c:v>20637281.106196877</c:v>
                </c:pt>
                <c:pt idx="30">
                  <c:v>20680323.662837461</c:v>
                </c:pt>
                <c:pt idx="31">
                  <c:v>20726567.906584501</c:v>
                </c:pt>
                <c:pt idx="32">
                  <c:v>20758717.389249165</c:v>
                </c:pt>
                <c:pt idx="33">
                  <c:v>20781538.944855195</c:v>
                </c:pt>
                <c:pt idx="34">
                  <c:v>20815379.975291915</c:v>
                </c:pt>
                <c:pt idx="35">
                  <c:v>20856466.219410945</c:v>
                </c:pt>
                <c:pt idx="36">
                  <c:v>20901223.508549459</c:v>
                </c:pt>
                <c:pt idx="37">
                  <c:v>20959879.719083313</c:v>
                </c:pt>
                <c:pt idx="38">
                  <c:v>21017226.806286007</c:v>
                </c:pt>
                <c:pt idx="39">
                  <c:v>21058546.98001663</c:v>
                </c:pt>
                <c:pt idx="40">
                  <c:v>21105165.381797079</c:v>
                </c:pt>
                <c:pt idx="41">
                  <c:v>21143582.977500111</c:v>
                </c:pt>
                <c:pt idx="42">
                  <c:v>21172676.925097063</c:v>
                </c:pt>
                <c:pt idx="43">
                  <c:v>21206319.306657556</c:v>
                </c:pt>
                <c:pt idx="44">
                  <c:v>21242301.683420826</c:v>
                </c:pt>
                <c:pt idx="45">
                  <c:v>21283630.40277034</c:v>
                </c:pt>
                <c:pt idx="46">
                  <c:v>21318659.473046225</c:v>
                </c:pt>
                <c:pt idx="47">
                  <c:v>21359969.078074049</c:v>
                </c:pt>
                <c:pt idx="48">
                  <c:v>21404464.12714494</c:v>
                </c:pt>
                <c:pt idx="49">
                  <c:v>21447549.126159582</c:v>
                </c:pt>
                <c:pt idx="50">
                  <c:v>21486953.084166057</c:v>
                </c:pt>
                <c:pt idx="51">
                  <c:v>21532063.224863835</c:v>
                </c:pt>
                <c:pt idx="52">
                  <c:v>21569272.275762435</c:v>
                </c:pt>
                <c:pt idx="53">
                  <c:v>21607958.185140736</c:v>
                </c:pt>
                <c:pt idx="54">
                  <c:v>21649453.122744776</c:v>
                </c:pt>
                <c:pt idx="55">
                  <c:v>21691123.513564091</c:v>
                </c:pt>
                <c:pt idx="56">
                  <c:v>21739104.199972931</c:v>
                </c:pt>
                <c:pt idx="57">
                  <c:v>21789319.201632217</c:v>
                </c:pt>
                <c:pt idx="58">
                  <c:v>21832249.261601351</c:v>
                </c:pt>
                <c:pt idx="59">
                  <c:v>21867728.107134223</c:v>
                </c:pt>
                <c:pt idx="60">
                  <c:v>21885038.980881933</c:v>
                </c:pt>
                <c:pt idx="61">
                  <c:v>21930258.558793984</c:v>
                </c:pt>
                <c:pt idx="62">
                  <c:v>22010532.224052276</c:v>
                </c:pt>
                <c:pt idx="63">
                  <c:v>22052284.893763881</c:v>
                </c:pt>
                <c:pt idx="64">
                  <c:v>22116022.199121058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9CE-46AB-961B-A103489909E8}"/>
            </c:ext>
          </c:extLst>
        </c:ser>
        <c:ser>
          <c:idx val="3"/>
          <c:order val="1"/>
          <c:spPr>
            <a:ln w="28575" cap="rnd">
              <a:noFill/>
              <a:round/>
            </a:ln>
            <a:effectLst/>
          </c:spPr>
          <c:marker>
            <c:symbol val="diamond"/>
            <c:size val="13"/>
            <c:spPr>
              <a:solidFill>
                <a:srgbClr val="C00000"/>
              </a:solidFill>
              <a:ln w="19050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1.2761518793699553E-2"/>
                  <c:y val="3.088306014728291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CE-46AB-961B-A103489909E8}"/>
                </c:ext>
              </c:extLst>
            </c:dLbl>
            <c:dLbl>
              <c:idx val="11"/>
              <c:layout>
                <c:manualLayout>
                  <c:x val="-1.732696758106381E-2"/>
                  <c:y val="3.538189616711961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CE-46AB-961B-A103489909E8}"/>
                </c:ext>
              </c:extLst>
            </c:dLbl>
            <c:dLbl>
              <c:idx val="23"/>
              <c:layout>
                <c:manualLayout>
                  <c:x val="-1.3342620730807645E-2"/>
                  <c:y val="3.726741825259612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CE-46AB-961B-A103489909E8}"/>
                </c:ext>
              </c:extLst>
            </c:dLbl>
            <c:dLbl>
              <c:idx val="27"/>
              <c:layout>
                <c:manualLayout>
                  <c:x val="-9.6279504427398983E-3"/>
                  <c:y val="3.088306014728291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CE-46AB-961B-A103489909E8}"/>
                </c:ext>
              </c:extLst>
            </c:dLbl>
            <c:dLbl>
              <c:idx val="35"/>
              <c:layout>
                <c:manualLayout>
                  <c:x val="-7.3661004554233939E-3"/>
                  <c:y val="3.161085199616660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CE-46AB-961B-A103489909E8}"/>
                </c:ext>
              </c:extLst>
            </c:dLbl>
            <c:dLbl>
              <c:idx val="47"/>
              <c:layout>
                <c:manualLayout>
                  <c:x val="-4.812589030152083E-3"/>
                  <c:y val="2.5582823042267614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CE-46AB-961B-A103489909E8}"/>
                </c:ext>
              </c:extLst>
            </c:dLbl>
            <c:dLbl>
              <c:idx val="50"/>
              <c:layout>
                <c:manualLayout>
                  <c:x val="3.0768736527273135E-3"/>
                  <c:y val="-5.2883604758365791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CE-46AB-961B-A103489909E8}"/>
                </c:ext>
              </c:extLst>
            </c:dLbl>
            <c:dLbl>
              <c:idx val="51"/>
              <c:layout>
                <c:manualLayout>
                  <c:x val="-3.272304440119206E-3"/>
                  <c:y val="3.3280207140190051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9CE-46AB-961B-A103489909E8}"/>
                </c:ext>
              </c:extLst>
            </c:dLbl>
            <c:dLbl>
              <c:idx val="52"/>
              <c:layout>
                <c:manualLayout>
                  <c:x val="-4.2901160633836873E-3"/>
                  <c:y val="-2.3285455424105158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9CE-46AB-961B-A103489909E8}"/>
                </c:ext>
              </c:extLst>
            </c:dLbl>
            <c:dLbl>
              <c:idx val="53"/>
              <c:layout>
                <c:manualLayout>
                  <c:x val="-3.272304440119206E-3"/>
                  <c:y val="1.087010905592503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9CE-46AB-961B-A103489909E8}"/>
                </c:ext>
              </c:extLst>
            </c:dLbl>
            <c:dLbl>
              <c:idx val="55"/>
              <c:layout>
                <c:manualLayout>
                  <c:x val="-2.2544928168545756E-3"/>
                  <c:y val="1.087010905592502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9CE-46AB-961B-A103489909E8}"/>
                </c:ext>
              </c:extLst>
            </c:dLbl>
            <c:dLbl>
              <c:idx val="56"/>
              <c:layout>
                <c:manualLayout>
                  <c:x val="-2.2544928168545756E-3"/>
                  <c:y val="5.2135427994955113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9CE-46AB-961B-A103489909E8}"/>
                </c:ext>
              </c:extLst>
            </c:dLbl>
            <c:dLbl>
              <c:idx val="59"/>
              <c:layout>
                <c:manualLayout>
                  <c:x val="-1.0354360593115666E-2"/>
                  <c:y val="3.161085199616661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9CE-46AB-961B-A103489909E8}"/>
                </c:ext>
              </c:extLst>
            </c:dLbl>
            <c:dLbl>
              <c:idx val="60"/>
              <c:layout>
                <c:manualLayout>
                  <c:x val="-3.5996063967276906E-2"/>
                  <c:y val="4.292398450902563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9CE-46AB-961B-A103489909E8}"/>
                </c:ext>
              </c:extLst>
            </c:dLbl>
            <c:dLbl>
              <c:idx val="61"/>
              <c:layout>
                <c:manualLayout>
                  <c:x val="-3.8351848258503317E-2"/>
                  <c:y val="4.103846242354913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9CE-46AB-961B-A103489909E8}"/>
                </c:ext>
              </c:extLst>
            </c:dLbl>
            <c:dLbl>
              <c:idx val="62"/>
              <c:layout>
                <c:manualLayout>
                  <c:x val="-3.040809594181724E-3"/>
                  <c:y val="-4.214067627887029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9CE-46AB-961B-A103489909E8}"/>
                </c:ext>
              </c:extLst>
            </c:dLbl>
            <c:dLbl>
              <c:idx val="63"/>
              <c:layout>
                <c:manualLayout>
                  <c:x val="-2.3784040871241901E-2"/>
                  <c:y val="-3.061137682455810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9CE-46AB-961B-A103489909E8}"/>
                </c:ext>
              </c:extLst>
            </c:dLbl>
            <c:dLbl>
              <c:idx val="64"/>
              <c:layout>
                <c:manualLayout>
                  <c:x val="-1.2425279770953391E-2"/>
                  <c:y val="-4.569555350837015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9CE-46AB-961B-A103489909E8}"/>
                </c:ext>
              </c:extLst>
            </c:dLbl>
            <c:spPr>
              <a:solidFill>
                <a:srgbClr val="1F497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 serie desest'!$T$124:$T$188</c:f>
              <c:numCache>
                <c:formatCode>mmm\-yy</c:formatCode>
                <c:ptCount val="65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</c:numCache>
            </c:numRef>
          </c:cat>
          <c:val>
            <c:numRef>
              <c:f>'Gráfico serie desest'!$W$124:$W$188</c:f>
              <c:numCache>
                <c:formatCode>#,##0</c:formatCode>
                <c:ptCount val="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19787673.289626736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20301445.905225806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20856466.219410945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21359969.078074049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21867728.107134223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22116022.199121058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9CE-46AB-961B-A10348990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4108128"/>
        <c:axId val="884111080"/>
      </c:lineChart>
      <c:dateAx>
        <c:axId val="884108128"/>
        <c:scaling>
          <c:orientation val="minMax"/>
          <c:max val="46143"/>
          <c:min val="44317"/>
        </c:scaling>
        <c:delete val="0"/>
        <c:axPos val="b"/>
        <c:numFmt formatCode="[$-C0A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4111080"/>
        <c:crossesAt val="17800000.000000004"/>
        <c:auto val="0"/>
        <c:lblOffset val="100"/>
        <c:baseTimeUnit val="months"/>
        <c:majorUnit val="2"/>
        <c:majorTimeUnit val="months"/>
      </c:dateAx>
      <c:valAx>
        <c:axId val="884111080"/>
        <c:scaling>
          <c:orientation val="minMax"/>
          <c:max val="22220000"/>
          <c:min val="189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4108128"/>
        <c:crosses val="autoZero"/>
        <c:crossBetween val="between"/>
        <c:majorUnit val="255000"/>
        <c:minorUnit val="5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46C0A"/>
            </a:solidFill>
            <a:ln w="25400">
              <a:solidFill>
                <a:srgbClr val="E46C0A"/>
              </a:solidFill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432003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extranjeros mes'!$K$13:$K$21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  <c:extLst/>
            </c:strRef>
          </c:cat>
          <c:val>
            <c:numRef>
              <c:f>'Gráfico % extranjeros mes'!$N$13:$N$21</c:f>
              <c:numCache>
                <c:formatCode>0.0%</c:formatCode>
                <c:ptCount val="9"/>
                <c:pt idx="0">
                  <c:v>0.10594717400783794</c:v>
                </c:pt>
                <c:pt idx="1">
                  <c:v>0.11084950643573165</c:v>
                </c:pt>
                <c:pt idx="2">
                  <c:v>0.10831376879558592</c:v>
                </c:pt>
                <c:pt idx="3">
                  <c:v>0.11259154550622538</c:v>
                </c:pt>
                <c:pt idx="4">
                  <c:v>0.11993565538405326</c:v>
                </c:pt>
                <c:pt idx="5">
                  <c:v>0.12879852612809423</c:v>
                </c:pt>
                <c:pt idx="6">
                  <c:v>0.13521220649816754</c:v>
                </c:pt>
                <c:pt idx="7">
                  <c:v>0.14096483865377091</c:v>
                </c:pt>
                <c:pt idx="8">
                  <c:v>0.15039739612385691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BAF-4D2E-BD00-F35F631E4A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-27"/>
        <c:axId val="1238415375"/>
        <c:axId val="1238416335"/>
      </c:barChart>
      <c:catAx>
        <c:axId val="123841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62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8416335"/>
        <c:crosses val="autoZero"/>
        <c:auto val="1"/>
        <c:lblAlgn val="ctr"/>
        <c:lblOffset val="100"/>
        <c:noMultiLvlLbl val="0"/>
      </c:catAx>
      <c:valAx>
        <c:axId val="1238416335"/>
        <c:scaling>
          <c:orientation val="minMax"/>
          <c:max val="0.16000000000000003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8415375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181163117586402"/>
          <c:y val="6.1852733524588499E-4"/>
          <c:w val="0.58234806295042318"/>
          <c:h val="0.93603503624819295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74410607"/>
        <c:axId val="1074411567"/>
      </c:barChart>
      <c:catAx>
        <c:axId val="1074410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  <c:crossAx val="1074411567"/>
        <c:crosses val="autoZero"/>
        <c:auto val="1"/>
        <c:lblAlgn val="ctr"/>
        <c:lblOffset val="100"/>
        <c:noMultiLvlLbl val="0"/>
      </c:catAx>
      <c:valAx>
        <c:axId val="1074411567"/>
        <c:scaling>
          <c:orientation val="minMax"/>
          <c:max val="5.5000000000000007E-2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4410607"/>
        <c:crosses val="autoZero"/>
        <c:crossBetween val="between"/>
        <c:majorUnit val="5.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810458460150253"/>
          <c:y val="6.1852733524588499E-4"/>
          <c:w val="0.59580948503331588"/>
          <c:h val="0.927318456330679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36-4905-9229-AAE8ADAD84FE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51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('Gráfico crec mes interanual'!$H$8:$H$18,'Gráfico crec mes interanual'!$H$20:$H$24,'Gráfico crec mes interanual'!$H$27,'Gráfico crec mes interanual'!$H$29)</c:f>
              <c:strCache>
                <c:ptCount val="18"/>
                <c:pt idx="0">
                  <c:v>J-Actv. edición, radiodifusión y producción</c:v>
                </c:pt>
                <c:pt idx="1">
                  <c:v>M-Act. Inmobiliarias</c:v>
                </c:pt>
                <c:pt idx="2">
                  <c:v>F-Construcción</c:v>
                </c:pt>
                <c:pt idx="3">
                  <c:v>E-Suminis. agua, resid.</c:v>
                </c:pt>
                <c:pt idx="4">
                  <c:v>S-Actv. Artis. Deport. y Entr.</c:v>
                </c:pt>
                <c:pt idx="5">
                  <c:v>R-Actv. Sanit. Serv. Sociales</c:v>
                </c:pt>
                <c:pt idx="6">
                  <c:v>Q-Educación</c:v>
                </c:pt>
                <c:pt idx="7">
                  <c:v>K-Telecomunicaciones, informatica, consultoría</c:v>
                </c:pt>
                <c:pt idx="8">
                  <c:v>O-Actividades Administrativas y Servicios Auxiliares</c:v>
                </c:pt>
                <c:pt idx="9">
                  <c:v>H-Transporte y almacenamiento</c:v>
                </c:pt>
                <c:pt idx="10">
                  <c:v>N-Act.Prof. Científico, Técnicas</c:v>
                </c:pt>
                <c:pt idx="11">
                  <c:v>L-Act. Financ. y de Seguros</c:v>
                </c:pt>
                <c:pt idx="12">
                  <c:v>P-Admón Púb. Defen., S.S.</c:v>
                </c:pt>
                <c:pt idx="13">
                  <c:v>A-Agricultura, Ganadería, Silvicultura y Pesca</c:v>
                </c:pt>
                <c:pt idx="14">
                  <c:v>I-Hostelería</c:v>
                </c:pt>
                <c:pt idx="15">
                  <c:v>C-Ind. Manufacturera</c:v>
                </c:pt>
                <c:pt idx="16">
                  <c:v>G-Comercio al por Mayor y al por Menor</c:v>
                </c:pt>
                <c:pt idx="17">
                  <c:v>T-Otros Servicios</c:v>
                </c:pt>
              </c:strCache>
              <c:extLst/>
            </c:strRef>
          </c:cat>
          <c:val>
            <c:numRef>
              <c:f>('Gráfico crec mes interanual'!$I$8:$I$18,'Gráfico crec mes interanual'!$I$20:$I$24,'Gráfico crec mes interanual'!$I$27,'Gráfico crec mes interanual'!$I$29)</c:f>
              <c:numCache>
                <c:formatCode>0.0%</c:formatCode>
                <c:ptCount val="18"/>
                <c:pt idx="0">
                  <c:v>7.2928220097600249E-2</c:v>
                </c:pt>
                <c:pt idx="1">
                  <c:v>6.2879569354677756E-2</c:v>
                </c:pt>
                <c:pt idx="2">
                  <c:v>5.0205292175905525E-2</c:v>
                </c:pt>
                <c:pt idx="3">
                  <c:v>4.906713106620475E-2</c:v>
                </c:pt>
                <c:pt idx="4">
                  <c:v>4.4796756216666678E-2</c:v>
                </c:pt>
                <c:pt idx="5">
                  <c:v>4.076518956460129E-2</c:v>
                </c:pt>
                <c:pt idx="6">
                  <c:v>3.8074870908374692E-2</c:v>
                </c:pt>
                <c:pt idx="7">
                  <c:v>3.6430486047945188E-2</c:v>
                </c:pt>
                <c:pt idx="8">
                  <c:v>3.0147856282388474E-2</c:v>
                </c:pt>
                <c:pt idx="9">
                  <c:v>3.0072717494855405E-2</c:v>
                </c:pt>
                <c:pt idx="10">
                  <c:v>2.7865324455421669E-2</c:v>
                </c:pt>
                <c:pt idx="11">
                  <c:v>2.5710624998255716E-2</c:v>
                </c:pt>
                <c:pt idx="12">
                  <c:v>2.2732892442908881E-2</c:v>
                </c:pt>
                <c:pt idx="13">
                  <c:v>1.8369975308837327E-2</c:v>
                </c:pt>
                <c:pt idx="14">
                  <c:v>1.7532507765855021E-2</c:v>
                </c:pt>
                <c:pt idx="15">
                  <c:v>1.7053611469756813E-2</c:v>
                </c:pt>
                <c:pt idx="16">
                  <c:v>8.9268483989044523E-3</c:v>
                </c:pt>
                <c:pt idx="17">
                  <c:v>6.4565702222332266E-3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736-4905-9229-AAE8ADAD84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074410607"/>
        <c:axId val="1074411567"/>
      </c:barChart>
      <c:catAx>
        <c:axId val="1074410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  <c:crossAx val="1074411567"/>
        <c:crosses val="autoZero"/>
        <c:auto val="1"/>
        <c:lblAlgn val="ctr"/>
        <c:lblOffset val="100"/>
        <c:noMultiLvlLbl val="0"/>
      </c:catAx>
      <c:valAx>
        <c:axId val="1074411567"/>
        <c:scaling>
          <c:orientation val="minMax"/>
          <c:max val="7.5000000000000011E-2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4410607"/>
        <c:crosses val="autoZero"/>
        <c:crossBetween val="between"/>
        <c:majorUnit val="5.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742862042244786"/>
          <c:y val="5.2446224584757027E-2"/>
          <c:w val="0.70920269239909184"/>
          <c:h val="0.87751967567642009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'Gráfico pesos mes edad'!$P$7</c:f>
              <c:strCache>
                <c:ptCount val="1"/>
                <c:pt idx="0">
                  <c:v>Menores de 30</c:v>
                </c:pt>
              </c:strCache>
            </c:strRef>
          </c:tx>
          <c:spPr>
            <a:solidFill>
              <a:srgbClr val="A9D18E"/>
            </a:solidFill>
            <a:ln>
              <a:solidFill>
                <a:srgbClr val="A9D18E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6.6328260726021783E-3"/>
                  <c:y val="1.530054671142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EB-456D-8E43-8E450305E639}"/>
                </c:ext>
              </c:extLst>
            </c:dLbl>
            <c:dLbl>
              <c:idx val="14"/>
              <c:spPr>
                <a:solidFill>
                  <a:schemeClr val="accent6">
                    <a:lumMod val="20000"/>
                    <a:lumOff val="80000"/>
                  </a:schemeClr>
                </a:solidFill>
                <a:ln w="19050" cap="flat" cmpd="sng" algn="ctr">
                  <a:solidFill>
                    <a:srgbClr val="A9D18E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15210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4EB-456D-8E43-8E450305E639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 w="19050" cap="flat" cmpd="sng" algn="ctr">
                <a:solidFill>
                  <a:srgbClr val="A9D18E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5210D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pesos mes edad'!$O$8:$O$30</c:f>
              <c:strCache>
                <c:ptCount val="23"/>
                <c:pt idx="0">
                  <c:v>U-Hogares P. Domést.</c:v>
                </c:pt>
                <c:pt idx="1">
                  <c:v>E-Suminis. agua, resid.</c:v>
                </c:pt>
                <c:pt idx="2">
                  <c:v>A-Agricultura, Ganadería, Silvicultura y Pesca</c:v>
                </c:pt>
                <c:pt idx="3">
                  <c:v>B-Ind. Extractivas</c:v>
                </c:pt>
                <c:pt idx="4">
                  <c:v>V-Org. Extraterritoriales</c:v>
                </c:pt>
                <c:pt idx="5">
                  <c:v>P-Admón Púb. Defen., S.S.</c:v>
                </c:pt>
                <c:pt idx="6">
                  <c:v>L-Act. Financ. y de Seguros</c:v>
                </c:pt>
                <c:pt idx="7">
                  <c:v>M-Act. Inmobiliarias</c:v>
                </c:pt>
                <c:pt idx="8">
                  <c:v>D-Suminis. Energía</c:v>
                </c:pt>
                <c:pt idx="9">
                  <c:v>H-Transporte y almacenamiento</c:v>
                </c:pt>
                <c:pt idx="10">
                  <c:v>F-Construcción</c:v>
                </c:pt>
                <c:pt idx="11">
                  <c:v>C-Ind. Manufacturera</c:v>
                </c:pt>
                <c:pt idx="12">
                  <c:v>R-Actv. Sanit. Serv. Sociales</c:v>
                </c:pt>
                <c:pt idx="13">
                  <c:v>O-Actividades Administrativas y Servicios Auxiliares</c:v>
                </c:pt>
                <c:pt idx="14">
                  <c:v>TOTAL</c:v>
                </c:pt>
                <c:pt idx="15">
                  <c:v>T-Otros Servicios</c:v>
                </c:pt>
                <c:pt idx="16">
                  <c:v>Q-Educación</c:v>
                </c:pt>
                <c:pt idx="17">
                  <c:v>G-Comercio al por Mayor y al por Menor</c:v>
                </c:pt>
                <c:pt idx="18">
                  <c:v>N-Act.Prof. Científico, Técnicas</c:v>
                </c:pt>
                <c:pt idx="19">
                  <c:v>J-Actv. edición, radiodifusión y producción</c:v>
                </c:pt>
                <c:pt idx="20">
                  <c:v>K-Telecomunicaciones, informatica, consultoría</c:v>
                </c:pt>
                <c:pt idx="21">
                  <c:v>I-Hostelería</c:v>
                </c:pt>
                <c:pt idx="22">
                  <c:v>S-Actv. Artis. Deport. y Entr.</c:v>
                </c:pt>
              </c:strCache>
            </c:strRef>
          </c:cat>
          <c:val>
            <c:numRef>
              <c:f>'Gráfico pesos mes edad'!$P$8:$P$30</c:f>
              <c:numCache>
                <c:formatCode>0.0%</c:formatCode>
                <c:ptCount val="23"/>
                <c:pt idx="0">
                  <c:v>2.2060079108918926E-2</c:v>
                </c:pt>
                <c:pt idx="1">
                  <c:v>8.4345114677913571E-2</c:v>
                </c:pt>
                <c:pt idx="2">
                  <c:v>8.9202274680382249E-2</c:v>
                </c:pt>
                <c:pt idx="3">
                  <c:v>8.9335060247160647E-2</c:v>
                </c:pt>
                <c:pt idx="4">
                  <c:v>9.7607669704075278E-2</c:v>
                </c:pt>
                <c:pt idx="5">
                  <c:v>0.10283612034432657</c:v>
                </c:pt>
                <c:pt idx="6">
                  <c:v>0.10549820417466846</c:v>
                </c:pt>
                <c:pt idx="7">
                  <c:v>0.10882686590400502</c:v>
                </c:pt>
                <c:pt idx="8">
                  <c:v>0.11193106771350018</c:v>
                </c:pt>
                <c:pt idx="9">
                  <c:v>0.11857313159210819</c:v>
                </c:pt>
                <c:pt idx="10">
                  <c:v>0.12199864440608126</c:v>
                </c:pt>
                <c:pt idx="11">
                  <c:v>0.13147459181409601</c:v>
                </c:pt>
                <c:pt idx="12">
                  <c:v>0.14313085869517986</c:v>
                </c:pt>
                <c:pt idx="13">
                  <c:v>0.16187598780532911</c:v>
                </c:pt>
                <c:pt idx="14">
                  <c:v>0.16414346946128452</c:v>
                </c:pt>
                <c:pt idx="15">
                  <c:v>0.16548754338942015</c:v>
                </c:pt>
                <c:pt idx="16">
                  <c:v>0.17304052284279459</c:v>
                </c:pt>
                <c:pt idx="17">
                  <c:v>0.17527549421968122</c:v>
                </c:pt>
                <c:pt idx="18">
                  <c:v>0.19034532111663746</c:v>
                </c:pt>
                <c:pt idx="19">
                  <c:v>0.19597811065446746</c:v>
                </c:pt>
                <c:pt idx="20">
                  <c:v>0.21505006574601901</c:v>
                </c:pt>
                <c:pt idx="21">
                  <c:v>0.26714918636913576</c:v>
                </c:pt>
                <c:pt idx="22">
                  <c:v>0.32409861607302737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B-456D-8E43-8E450305E639}"/>
            </c:ext>
          </c:extLst>
        </c:ser>
        <c:ser>
          <c:idx val="2"/>
          <c:order val="1"/>
          <c:tx>
            <c:strRef>
              <c:f>'Gráfico pesos mes edad'!$Q$7</c:f>
              <c:strCache>
                <c:ptCount val="1"/>
                <c:pt idx="0">
                  <c:v>Entre 30 y 54 años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rgbClr val="ED7D31"/>
              </a:solidFill>
            </a:ln>
            <a:effectLst/>
          </c:spPr>
          <c:invertIfNegative val="0"/>
          <c:dLbls>
            <c:dLbl>
              <c:idx val="14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3D1C0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4EB-456D-8E43-8E450305E639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D1C05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pesos mes edad'!$O$8:$O$30</c:f>
              <c:strCache>
                <c:ptCount val="23"/>
                <c:pt idx="0">
                  <c:v>U-Hogares P. Domést.</c:v>
                </c:pt>
                <c:pt idx="1">
                  <c:v>E-Suminis. agua, resid.</c:v>
                </c:pt>
                <c:pt idx="2">
                  <c:v>A-Agricultura, Ganadería, Silvicultura y Pesca</c:v>
                </c:pt>
                <c:pt idx="3">
                  <c:v>B-Ind. Extractivas</c:v>
                </c:pt>
                <c:pt idx="4">
                  <c:v>V-Org. Extraterritoriales</c:v>
                </c:pt>
                <c:pt idx="5">
                  <c:v>P-Admón Púb. Defen., S.S.</c:v>
                </c:pt>
                <c:pt idx="6">
                  <c:v>L-Act. Financ. y de Seguros</c:v>
                </c:pt>
                <c:pt idx="7">
                  <c:v>M-Act. Inmobiliarias</c:v>
                </c:pt>
                <c:pt idx="8">
                  <c:v>D-Suminis. Energía</c:v>
                </c:pt>
                <c:pt idx="9">
                  <c:v>H-Transporte y almacenamiento</c:v>
                </c:pt>
                <c:pt idx="10">
                  <c:v>F-Construcción</c:v>
                </c:pt>
                <c:pt idx="11">
                  <c:v>C-Ind. Manufacturera</c:v>
                </c:pt>
                <c:pt idx="12">
                  <c:v>R-Actv. Sanit. Serv. Sociales</c:v>
                </c:pt>
                <c:pt idx="13">
                  <c:v>O-Actividades Administrativas y Servicios Auxiliares</c:v>
                </c:pt>
                <c:pt idx="14">
                  <c:v>TOTAL</c:v>
                </c:pt>
                <c:pt idx="15">
                  <c:v>T-Otros Servicios</c:v>
                </c:pt>
                <c:pt idx="16">
                  <c:v>Q-Educación</c:v>
                </c:pt>
                <c:pt idx="17">
                  <c:v>G-Comercio al por Mayor y al por Menor</c:v>
                </c:pt>
                <c:pt idx="18">
                  <c:v>N-Act.Prof. Científico, Técnicas</c:v>
                </c:pt>
                <c:pt idx="19">
                  <c:v>J-Actv. edición, radiodifusión y producción</c:v>
                </c:pt>
                <c:pt idx="20">
                  <c:v>K-Telecomunicaciones, informatica, consultoría</c:v>
                </c:pt>
                <c:pt idx="21">
                  <c:v>I-Hostelería</c:v>
                </c:pt>
                <c:pt idx="22">
                  <c:v>S-Actv. Artis. Deport. y Entr.</c:v>
                </c:pt>
              </c:strCache>
            </c:strRef>
          </c:cat>
          <c:val>
            <c:numRef>
              <c:f>'Gráfico pesos mes edad'!$Q$8:$Q$30</c:f>
              <c:numCache>
                <c:formatCode>0.0%</c:formatCode>
                <c:ptCount val="23"/>
                <c:pt idx="0">
                  <c:v>0.44641952361090509</c:v>
                </c:pt>
                <c:pt idx="1">
                  <c:v>0.63001730791319588</c:v>
                </c:pt>
                <c:pt idx="2">
                  <c:v>0.55182147448134056</c:v>
                </c:pt>
                <c:pt idx="3">
                  <c:v>0.66347624012830286</c:v>
                </c:pt>
                <c:pt idx="4">
                  <c:v>0.62641358226232524</c:v>
                </c:pt>
                <c:pt idx="5">
                  <c:v>0.57883534211258936</c:v>
                </c:pt>
                <c:pt idx="6">
                  <c:v>0.69027510328152997</c:v>
                </c:pt>
                <c:pt idx="7">
                  <c:v>0.59275916325600719</c:v>
                </c:pt>
                <c:pt idx="8">
                  <c:v>0.69886907967461243</c:v>
                </c:pt>
                <c:pt idx="9">
                  <c:v>0.63541407257962734</c:v>
                </c:pt>
                <c:pt idx="10">
                  <c:v>0.64631987897047971</c:v>
                </c:pt>
                <c:pt idx="11">
                  <c:v>0.65926481253144587</c:v>
                </c:pt>
                <c:pt idx="12">
                  <c:v>0.60266004986937405</c:v>
                </c:pt>
                <c:pt idx="13">
                  <c:v>0.59250179121419633</c:v>
                </c:pt>
                <c:pt idx="14">
                  <c:v>0.61822602013820305</c:v>
                </c:pt>
                <c:pt idx="15">
                  <c:v>0.62433505145852697</c:v>
                </c:pt>
                <c:pt idx="16">
                  <c:v>0.64851389973157969</c:v>
                </c:pt>
                <c:pt idx="17">
                  <c:v>0.62310878526590341</c:v>
                </c:pt>
                <c:pt idx="18">
                  <c:v>0.63146133768610457</c:v>
                </c:pt>
                <c:pt idx="19">
                  <c:v>0.62029268765060519</c:v>
                </c:pt>
                <c:pt idx="20">
                  <c:v>0.69145953536596783</c:v>
                </c:pt>
                <c:pt idx="21">
                  <c:v>0.55729201230422487</c:v>
                </c:pt>
                <c:pt idx="22">
                  <c:v>0.53010083097269278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EB-456D-8E43-8E450305E639}"/>
            </c:ext>
          </c:extLst>
        </c:ser>
        <c:ser>
          <c:idx val="0"/>
          <c:order val="2"/>
          <c:tx>
            <c:strRef>
              <c:f>'Gráfico pesos mes edad'!$R$7</c:f>
              <c:strCache>
                <c:ptCount val="1"/>
                <c:pt idx="0">
                  <c:v>Mas de 54 años</c:v>
                </c:pt>
              </c:strCache>
            </c:strRef>
          </c:tx>
          <c:spPr>
            <a:solidFill>
              <a:srgbClr val="5B9BD5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4"/>
              <c:spPr>
                <a:solidFill>
                  <a:schemeClr val="accent1">
                    <a:lumMod val="20000"/>
                    <a:lumOff val="80000"/>
                  </a:schemeClr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D2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4EB-456D-8E43-8E450305E639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D26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pesos mes edad'!$O$8:$O$30</c:f>
              <c:strCache>
                <c:ptCount val="23"/>
                <c:pt idx="0">
                  <c:v>U-Hogares P. Domést.</c:v>
                </c:pt>
                <c:pt idx="1">
                  <c:v>E-Suminis. agua, resid.</c:v>
                </c:pt>
                <c:pt idx="2">
                  <c:v>A-Agricultura, Ganadería, Silvicultura y Pesca</c:v>
                </c:pt>
                <c:pt idx="3">
                  <c:v>B-Ind. Extractivas</c:v>
                </c:pt>
                <c:pt idx="4">
                  <c:v>V-Org. Extraterritoriales</c:v>
                </c:pt>
                <c:pt idx="5">
                  <c:v>P-Admón Púb. Defen., S.S.</c:v>
                </c:pt>
                <c:pt idx="6">
                  <c:v>L-Act. Financ. y de Seguros</c:v>
                </c:pt>
                <c:pt idx="7">
                  <c:v>M-Act. Inmobiliarias</c:v>
                </c:pt>
                <c:pt idx="8">
                  <c:v>D-Suminis. Energía</c:v>
                </c:pt>
                <c:pt idx="9">
                  <c:v>H-Transporte y almacenamiento</c:v>
                </c:pt>
                <c:pt idx="10">
                  <c:v>F-Construcción</c:v>
                </c:pt>
                <c:pt idx="11">
                  <c:v>C-Ind. Manufacturera</c:v>
                </c:pt>
                <c:pt idx="12">
                  <c:v>R-Actv. Sanit. Serv. Sociales</c:v>
                </c:pt>
                <c:pt idx="13">
                  <c:v>O-Actividades Administrativas y Servicios Auxiliares</c:v>
                </c:pt>
                <c:pt idx="14">
                  <c:v>TOTAL</c:v>
                </c:pt>
                <c:pt idx="15">
                  <c:v>T-Otros Servicios</c:v>
                </c:pt>
                <c:pt idx="16">
                  <c:v>Q-Educación</c:v>
                </c:pt>
                <c:pt idx="17">
                  <c:v>G-Comercio al por Mayor y al por Menor</c:v>
                </c:pt>
                <c:pt idx="18">
                  <c:v>N-Act.Prof. Científico, Técnicas</c:v>
                </c:pt>
                <c:pt idx="19">
                  <c:v>J-Actv. edición, radiodifusión y producción</c:v>
                </c:pt>
                <c:pt idx="20">
                  <c:v>K-Telecomunicaciones, informatica, consultoría</c:v>
                </c:pt>
                <c:pt idx="21">
                  <c:v>I-Hostelería</c:v>
                </c:pt>
                <c:pt idx="22">
                  <c:v>S-Actv. Artis. Deport. y Entr.</c:v>
                </c:pt>
              </c:strCache>
            </c:strRef>
          </c:cat>
          <c:val>
            <c:numRef>
              <c:f>'Gráfico pesos mes edad'!$R$8:$R$30</c:f>
              <c:numCache>
                <c:formatCode>0.0%</c:formatCode>
                <c:ptCount val="23"/>
                <c:pt idx="0">
                  <c:v>0.53152039728017597</c:v>
                </c:pt>
                <c:pt idx="1">
                  <c:v>0.28563757740889051</c:v>
                </c:pt>
                <c:pt idx="2">
                  <c:v>0.35897339104398224</c:v>
                </c:pt>
                <c:pt idx="3">
                  <c:v>0.24718869962453652</c:v>
                </c:pt>
                <c:pt idx="4">
                  <c:v>0.27597874803359945</c:v>
                </c:pt>
                <c:pt idx="5">
                  <c:v>0.31832853754308404</c:v>
                </c:pt>
                <c:pt idx="6">
                  <c:v>0.20422669254380177</c:v>
                </c:pt>
                <c:pt idx="7">
                  <c:v>0.29841397083998766</c:v>
                </c:pt>
                <c:pt idx="8">
                  <c:v>0.18919985261188743</c:v>
                </c:pt>
                <c:pt idx="9">
                  <c:v>0.24601194297773107</c:v>
                </c:pt>
                <c:pt idx="10">
                  <c:v>0.23168147662343899</c:v>
                </c:pt>
                <c:pt idx="11">
                  <c:v>0.2092605956544582</c:v>
                </c:pt>
                <c:pt idx="12">
                  <c:v>0.25420909143544607</c:v>
                </c:pt>
                <c:pt idx="13">
                  <c:v>0.24560047676567781</c:v>
                </c:pt>
                <c:pt idx="14">
                  <c:v>0.21762392623369942</c:v>
                </c:pt>
                <c:pt idx="15">
                  <c:v>0.21017740515205285</c:v>
                </c:pt>
                <c:pt idx="16">
                  <c:v>0.1784449055604469</c:v>
                </c:pt>
                <c:pt idx="17">
                  <c:v>0.20161572051441526</c:v>
                </c:pt>
                <c:pt idx="18">
                  <c:v>0.17818964705327461</c:v>
                </c:pt>
                <c:pt idx="19">
                  <c:v>0.18341857184602448</c:v>
                </c:pt>
                <c:pt idx="20">
                  <c:v>9.3490398888013054E-2</c:v>
                </c:pt>
                <c:pt idx="21">
                  <c:v>0.17555880132663926</c:v>
                </c:pt>
                <c:pt idx="22">
                  <c:v>0.14568541081039671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EB-456D-8E43-8E450305E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71066176"/>
        <c:axId val="1664212096"/>
      </c:barChart>
      <c:catAx>
        <c:axId val="1671066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4212096"/>
        <c:crosses val="autoZero"/>
        <c:auto val="1"/>
        <c:lblAlgn val="ctr"/>
        <c:lblOffset val="100"/>
        <c:noMultiLvlLbl val="0"/>
      </c:catAx>
      <c:valAx>
        <c:axId val="166421209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7106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91065283012878"/>
          <c:y val="0.92995972715295516"/>
          <c:w val="0.42808748906386701"/>
          <c:h val="4.77690339371705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525462962962969E-2"/>
          <c:y val="3.3167141500474832E-2"/>
          <c:w val="0.87657585111279679"/>
          <c:h val="0.7645331226151649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'Gráfico % contratos edad mes18'!$K$7</c:f>
              <c:strCache>
                <c:ptCount val="1"/>
                <c:pt idx="0">
                  <c:v>Ind. Tiempo Completo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mes18'!$J$8:$J$11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mes18'!$K$8:$K$11</c:f>
              <c:numCache>
                <c:formatCode>0.0%</c:formatCode>
                <c:ptCount val="4"/>
                <c:pt idx="0">
                  <c:v>0.25336351293288911</c:v>
                </c:pt>
                <c:pt idx="1">
                  <c:v>0.52611347978231837</c:v>
                </c:pt>
                <c:pt idx="2">
                  <c:v>0.4884944548489078</c:v>
                </c:pt>
                <c:pt idx="3">
                  <c:v>0.47609905099634603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1-42DD-B783-4F59616D689E}"/>
            </c:ext>
          </c:extLst>
        </c:ser>
        <c:ser>
          <c:idx val="1"/>
          <c:order val="1"/>
          <c:tx>
            <c:strRef>
              <c:f>'Gráfico % contratos edad mes18'!$L$7</c:f>
              <c:strCache>
                <c:ptCount val="1"/>
                <c:pt idx="0">
                  <c:v>Ind. Tiempo Parcial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mes18'!$J$8:$J$11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mes18'!$L$8:$L$11</c:f>
              <c:numCache>
                <c:formatCode>0.0%</c:formatCode>
                <c:ptCount val="4"/>
                <c:pt idx="0">
                  <c:v>0.12298407868908623</c:v>
                </c:pt>
                <c:pt idx="1">
                  <c:v>0.10800678622672029</c:v>
                </c:pt>
                <c:pt idx="2">
                  <c:v>0.11017508457670323</c:v>
                </c:pt>
                <c:pt idx="3">
                  <c:v>0.11076728835930677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51-42DD-B783-4F59616D689E}"/>
            </c:ext>
          </c:extLst>
        </c:ser>
        <c:ser>
          <c:idx val="3"/>
          <c:order val="2"/>
          <c:tx>
            <c:strRef>
              <c:f>'Gráfico % contratos edad mes18'!$M$7</c:f>
              <c:strCache>
                <c:ptCount val="1"/>
                <c:pt idx="0">
                  <c:v>Ind. Fijo Discontinuo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mes18'!$J$8:$J$11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mes18'!$M$8:$M$11</c:f>
              <c:numCache>
                <c:formatCode>0.0%</c:formatCode>
                <c:ptCount val="4"/>
                <c:pt idx="0">
                  <c:v>2.6198379290189377E-2</c:v>
                </c:pt>
                <c:pt idx="1">
                  <c:v>2.8398977510960249E-2</c:v>
                </c:pt>
                <c:pt idx="2">
                  <c:v>3.9141262348386517E-2</c:v>
                </c:pt>
                <c:pt idx="3">
                  <c:v>2.9633441456608726E-2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51-42DD-B783-4F59616D689E}"/>
            </c:ext>
          </c:extLst>
        </c:ser>
        <c:ser>
          <c:idx val="4"/>
          <c:order val="3"/>
          <c:tx>
            <c:strRef>
              <c:f>'Gráfico % contratos edad mes18'!$N$7</c:f>
              <c:strCache>
                <c:ptCount val="1"/>
                <c:pt idx="0">
                  <c:v>Ind. Funcionarios y Otros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506501596569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51-42DD-B783-4F59616D689E}"/>
                </c:ext>
              </c:extLst>
            </c:dLbl>
            <c:dLbl>
              <c:idx val="1"/>
              <c:layout>
                <c:manualLayout>
                  <c:x val="0"/>
                  <c:y val="-2.1521451379567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51-42DD-B783-4F59616D689E}"/>
                </c:ext>
              </c:extLst>
            </c:dLbl>
            <c:dLbl>
              <c:idx val="3"/>
              <c:layout>
                <c:manualLayout>
                  <c:x val="0"/>
                  <c:y val="-1.076072568978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51-42DD-B783-4F59616D689E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mes18'!$J$8:$J$11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mes18'!$N$8:$N$11</c:f>
              <c:numCache>
                <c:formatCode>0.0%</c:formatCode>
                <c:ptCount val="4"/>
                <c:pt idx="0">
                  <c:v>5.3609215265977853E-2</c:v>
                </c:pt>
                <c:pt idx="1">
                  <c:v>6.0221183809503302E-2</c:v>
                </c:pt>
                <c:pt idx="2">
                  <c:v>0.1520376504864217</c:v>
                </c:pt>
                <c:pt idx="3">
                  <c:v>7.276107838899136E-2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51-42DD-B783-4F59616D689E}"/>
            </c:ext>
          </c:extLst>
        </c:ser>
        <c:ser>
          <c:idx val="2"/>
          <c:order val="4"/>
          <c:tx>
            <c:strRef>
              <c:f>'Gráfico % contratos edad mes18'!$O$7</c:f>
              <c:strCache>
                <c:ptCount val="1"/>
                <c:pt idx="0">
                  <c:v>TOTAL TEMPORALES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mes18'!$J$8:$J$11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mes18'!$O$8:$O$11</c:f>
              <c:numCache>
                <c:formatCode>0.0%</c:formatCode>
                <c:ptCount val="4"/>
                <c:pt idx="0">
                  <c:v>0.54384480954623027</c:v>
                </c:pt>
                <c:pt idx="1">
                  <c:v>0.27725956862571527</c:v>
                </c:pt>
                <c:pt idx="2">
                  <c:v>0.21015154773958075</c:v>
                </c:pt>
                <c:pt idx="3">
                  <c:v>0.31073914079874715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51-42DD-B783-4F59616D6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65634544"/>
        <c:axId val="1065632144"/>
      </c:barChart>
      <c:catAx>
        <c:axId val="1065634544"/>
        <c:scaling>
          <c:orientation val="minMax"/>
        </c:scaling>
        <c:delete val="0"/>
        <c:axPos val="b"/>
        <c:numFmt formatCode="[$-C0A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632144"/>
        <c:crosses val="autoZero"/>
        <c:auto val="0"/>
        <c:lblAlgn val="ctr"/>
        <c:lblOffset val="100"/>
        <c:noMultiLvlLbl val="0"/>
      </c:catAx>
      <c:valAx>
        <c:axId val="106563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63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98195009027038E-2"/>
          <c:y val="0.89339267374186926"/>
          <c:w val="0.84746013727765002"/>
          <c:h val="9.5013123359580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525462962962969E-2"/>
          <c:y val="3.3167141500474832E-2"/>
          <c:w val="0.90329672483247225"/>
          <c:h val="0.7732960223490333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'Gráfico % contratos edad mes26'!$K$7</c:f>
              <c:strCache>
                <c:ptCount val="1"/>
                <c:pt idx="0">
                  <c:v>Ind. Tiempo Completo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mes26'!$J$8:$J$11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mes26'!$K$8:$K$11</c:f>
              <c:numCache>
                <c:formatCode>0.0%</c:formatCode>
                <c:ptCount val="4"/>
                <c:pt idx="0">
                  <c:v>0.42003480589785458</c:v>
                </c:pt>
                <c:pt idx="1">
                  <c:v>0.62026269277455581</c:v>
                </c:pt>
                <c:pt idx="2">
                  <c:v>0.57895747223978788</c:v>
                </c:pt>
                <c:pt idx="3">
                  <c:v>0.57566406874097387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2-4BC1-B2A9-1DB9DF8D5295}"/>
            </c:ext>
          </c:extLst>
        </c:ser>
        <c:ser>
          <c:idx val="1"/>
          <c:order val="1"/>
          <c:tx>
            <c:strRef>
              <c:f>'Gráfico % contratos edad mes26'!$L$7</c:f>
              <c:strCache>
                <c:ptCount val="1"/>
                <c:pt idx="0">
                  <c:v>Ind. Tiempo Parcial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mes26'!$J$8:$J$11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mes26'!$L$8:$L$11</c:f>
              <c:numCache>
                <c:formatCode>0.0%</c:formatCode>
                <c:ptCount val="4"/>
                <c:pt idx="0">
                  <c:v>0.21260646471682465</c:v>
                </c:pt>
                <c:pt idx="1">
                  <c:v>0.13214811145463151</c:v>
                </c:pt>
                <c:pt idx="2">
                  <c:v>0.13781794789439991</c:v>
                </c:pt>
                <c:pt idx="3">
                  <c:v>0.14789882884573272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42-4BC1-B2A9-1DB9DF8D5295}"/>
            </c:ext>
          </c:extLst>
        </c:ser>
        <c:ser>
          <c:idx val="3"/>
          <c:order val="2"/>
          <c:tx>
            <c:strRef>
              <c:f>'Gráfico % contratos edad mes26'!$M$7</c:f>
              <c:strCache>
                <c:ptCount val="1"/>
                <c:pt idx="0">
                  <c:v>Ind. Fijo Discontinuo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mes26'!$J$8:$J$11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mes26'!$M$8:$M$11</c:f>
              <c:numCache>
                <c:formatCode>0.0%</c:formatCode>
                <c:ptCount val="4"/>
                <c:pt idx="0">
                  <c:v>0.10983380561533994</c:v>
                </c:pt>
                <c:pt idx="1">
                  <c:v>5.1499942924700025E-2</c:v>
                </c:pt>
                <c:pt idx="2">
                  <c:v>5.1234834483799369E-2</c:v>
                </c:pt>
                <c:pt idx="3">
                  <c:v>6.2051861195486772E-2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42-4BC1-B2A9-1DB9DF8D5295}"/>
            </c:ext>
          </c:extLst>
        </c:ser>
        <c:ser>
          <c:idx val="4"/>
          <c:order val="3"/>
          <c:tx>
            <c:strRef>
              <c:f>'Gráfico % contratos edad mes26'!$N$7</c:f>
              <c:strCache>
                <c:ptCount val="1"/>
                <c:pt idx="0">
                  <c:v>Ind. Funcionarios y Otros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mes26'!$J$8:$J$11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mes26'!$N$8:$N$11</c:f>
              <c:numCache>
                <c:formatCode>0.0%</c:formatCode>
                <c:ptCount val="4"/>
                <c:pt idx="0">
                  <c:v>6.8459567156915993E-2</c:v>
                </c:pt>
                <c:pt idx="1">
                  <c:v>9.0645416228600853E-2</c:v>
                </c:pt>
                <c:pt idx="2">
                  <c:v>0.14097959924434131</c:v>
                </c:pt>
                <c:pt idx="3">
                  <c:v>9.6595317423492422E-2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42-4BC1-B2A9-1DB9DF8D5295}"/>
            </c:ext>
          </c:extLst>
        </c:ser>
        <c:ser>
          <c:idx val="2"/>
          <c:order val="4"/>
          <c:tx>
            <c:strRef>
              <c:f>'Gráfico % contratos edad mes26'!$O$7</c:f>
              <c:strCache>
                <c:ptCount val="1"/>
                <c:pt idx="0">
                  <c:v>TOTAL TEMPORALES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% contratos edad mes26'!$J$8:$J$11</c:f>
              <c:strCache>
                <c:ptCount val="4"/>
                <c:pt idx="0">
                  <c:v>Entre 16 y 29 años</c:v>
                </c:pt>
                <c:pt idx="1">
                  <c:v>Entre 30 y 54 años</c:v>
                </c:pt>
                <c:pt idx="2">
                  <c:v>Mas de 54 años</c:v>
                </c:pt>
                <c:pt idx="3">
                  <c:v>Total Edad</c:v>
                </c:pt>
              </c:strCache>
            </c:strRef>
          </c:cat>
          <c:val>
            <c:numRef>
              <c:f>'Gráfico % contratos edad mes26'!$O$8:$O$11</c:f>
              <c:numCache>
                <c:formatCode>0.0%</c:formatCode>
                <c:ptCount val="4"/>
                <c:pt idx="0">
                  <c:v>0.18906535661306489</c:v>
                </c:pt>
                <c:pt idx="1">
                  <c:v>0.10544383661751179</c:v>
                </c:pt>
                <c:pt idx="2">
                  <c:v>9.1010146137671527E-2</c:v>
                </c:pt>
                <c:pt idx="3">
                  <c:v>0.11778992379431416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42-4BC1-B2A9-1DB9DF8D5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65634544"/>
        <c:axId val="1065632144"/>
      </c:barChart>
      <c:catAx>
        <c:axId val="1065634544"/>
        <c:scaling>
          <c:orientation val="minMax"/>
        </c:scaling>
        <c:delete val="0"/>
        <c:axPos val="b"/>
        <c:numFmt formatCode="[$-C0A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632144"/>
        <c:crosses val="autoZero"/>
        <c:auto val="0"/>
        <c:lblAlgn val="ctr"/>
        <c:lblOffset val="100"/>
        <c:noMultiLvlLbl val="0"/>
      </c:catAx>
      <c:valAx>
        <c:axId val="106563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63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6449064028041"/>
          <c:y val="5.1069932442412563E-2"/>
          <c:w val="0.84264133551068976"/>
          <c:h val="0.72556492969396191"/>
        </c:manualLayout>
      </c:layout>
      <c:lineChart>
        <c:grouping val="standard"/>
        <c:varyColors val="0"/>
        <c:ser>
          <c:idx val="0"/>
          <c:order val="0"/>
          <c:tx>
            <c:strRef>
              <c:f>'Grafico Ind Tipo Jornada'!$P$9</c:f>
              <c:strCache>
                <c:ptCount val="1"/>
                <c:pt idx="0">
                  <c:v>Ind. Tiempo Completo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Jornada'!$P$10:$P$63</c:f>
              <c:numCache>
                <c:formatCode>#,##0</c:formatCode>
                <c:ptCount val="54"/>
                <c:pt idx="0">
                  <c:v>7703325.8399999999</c:v>
                </c:pt>
                <c:pt idx="1">
                  <c:v>7734681.5</c:v>
                </c:pt>
                <c:pt idx="2">
                  <c:v>7803654.3499999996</c:v>
                </c:pt>
                <c:pt idx="3">
                  <c:v>7923154.2999999998</c:v>
                </c:pt>
                <c:pt idx="4">
                  <c:v>8111149.5300000003</c:v>
                </c:pt>
                <c:pt idx="5">
                  <c:v>8254913.7699999996</c:v>
                </c:pt>
                <c:pt idx="6">
                  <c:v>8429235.7300000004</c:v>
                </c:pt>
                <c:pt idx="7">
                  <c:v>8578536</c:v>
                </c:pt>
                <c:pt idx="8">
                  <c:v>8639537.9100000001</c:v>
                </c:pt>
                <c:pt idx="9">
                  <c:v>8734288.0500000007</c:v>
                </c:pt>
                <c:pt idx="10">
                  <c:v>8825268.5500000007</c:v>
                </c:pt>
                <c:pt idx="11">
                  <c:v>8897340</c:v>
                </c:pt>
                <c:pt idx="12">
                  <c:v>8936209.6999999993</c:v>
                </c:pt>
                <c:pt idx="13">
                  <c:v>8964638.5700000003</c:v>
                </c:pt>
                <c:pt idx="14">
                  <c:v>9028905.5999999996</c:v>
                </c:pt>
                <c:pt idx="15">
                  <c:v>9107718.9600000009</c:v>
                </c:pt>
                <c:pt idx="16">
                  <c:v>9181262</c:v>
                </c:pt>
                <c:pt idx="17">
                  <c:v>9230251.2300000004</c:v>
                </c:pt>
                <c:pt idx="18">
                  <c:v>9278488.0899999999</c:v>
                </c:pt>
                <c:pt idx="19">
                  <c:v>9319194.5199999996</c:v>
                </c:pt>
                <c:pt idx="20">
                  <c:v>9306594.8599999994</c:v>
                </c:pt>
                <c:pt idx="21">
                  <c:v>9337877.4800000004</c:v>
                </c:pt>
                <c:pt idx="22">
                  <c:v>9374262.3300000001</c:v>
                </c:pt>
                <c:pt idx="23">
                  <c:v>9414968.8100000005</c:v>
                </c:pt>
                <c:pt idx="24">
                  <c:v>9431467.2799999993</c:v>
                </c:pt>
                <c:pt idx="25">
                  <c:v>9437084.2300000004</c:v>
                </c:pt>
                <c:pt idx="26">
                  <c:v>9495939.1899999995</c:v>
                </c:pt>
                <c:pt idx="27">
                  <c:v>9537364.3200000003</c:v>
                </c:pt>
                <c:pt idx="28">
                  <c:v>9571160.9499999993</c:v>
                </c:pt>
                <c:pt idx="29">
                  <c:v>9605105.8200000003</c:v>
                </c:pt>
                <c:pt idx="30">
                  <c:v>9647895.4499999993</c:v>
                </c:pt>
                <c:pt idx="31">
                  <c:v>9684125.5700000003</c:v>
                </c:pt>
                <c:pt idx="32">
                  <c:v>9662991.9000000004</c:v>
                </c:pt>
                <c:pt idx="33">
                  <c:v>9686548.0500000007</c:v>
                </c:pt>
                <c:pt idx="34">
                  <c:v>9725472.0899999999</c:v>
                </c:pt>
                <c:pt idx="35">
                  <c:v>9766112.9000000004</c:v>
                </c:pt>
                <c:pt idx="36">
                  <c:v>9779990.6699999999</c:v>
                </c:pt>
                <c:pt idx="37">
                  <c:v>9784847.8100000005</c:v>
                </c:pt>
                <c:pt idx="38">
                  <c:v>9830651.5500000007</c:v>
                </c:pt>
                <c:pt idx="39">
                  <c:v>9865068.0500000007</c:v>
                </c:pt>
                <c:pt idx="40">
                  <c:v>9903154.3499999996</c:v>
                </c:pt>
                <c:pt idx="41">
                  <c:v>9933625.1899999995</c:v>
                </c:pt>
                <c:pt idx="42">
                  <c:v>9964099</c:v>
                </c:pt>
                <c:pt idx="43">
                  <c:v>9991694.4800000004</c:v>
                </c:pt>
                <c:pt idx="44">
                  <c:v>9971240.3499999996</c:v>
                </c:pt>
                <c:pt idx="45">
                  <c:v>9999505.5899999999</c:v>
                </c:pt>
                <c:pt idx="46">
                  <c:v>10035874.35</c:v>
                </c:pt>
                <c:pt idx="47">
                  <c:v>10074744.5</c:v>
                </c:pt>
                <c:pt idx="48">
                  <c:v>10090190.789999999</c:v>
                </c:pt>
                <c:pt idx="49">
                  <c:v>10084763</c:v>
                </c:pt>
                <c:pt idx="50">
                  <c:v>10123662.35</c:v>
                </c:pt>
                <c:pt idx="51">
                  <c:v>10158110.91</c:v>
                </c:pt>
                <c:pt idx="52">
                  <c:v>10189138.25</c:v>
                </c:pt>
                <c:pt idx="53">
                  <c:v>10226509.699999999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B6-4795-AFB1-7751FA8C6405}"/>
            </c:ext>
          </c:extLst>
        </c:ser>
        <c:ser>
          <c:idx val="1"/>
          <c:order val="1"/>
          <c:tx>
            <c:strRef>
              <c:f>'Grafico Ind Tipo Jornada'!$U$9</c:f>
              <c:strCache>
                <c:ptCount val="1"/>
                <c:pt idx="0">
                  <c:v>HITOS TC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44546A"/>
              </a:solidFill>
              <a:ln w="63500" cap="rnd">
                <a:solidFill>
                  <a:srgbClr val="44546A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2343220723133843E-2"/>
                  <c:y val="-3.85541916658241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B6-4795-AFB1-7751FA8C6405}"/>
                </c:ext>
              </c:extLst>
            </c:dLbl>
            <c:dLbl>
              <c:idx val="2"/>
              <c:layout>
                <c:manualLayout>
                  <c:x val="-3.3191888674733411E-2"/>
                  <c:y val="-4.088445962645629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B6-4795-AFB1-7751FA8C6405}"/>
                </c:ext>
              </c:extLst>
            </c:dLbl>
            <c:dLbl>
              <c:idx val="3"/>
              <c:layout>
                <c:manualLayout>
                  <c:x val="-2.760313705728391E-2"/>
                  <c:y val="-3.855419166582424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B6-4795-AFB1-7751FA8C6405}"/>
                </c:ext>
              </c:extLst>
            </c:dLbl>
            <c:dLbl>
              <c:idx val="4"/>
              <c:layout>
                <c:manualLayout>
                  <c:x val="-2.6201327868640142E-2"/>
                  <c:y val="-5.486606739024859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B6-4795-AFB1-7751FA8C6405}"/>
                </c:ext>
              </c:extLst>
            </c:dLbl>
            <c:dLbl>
              <c:idx val="5"/>
              <c:layout>
                <c:manualLayout>
                  <c:x val="-3.1848786174792872E-2"/>
                  <c:y val="-5.486606739024850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B6-4795-AFB1-7751FA8C6405}"/>
                </c:ext>
              </c:extLst>
            </c:dLbl>
            <c:dLbl>
              <c:idx val="7"/>
              <c:layout>
                <c:manualLayout>
                  <c:x val="-0.11377331099418247"/>
                  <c:y val="-6.418713923277670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B6-4795-AFB1-7751FA8C6405}"/>
                </c:ext>
              </c:extLst>
            </c:dLbl>
            <c:dLbl>
              <c:idx val="8"/>
              <c:layout>
                <c:manualLayout>
                  <c:x val="-0.1409950890759904"/>
                  <c:y val="-8.515955087846514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B6-4795-AFB1-7751FA8C6405}"/>
                </c:ext>
              </c:extLst>
            </c:dLbl>
            <c:dLbl>
              <c:idx val="14"/>
              <c:layout>
                <c:manualLayout>
                  <c:x val="-0.13606105736449756"/>
                  <c:y val="-7.040172520024645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B6-4795-AFB1-7751FA8C6405}"/>
                </c:ext>
              </c:extLst>
            </c:dLbl>
            <c:dLbl>
              <c:idx val="17"/>
              <c:layout>
                <c:manualLayout>
                  <c:x val="-0.12366239471271182"/>
                  <c:y val="-5.253579942961641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B6-4795-AFB1-7751FA8C6405}"/>
                </c:ext>
              </c:extLst>
            </c:dLbl>
            <c:dLbl>
              <c:idx val="19"/>
              <c:layout>
                <c:manualLayout>
                  <c:x val="-0.10779213286692703"/>
                  <c:y val="-5.486606739024855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AB6-4795-AFB1-7751FA8C6405}"/>
                </c:ext>
              </c:extLst>
            </c:dLbl>
            <c:dLbl>
              <c:idx val="20"/>
              <c:layout>
                <c:manualLayout>
                  <c:x val="-0.1110891984397132"/>
                  <c:y val="-5.952660331151264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B6-4795-AFB1-7751FA8C6405}"/>
                </c:ext>
              </c:extLst>
            </c:dLbl>
            <c:dLbl>
              <c:idx val="26"/>
              <c:layout>
                <c:manualLayout>
                  <c:x val="-0.13138281197910776"/>
                  <c:y val="-5.162168823166977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AB6-4795-AFB1-7751FA8C6405}"/>
                </c:ext>
              </c:extLst>
            </c:dLbl>
            <c:dLbl>
              <c:idx val="29"/>
              <c:layout>
                <c:manualLayout>
                  <c:x val="-0.11463154797127723"/>
                  <c:y val="-4.32147275870882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AB6-4795-AFB1-7751FA8C6405}"/>
                </c:ext>
              </c:extLst>
            </c:dLbl>
            <c:dLbl>
              <c:idx val="31"/>
              <c:layout>
                <c:manualLayout>
                  <c:x val="-0.11227801646236862"/>
                  <c:y val="-4.78752635083523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AB6-4795-AFB1-7751FA8C6405}"/>
                </c:ext>
              </c:extLst>
            </c:dLbl>
            <c:dLbl>
              <c:idx val="32"/>
              <c:layout>
                <c:manualLayout>
                  <c:x val="-0.10510802031245768"/>
                  <c:y val="-6.185687127214465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AB6-4795-AFB1-7751FA8C6405}"/>
                </c:ext>
              </c:extLst>
            </c:dLbl>
            <c:dLbl>
              <c:idx val="38"/>
              <c:layout>
                <c:manualLayout>
                  <c:x val="-4.0981666747122149E-2"/>
                  <c:y val="-5.169066445113840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AB6-4795-AFB1-7751FA8C6405}"/>
                </c:ext>
              </c:extLst>
            </c:dLbl>
            <c:dLbl>
              <c:idx val="41"/>
              <c:layout>
                <c:manualLayout>
                  <c:x val="-0.11162126572413228"/>
                  <c:y val="-4.78752635083523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AB6-4795-AFB1-7751FA8C6405}"/>
                </c:ext>
              </c:extLst>
            </c:dLbl>
            <c:dLbl>
              <c:idx val="43"/>
              <c:layout>
                <c:manualLayout>
                  <c:x val="-2.2429417977207943E-2"/>
                  <c:y val="-4.32147275870882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AB6-4795-AFB1-7751FA8C6405}"/>
                </c:ext>
              </c:extLst>
            </c:dLbl>
            <c:dLbl>
              <c:idx val="44"/>
              <c:layout>
                <c:manualLayout>
                  <c:x val="-2.3924712509021916E-2"/>
                  <c:y val="-5.719633535088056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AB6-4795-AFB1-7751FA8C6405}"/>
                </c:ext>
              </c:extLst>
            </c:dLbl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Jornada'!$U$10:$U$63</c:f>
              <c:numCache>
                <c:formatCode>General</c:formatCode>
                <c:ptCount val="54"/>
                <c:pt idx="5" formatCode="#,##0">
                  <c:v>8254913.7699999996</c:v>
                </c:pt>
                <c:pt idx="17" formatCode="#,##0">
                  <c:v>9230251.2300000004</c:v>
                </c:pt>
                <c:pt idx="29" formatCode="#,##0">
                  <c:v>9605105.8200000003</c:v>
                </c:pt>
                <c:pt idx="41" formatCode="#,##0">
                  <c:v>9933625.1899999995</c:v>
                </c:pt>
                <c:pt idx="53" formatCode="#,##0">
                  <c:v>10226509.699999999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AB6-4795-AFB1-7751FA8C6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81664"/>
        <c:axId val="303515808"/>
      </c:lineChart>
      <c:dateAx>
        <c:axId val="96081664"/>
        <c:scaling>
          <c:orientation val="minMax"/>
          <c:max val="46143"/>
          <c:min val="44682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3515808"/>
        <c:crosses val="autoZero"/>
        <c:auto val="0"/>
        <c:lblOffset val="100"/>
        <c:baseTimeUnit val="months"/>
        <c:majorUnit val="2"/>
        <c:majorTimeUnit val="months"/>
      </c:dateAx>
      <c:valAx>
        <c:axId val="303515808"/>
        <c:scaling>
          <c:orientation val="minMax"/>
          <c:min val="7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6081664"/>
        <c:crosses val="autoZero"/>
        <c:crossBetween val="between"/>
        <c:majorUnit val="300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17706428079207695"/>
          <c:y val="0.93204368488058187"/>
          <c:w val="0.61030234357991864"/>
          <c:h val="6.79563770794824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63857265491741"/>
          <c:y val="0.10867700056569321"/>
          <c:w val="0.79386550259495758"/>
          <c:h val="0.67999363527568413"/>
        </c:manualLayout>
      </c:layout>
      <c:lineChart>
        <c:grouping val="standard"/>
        <c:varyColors val="0"/>
        <c:ser>
          <c:idx val="1"/>
          <c:order val="0"/>
          <c:tx>
            <c:strRef>
              <c:f>'Grafico Ind Tipo Jornada'!$Q$9</c:f>
              <c:strCache>
                <c:ptCount val="1"/>
                <c:pt idx="0">
                  <c:v>Ind. Tiempo Parcial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Jornada'!$Q$10:$Q$63</c:f>
              <c:numCache>
                <c:formatCode>#,##0</c:formatCode>
                <c:ptCount val="54"/>
                <c:pt idx="0">
                  <c:v>1697497.26</c:v>
                </c:pt>
                <c:pt idx="1">
                  <c:v>1714317.6</c:v>
                </c:pt>
                <c:pt idx="2">
                  <c:v>1757540.85</c:v>
                </c:pt>
                <c:pt idx="3">
                  <c:v>1836308.65</c:v>
                </c:pt>
                <c:pt idx="4">
                  <c:v>1959382.63</c:v>
                </c:pt>
                <c:pt idx="5">
                  <c:v>2038607.5</c:v>
                </c:pt>
                <c:pt idx="6">
                  <c:v>2105245.64</c:v>
                </c:pt>
                <c:pt idx="7">
                  <c:v>2144504.4300000002</c:v>
                </c:pt>
                <c:pt idx="8">
                  <c:v>2151125.8199999998</c:v>
                </c:pt>
                <c:pt idx="9">
                  <c:v>2198761.5499999998</c:v>
                </c:pt>
                <c:pt idx="10">
                  <c:v>2257646.5499999998</c:v>
                </c:pt>
                <c:pt idx="11">
                  <c:v>2289080.86</c:v>
                </c:pt>
                <c:pt idx="12">
                  <c:v>2301439.85</c:v>
                </c:pt>
                <c:pt idx="13">
                  <c:v>2300174.33</c:v>
                </c:pt>
                <c:pt idx="14">
                  <c:v>2322328.7999999998</c:v>
                </c:pt>
                <c:pt idx="15">
                  <c:v>2354148.13</c:v>
                </c:pt>
                <c:pt idx="16">
                  <c:v>2378328.39</c:v>
                </c:pt>
                <c:pt idx="17">
                  <c:v>2391402</c:v>
                </c:pt>
                <c:pt idx="18">
                  <c:v>2388678.1800000002</c:v>
                </c:pt>
                <c:pt idx="19">
                  <c:v>2369338.0499999998</c:v>
                </c:pt>
                <c:pt idx="20">
                  <c:v>2341931.4500000002</c:v>
                </c:pt>
                <c:pt idx="21">
                  <c:v>2356676.9500000002</c:v>
                </c:pt>
                <c:pt idx="22">
                  <c:v>2393172.71</c:v>
                </c:pt>
                <c:pt idx="23">
                  <c:v>2415689.86</c:v>
                </c:pt>
                <c:pt idx="24">
                  <c:v>2421830.83</c:v>
                </c:pt>
                <c:pt idx="25">
                  <c:v>2412528.77</c:v>
                </c:pt>
                <c:pt idx="26">
                  <c:v>2439957</c:v>
                </c:pt>
                <c:pt idx="27">
                  <c:v>2457637.9500000002</c:v>
                </c:pt>
                <c:pt idx="28">
                  <c:v>2467880.14</c:v>
                </c:pt>
                <c:pt idx="29">
                  <c:v>2479121.4500000002</c:v>
                </c:pt>
                <c:pt idx="30">
                  <c:v>2477671.75</c:v>
                </c:pt>
                <c:pt idx="31">
                  <c:v>2458836.13</c:v>
                </c:pt>
                <c:pt idx="32">
                  <c:v>2431354.81</c:v>
                </c:pt>
                <c:pt idx="33">
                  <c:v>2446558.29</c:v>
                </c:pt>
                <c:pt idx="34">
                  <c:v>2489990.61</c:v>
                </c:pt>
                <c:pt idx="35">
                  <c:v>2514620.9500000002</c:v>
                </c:pt>
                <c:pt idx="36">
                  <c:v>2522112</c:v>
                </c:pt>
                <c:pt idx="37">
                  <c:v>2525744.19</c:v>
                </c:pt>
                <c:pt idx="38">
                  <c:v>2539941.7000000002</c:v>
                </c:pt>
                <c:pt idx="39">
                  <c:v>2553588.2400000002</c:v>
                </c:pt>
                <c:pt idx="40">
                  <c:v>2566295.65</c:v>
                </c:pt>
                <c:pt idx="41">
                  <c:v>2572342.29</c:v>
                </c:pt>
                <c:pt idx="42">
                  <c:v>2564576.48</c:v>
                </c:pt>
                <c:pt idx="43">
                  <c:v>2544957</c:v>
                </c:pt>
                <c:pt idx="44">
                  <c:v>2518403.7999999998</c:v>
                </c:pt>
                <c:pt idx="45">
                  <c:v>2533876.91</c:v>
                </c:pt>
                <c:pt idx="46">
                  <c:v>2573472.7000000002</c:v>
                </c:pt>
                <c:pt idx="47">
                  <c:v>2600581.6</c:v>
                </c:pt>
                <c:pt idx="48">
                  <c:v>2605875.4700000002</c:v>
                </c:pt>
                <c:pt idx="49">
                  <c:v>2590902.9500000002</c:v>
                </c:pt>
                <c:pt idx="50">
                  <c:v>2602252.5499999998</c:v>
                </c:pt>
                <c:pt idx="51">
                  <c:v>2611047.8199999998</c:v>
                </c:pt>
                <c:pt idx="52">
                  <c:v>2618436.2000000002</c:v>
                </c:pt>
                <c:pt idx="53">
                  <c:v>2627380.9500000002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7E-462D-8921-BEE6FE06C018}"/>
            </c:ext>
          </c:extLst>
        </c:ser>
        <c:ser>
          <c:idx val="2"/>
          <c:order val="1"/>
          <c:tx>
            <c:strRef>
              <c:f>'Grafico Ind Tipo Jornada'!$N$9</c:f>
              <c:strCache>
                <c:ptCount val="1"/>
                <c:pt idx="0">
                  <c:v>Ind. Fijo Discontinuo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Jornada'!$N$10:$N$63</c:f>
              <c:numCache>
                <c:formatCode>#,##0</c:formatCode>
                <c:ptCount val="54"/>
                <c:pt idx="0">
                  <c:v>381985.47</c:v>
                </c:pt>
                <c:pt idx="1">
                  <c:v>370783.85</c:v>
                </c:pt>
                <c:pt idx="2">
                  <c:v>399319.2</c:v>
                </c:pt>
                <c:pt idx="3">
                  <c:v>471005.17</c:v>
                </c:pt>
                <c:pt idx="4">
                  <c:v>640111.26</c:v>
                </c:pt>
                <c:pt idx="5">
                  <c:v>775234.73</c:v>
                </c:pt>
                <c:pt idx="6">
                  <c:v>834026.45</c:v>
                </c:pt>
                <c:pt idx="7">
                  <c:v>790956.29</c:v>
                </c:pt>
                <c:pt idx="8">
                  <c:v>762996.36</c:v>
                </c:pt>
                <c:pt idx="9">
                  <c:v>896613.09</c:v>
                </c:pt>
                <c:pt idx="10">
                  <c:v>969850.5</c:v>
                </c:pt>
                <c:pt idx="11">
                  <c:v>879835.33</c:v>
                </c:pt>
                <c:pt idx="12">
                  <c:v>833648.15</c:v>
                </c:pt>
                <c:pt idx="13">
                  <c:v>791766.71</c:v>
                </c:pt>
                <c:pt idx="14">
                  <c:v>821051</c:v>
                </c:pt>
                <c:pt idx="15">
                  <c:v>879152.26</c:v>
                </c:pt>
                <c:pt idx="16">
                  <c:v>985658.17</c:v>
                </c:pt>
                <c:pt idx="17">
                  <c:v>1068780.8600000001</c:v>
                </c:pt>
                <c:pt idx="18">
                  <c:v>1038938.5</c:v>
                </c:pt>
                <c:pt idx="19">
                  <c:v>924596.9</c:v>
                </c:pt>
                <c:pt idx="20">
                  <c:v>863751.73</c:v>
                </c:pt>
                <c:pt idx="21">
                  <c:v>977605.86</c:v>
                </c:pt>
                <c:pt idx="22">
                  <c:v>1030048.48</c:v>
                </c:pt>
                <c:pt idx="23">
                  <c:v>915863.29</c:v>
                </c:pt>
                <c:pt idx="24">
                  <c:v>864761.83</c:v>
                </c:pt>
                <c:pt idx="25">
                  <c:v>805006.82</c:v>
                </c:pt>
                <c:pt idx="26">
                  <c:v>819632.43</c:v>
                </c:pt>
                <c:pt idx="27">
                  <c:v>897326.42</c:v>
                </c:pt>
                <c:pt idx="28">
                  <c:v>1002446</c:v>
                </c:pt>
                <c:pt idx="29">
                  <c:v>1089788.23</c:v>
                </c:pt>
                <c:pt idx="30">
                  <c:v>1051811.95</c:v>
                </c:pt>
                <c:pt idx="31">
                  <c:v>911667.65</c:v>
                </c:pt>
                <c:pt idx="32">
                  <c:v>849279.95</c:v>
                </c:pt>
                <c:pt idx="33">
                  <c:v>962766.19</c:v>
                </c:pt>
                <c:pt idx="34">
                  <c:v>1019607.22</c:v>
                </c:pt>
                <c:pt idx="35">
                  <c:v>889801.35</c:v>
                </c:pt>
                <c:pt idx="36">
                  <c:v>839658.5</c:v>
                </c:pt>
                <c:pt idx="37">
                  <c:v>779789.05</c:v>
                </c:pt>
                <c:pt idx="38">
                  <c:v>805971.25</c:v>
                </c:pt>
                <c:pt idx="39">
                  <c:v>872762.29</c:v>
                </c:pt>
                <c:pt idx="40">
                  <c:v>989284.5</c:v>
                </c:pt>
                <c:pt idx="41">
                  <c:v>1079872.3799999999</c:v>
                </c:pt>
                <c:pt idx="42">
                  <c:v>1050320.24</c:v>
                </c:pt>
                <c:pt idx="43">
                  <c:v>924885.26</c:v>
                </c:pt>
                <c:pt idx="44">
                  <c:v>859735.9</c:v>
                </c:pt>
                <c:pt idx="45">
                  <c:v>980263.41</c:v>
                </c:pt>
                <c:pt idx="46">
                  <c:v>1035917.78</c:v>
                </c:pt>
                <c:pt idx="47">
                  <c:v>902811.55</c:v>
                </c:pt>
                <c:pt idx="48">
                  <c:v>841340.11</c:v>
                </c:pt>
                <c:pt idx="49">
                  <c:v>777476.05</c:v>
                </c:pt>
                <c:pt idx="50">
                  <c:v>801632.75</c:v>
                </c:pt>
                <c:pt idx="51">
                  <c:v>890661.09</c:v>
                </c:pt>
                <c:pt idx="52">
                  <c:v>1017709.7</c:v>
                </c:pt>
                <c:pt idx="53">
                  <c:v>1102333.8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7E-462D-8921-BEE6FE06C018}"/>
            </c:ext>
          </c:extLst>
        </c:ser>
        <c:ser>
          <c:idx val="3"/>
          <c:order val="2"/>
          <c:tx>
            <c:strRef>
              <c:f>'Grafico Ind Tipo Jornada'!$O$9</c:f>
              <c:strCache>
                <c:ptCount val="1"/>
                <c:pt idx="0">
                  <c:v>Ind. Funcionarios y Otros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Jornada'!$O$10:$O$63</c:f>
              <c:numCache>
                <c:formatCode>#,##0</c:formatCode>
                <c:ptCount val="54"/>
                <c:pt idx="0">
                  <c:v>1240304.1599999999</c:v>
                </c:pt>
                <c:pt idx="1">
                  <c:v>1235673.3</c:v>
                </c:pt>
                <c:pt idx="2">
                  <c:v>1249955.75</c:v>
                </c:pt>
                <c:pt idx="3">
                  <c:v>1262642.26</c:v>
                </c:pt>
                <c:pt idx="4">
                  <c:v>1270058.53</c:v>
                </c:pt>
                <c:pt idx="5">
                  <c:v>1271566.9099999999</c:v>
                </c:pt>
                <c:pt idx="6">
                  <c:v>1269884.73</c:v>
                </c:pt>
                <c:pt idx="7">
                  <c:v>1254924.1399999999</c:v>
                </c:pt>
                <c:pt idx="8">
                  <c:v>1230672.5</c:v>
                </c:pt>
                <c:pt idx="9">
                  <c:v>1231838.32</c:v>
                </c:pt>
                <c:pt idx="10">
                  <c:v>1277030.8500000001</c:v>
                </c:pt>
                <c:pt idx="11">
                  <c:v>1292835.48</c:v>
                </c:pt>
                <c:pt idx="12">
                  <c:v>1296934.2</c:v>
                </c:pt>
                <c:pt idx="13">
                  <c:v>1293510.3799999999</c:v>
                </c:pt>
                <c:pt idx="14">
                  <c:v>1316505.3999999999</c:v>
                </c:pt>
                <c:pt idx="15">
                  <c:v>1336212.7</c:v>
                </c:pt>
                <c:pt idx="16">
                  <c:v>1344083.94</c:v>
                </c:pt>
                <c:pt idx="17">
                  <c:v>1356463.55</c:v>
                </c:pt>
                <c:pt idx="18">
                  <c:v>1353070.95</c:v>
                </c:pt>
                <c:pt idx="19">
                  <c:v>1337565.8999999999</c:v>
                </c:pt>
                <c:pt idx="20">
                  <c:v>1315933.23</c:v>
                </c:pt>
                <c:pt idx="21">
                  <c:v>1334461.67</c:v>
                </c:pt>
                <c:pt idx="22">
                  <c:v>1388111.38</c:v>
                </c:pt>
                <c:pt idx="23">
                  <c:v>1407978.33</c:v>
                </c:pt>
                <c:pt idx="24">
                  <c:v>1418695.39</c:v>
                </c:pt>
                <c:pt idx="25">
                  <c:v>1419837.5</c:v>
                </c:pt>
                <c:pt idx="26">
                  <c:v>1444581.81</c:v>
                </c:pt>
                <c:pt idx="27">
                  <c:v>1460576.95</c:v>
                </c:pt>
                <c:pt idx="28">
                  <c:v>1470968.73</c:v>
                </c:pt>
                <c:pt idx="29">
                  <c:v>1480766.73</c:v>
                </c:pt>
                <c:pt idx="30">
                  <c:v>1479507.25</c:v>
                </c:pt>
                <c:pt idx="31">
                  <c:v>1466422.78</c:v>
                </c:pt>
                <c:pt idx="32">
                  <c:v>1441322.1</c:v>
                </c:pt>
                <c:pt idx="33">
                  <c:v>1454739.81</c:v>
                </c:pt>
                <c:pt idx="34">
                  <c:v>1516975.3</c:v>
                </c:pt>
                <c:pt idx="35">
                  <c:v>1536956.85</c:v>
                </c:pt>
                <c:pt idx="36">
                  <c:v>1548898.39</c:v>
                </c:pt>
                <c:pt idx="37">
                  <c:v>1551333.76</c:v>
                </c:pt>
                <c:pt idx="38">
                  <c:v>1578220</c:v>
                </c:pt>
                <c:pt idx="39">
                  <c:v>1596042.38</c:v>
                </c:pt>
                <c:pt idx="40">
                  <c:v>1608182.55</c:v>
                </c:pt>
                <c:pt idx="41">
                  <c:v>1613523.81</c:v>
                </c:pt>
                <c:pt idx="42">
                  <c:v>1614290</c:v>
                </c:pt>
                <c:pt idx="43">
                  <c:v>1595919.96</c:v>
                </c:pt>
                <c:pt idx="44">
                  <c:v>1566469.5</c:v>
                </c:pt>
                <c:pt idx="45">
                  <c:v>1574530.23</c:v>
                </c:pt>
                <c:pt idx="46">
                  <c:v>1627129</c:v>
                </c:pt>
                <c:pt idx="47">
                  <c:v>1656362.4</c:v>
                </c:pt>
                <c:pt idx="48">
                  <c:v>1665444.53</c:v>
                </c:pt>
                <c:pt idx="49">
                  <c:v>1660031.95</c:v>
                </c:pt>
                <c:pt idx="50">
                  <c:v>1682775.05</c:v>
                </c:pt>
                <c:pt idx="51">
                  <c:v>1704428.41</c:v>
                </c:pt>
                <c:pt idx="52">
                  <c:v>1710778.4</c:v>
                </c:pt>
                <c:pt idx="53">
                  <c:v>1715988.55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7E-462D-8921-BEE6FE06C018}"/>
            </c:ext>
          </c:extLst>
        </c:ser>
        <c:ser>
          <c:idx val="0"/>
          <c:order val="3"/>
          <c:tx>
            <c:strRef>
              <c:f>'Grafico Ind Tipo Jornada'!$R$9</c:f>
              <c:strCache>
                <c:ptCount val="1"/>
                <c:pt idx="0">
                  <c:v>HITOS TP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x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3685564408350391E-2"/>
                  <c:y val="-3.853246577093234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7E-462D-8921-BEE6FE06C018}"/>
                </c:ext>
              </c:extLst>
            </c:dLbl>
            <c:dLbl>
              <c:idx val="3"/>
              <c:layout>
                <c:manualLayout>
                  <c:x val="-2.5375154832578507E-2"/>
                  <c:y val="-3.853246577093234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7E-462D-8921-BEE6FE06C018}"/>
                </c:ext>
              </c:extLst>
            </c:dLbl>
            <c:dLbl>
              <c:idx val="4"/>
              <c:layout>
                <c:manualLayout>
                  <c:x val="-3.4827292518021927E-2"/>
                  <c:y val="-4.757501309211329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7E-462D-8921-BEE6FE06C018}"/>
                </c:ext>
              </c:extLst>
            </c:dLbl>
            <c:dLbl>
              <c:idx val="5"/>
              <c:layout>
                <c:manualLayout>
                  <c:x val="-4.6872454865116549E-2"/>
                  <c:y val="-3.055756009509948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7E-462D-8921-BEE6FE06C018}"/>
                </c:ext>
              </c:extLst>
            </c:dLbl>
            <c:spPr>
              <a:solidFill>
                <a:srgbClr val="F79646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Jornada'!$R$10:$R$63</c:f>
              <c:numCache>
                <c:formatCode>General</c:formatCode>
                <c:ptCount val="54"/>
                <c:pt idx="5" formatCode="#,##0">
                  <c:v>2038607.5</c:v>
                </c:pt>
                <c:pt idx="17" formatCode="#,##0">
                  <c:v>2391402</c:v>
                </c:pt>
                <c:pt idx="29" formatCode="#,##0">
                  <c:v>2479121.4500000002</c:v>
                </c:pt>
                <c:pt idx="41" formatCode="#,##0">
                  <c:v>2572342.29</c:v>
                </c:pt>
                <c:pt idx="53" formatCode="#,##0">
                  <c:v>2627380.9500000002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57E-462D-8921-BEE6FE06C018}"/>
            </c:ext>
          </c:extLst>
        </c:ser>
        <c:ser>
          <c:idx val="4"/>
          <c:order val="4"/>
          <c:tx>
            <c:strRef>
              <c:f>'Grafico Ind Tipo Jornada'!$S$9</c:f>
              <c:strCache>
                <c:ptCount val="1"/>
                <c:pt idx="0">
                  <c:v>HITOS FIJO DISC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AFABAB"/>
              </a:solidFill>
              <a:ln w="9525">
                <a:solidFill>
                  <a:srgbClr val="AFABAB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826011704573644E-2"/>
                  <c:y val="-3.966278418607995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57E-462D-8921-BEE6FE06C018}"/>
                </c:ext>
              </c:extLst>
            </c:dLbl>
            <c:dLbl>
              <c:idx val="3"/>
              <c:layout>
                <c:manualLayout>
                  <c:x val="-4.1545819799643419E-2"/>
                  <c:y val="-3.966278418607995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7E-462D-8921-BEE6FE06C018}"/>
                </c:ext>
              </c:extLst>
            </c:dLbl>
            <c:dLbl>
              <c:idx val="4"/>
              <c:layout>
                <c:manualLayout>
                  <c:x val="-3.4937732907505542E-2"/>
                  <c:y val="-3.966278418607995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57E-462D-8921-BEE6FE06C018}"/>
                </c:ext>
              </c:extLst>
            </c:dLbl>
            <c:dLbl>
              <c:idx val="5"/>
              <c:layout>
                <c:manualLayout>
                  <c:x val="-4.5501299495489998E-2"/>
                  <c:y val="-7.732307635171953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57E-462D-8921-BEE6FE06C018}"/>
                </c:ext>
              </c:extLst>
            </c:dLbl>
            <c:dLbl>
              <c:idx val="15"/>
              <c:layout>
                <c:manualLayout>
                  <c:x val="-6.9651212810410729E-2"/>
                  <c:y val="-4.192342101637520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57E-462D-8921-BEE6FE06C018}"/>
                </c:ext>
              </c:extLst>
            </c:dLbl>
            <c:dLbl>
              <c:idx val="17"/>
              <c:layout>
                <c:manualLayout>
                  <c:x val="-8.6120832233047492E-2"/>
                  <c:y val="-3.102595001834500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57E-462D-8921-BEE6FE06C018}"/>
                </c:ext>
              </c:extLst>
            </c:dLbl>
            <c:dLbl>
              <c:idx val="26"/>
              <c:spPr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68223834535679"/>
                      <c:h val="5.96117123882357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257E-462D-8921-BEE6FE06C018}"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Jornada'!$S$10:$S$63</c:f>
              <c:numCache>
                <c:formatCode>General</c:formatCode>
                <c:ptCount val="54"/>
                <c:pt idx="5" formatCode="#,##0">
                  <c:v>775234.73</c:v>
                </c:pt>
                <c:pt idx="17" formatCode="#,##0">
                  <c:v>1068780.8600000001</c:v>
                </c:pt>
                <c:pt idx="29" formatCode="#,##0">
                  <c:v>1089788.23</c:v>
                </c:pt>
                <c:pt idx="41" formatCode="#,##0">
                  <c:v>1079872.3799999999</c:v>
                </c:pt>
                <c:pt idx="53" formatCode="#,##0">
                  <c:v>1102333.8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57E-462D-8921-BEE6FE06C018}"/>
            </c:ext>
          </c:extLst>
        </c:ser>
        <c:ser>
          <c:idx val="5"/>
          <c:order val="5"/>
          <c:tx>
            <c:strRef>
              <c:f>'Grafico Ind Tipo Jornada'!$T$9</c:f>
              <c:strCache>
                <c:ptCount val="1"/>
                <c:pt idx="0">
                  <c:v>HITOS OTROS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9038972600877497E-2"/>
                  <c:y val="-3.853246577093234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57E-462D-8921-BEE6FE06C018}"/>
                </c:ext>
              </c:extLst>
            </c:dLbl>
            <c:dLbl>
              <c:idx val="3"/>
              <c:layout>
                <c:manualLayout>
                  <c:x val="-4.4112083506423365E-2"/>
                  <c:y val="-3.853246577093234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57E-462D-8921-BEE6FE06C018}"/>
                </c:ext>
              </c:extLst>
            </c:dLbl>
            <c:dLbl>
              <c:idx val="4"/>
              <c:layout>
                <c:manualLayout>
                  <c:x val="-4.0180700710549029E-2"/>
                  <c:y val="-4.079310260122766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57E-462D-8921-BEE6FE06C018}"/>
                </c:ext>
              </c:extLst>
            </c:dLbl>
            <c:dLbl>
              <c:idx val="5"/>
              <c:layout>
                <c:manualLayout>
                  <c:x val="-4.5181203278422739E-2"/>
                  <c:y val="-4.2992990893422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57E-462D-8921-BEE6FE06C018}"/>
                </c:ext>
              </c:extLst>
            </c:dLbl>
            <c:dLbl>
              <c:idx val="14"/>
              <c:layout>
                <c:manualLayout>
                  <c:x val="-5.9821069707908354E-2"/>
                  <c:y val="-4.079310260122757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57E-462D-8921-BEE6FE06C018}"/>
                </c:ext>
              </c:extLst>
            </c:dLbl>
            <c:dLbl>
              <c:idx val="15"/>
              <c:layout>
                <c:manualLayout>
                  <c:x val="-6.4187364228400004E-2"/>
                  <c:y val="-3.853246577093234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57E-462D-8921-BEE6FE06C018}"/>
                </c:ext>
              </c:extLst>
            </c:dLbl>
            <c:dLbl>
              <c:idx val="17"/>
              <c:layout>
                <c:manualLayout>
                  <c:x val="-7.2947644925018415E-2"/>
                  <c:y val="-3.170575545911141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57E-462D-8921-BEE6FE06C018}"/>
                </c:ext>
              </c:extLst>
            </c:dLbl>
            <c:spPr>
              <a:solidFill>
                <a:srgbClr val="FFD85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'Grafico Ind Tipo Jornada'!$L$10:$L$63</c:f>
              <c:numCache>
                <c:formatCode>mmm\-yy</c:formatCode>
                <c:ptCount val="54"/>
                <c:pt idx="0">
                  <c:v>44531</c:v>
                </c:pt>
                <c:pt idx="1">
                  <c:v>44562</c:v>
                </c:pt>
                <c:pt idx="2">
                  <c:v>44593</c:v>
                </c:pt>
                <c:pt idx="3">
                  <c:v>44621</c:v>
                </c:pt>
                <c:pt idx="4">
                  <c:v>44652</c:v>
                </c:pt>
                <c:pt idx="5">
                  <c:v>44682</c:v>
                </c:pt>
                <c:pt idx="6">
                  <c:v>44713</c:v>
                </c:pt>
                <c:pt idx="7">
                  <c:v>44743</c:v>
                </c:pt>
                <c:pt idx="8">
                  <c:v>44774</c:v>
                </c:pt>
                <c:pt idx="9">
                  <c:v>44805</c:v>
                </c:pt>
                <c:pt idx="10">
                  <c:v>44835</c:v>
                </c:pt>
                <c:pt idx="11">
                  <c:v>44866</c:v>
                </c:pt>
                <c:pt idx="12">
                  <c:v>44896</c:v>
                </c:pt>
                <c:pt idx="13">
                  <c:v>44927</c:v>
                </c:pt>
                <c:pt idx="14">
                  <c:v>44958</c:v>
                </c:pt>
                <c:pt idx="15">
                  <c:v>44986</c:v>
                </c:pt>
                <c:pt idx="16">
                  <c:v>45017</c:v>
                </c:pt>
                <c:pt idx="17">
                  <c:v>45047</c:v>
                </c:pt>
                <c:pt idx="18">
                  <c:v>45078</c:v>
                </c:pt>
                <c:pt idx="19">
                  <c:v>45108</c:v>
                </c:pt>
                <c:pt idx="20">
                  <c:v>45139</c:v>
                </c:pt>
                <c:pt idx="21">
                  <c:v>45170</c:v>
                </c:pt>
                <c:pt idx="22">
                  <c:v>45200</c:v>
                </c:pt>
                <c:pt idx="23">
                  <c:v>45231</c:v>
                </c:pt>
                <c:pt idx="24">
                  <c:v>45261</c:v>
                </c:pt>
                <c:pt idx="25">
                  <c:v>45292</c:v>
                </c:pt>
                <c:pt idx="26">
                  <c:v>45323</c:v>
                </c:pt>
                <c:pt idx="27">
                  <c:v>45352</c:v>
                </c:pt>
                <c:pt idx="28">
                  <c:v>45383</c:v>
                </c:pt>
                <c:pt idx="29">
                  <c:v>45413</c:v>
                </c:pt>
                <c:pt idx="30">
                  <c:v>45444</c:v>
                </c:pt>
                <c:pt idx="31">
                  <c:v>45474</c:v>
                </c:pt>
                <c:pt idx="32">
                  <c:v>45505</c:v>
                </c:pt>
                <c:pt idx="33">
                  <c:v>45536</c:v>
                </c:pt>
                <c:pt idx="34">
                  <c:v>45566</c:v>
                </c:pt>
                <c:pt idx="35">
                  <c:v>45597</c:v>
                </c:pt>
                <c:pt idx="36">
                  <c:v>45627</c:v>
                </c:pt>
                <c:pt idx="37">
                  <c:v>45658</c:v>
                </c:pt>
                <c:pt idx="38">
                  <c:v>45689</c:v>
                </c:pt>
                <c:pt idx="39">
                  <c:v>45717</c:v>
                </c:pt>
                <c:pt idx="40">
                  <c:v>45748</c:v>
                </c:pt>
                <c:pt idx="41">
                  <c:v>45778</c:v>
                </c:pt>
                <c:pt idx="42">
                  <c:v>45809</c:v>
                </c:pt>
                <c:pt idx="43">
                  <c:v>45839</c:v>
                </c:pt>
                <c:pt idx="44">
                  <c:v>45870</c:v>
                </c:pt>
                <c:pt idx="45">
                  <c:v>45901</c:v>
                </c:pt>
                <c:pt idx="46">
                  <c:v>45931</c:v>
                </c:pt>
                <c:pt idx="47">
                  <c:v>45962</c:v>
                </c:pt>
                <c:pt idx="48">
                  <c:v>45992</c:v>
                </c:pt>
                <c:pt idx="49">
                  <c:v>46023</c:v>
                </c:pt>
                <c:pt idx="50">
                  <c:v>46054</c:v>
                </c:pt>
                <c:pt idx="51">
                  <c:v>46082</c:v>
                </c:pt>
                <c:pt idx="52">
                  <c:v>46113</c:v>
                </c:pt>
                <c:pt idx="53">
                  <c:v>46143</c:v>
                </c:pt>
              </c:numCache>
            </c:numRef>
          </c:cat>
          <c:val>
            <c:numRef>
              <c:f>'Grafico Ind Tipo Jornada'!$T$10:$T$63</c:f>
              <c:numCache>
                <c:formatCode>General</c:formatCode>
                <c:ptCount val="54"/>
                <c:pt idx="5" formatCode="#,##0">
                  <c:v>1271566.9099999999</c:v>
                </c:pt>
                <c:pt idx="17" formatCode="#,##0">
                  <c:v>1356463.55</c:v>
                </c:pt>
                <c:pt idx="29" formatCode="#,##0">
                  <c:v>1480766.73</c:v>
                </c:pt>
                <c:pt idx="41" formatCode="#,##0">
                  <c:v>1613523.81</c:v>
                </c:pt>
                <c:pt idx="53" formatCode="#,##0">
                  <c:v>1715988.55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57E-462D-8921-BEE6FE06C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81664"/>
        <c:axId val="303515808"/>
      </c:lineChart>
      <c:dateAx>
        <c:axId val="96081664"/>
        <c:scaling>
          <c:orientation val="minMax"/>
          <c:max val="46143"/>
          <c:min val="4468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3515808"/>
        <c:crosses val="autoZero"/>
        <c:auto val="0"/>
        <c:lblOffset val="100"/>
        <c:baseTimeUnit val="months"/>
        <c:majorUnit val="2"/>
        <c:majorTimeUnit val="months"/>
      </c:dateAx>
      <c:valAx>
        <c:axId val="3035158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6081664"/>
        <c:crosses val="autoZero"/>
        <c:crossBetween val="between"/>
        <c:majorUnit val="400000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1"/>
    </c:view3D>
    <c:floor>
      <c:thickness val="0"/>
      <c:spPr>
        <a:ln w="12700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  <c:spPr>
        <a:scene3d>
          <a:camera prst="orthographicFront"/>
          <a:lightRig rig="threePt" dir="t"/>
        </a:scene3d>
        <a:sp3d prstMaterial="dkEdge"/>
      </c:spPr>
    </c:backWall>
    <c:plotArea>
      <c:layout>
        <c:manualLayout>
          <c:layoutTarget val="inner"/>
          <c:xMode val="edge"/>
          <c:yMode val="edge"/>
          <c:x val="0.13066722661308303"/>
          <c:y val="1.3888650430993361E-2"/>
          <c:w val="0.86640970604627243"/>
          <c:h val="0.51311444676856754"/>
        </c:manualLayout>
      </c:layout>
      <c:bar3DChart>
        <c:barDir val="col"/>
        <c:grouping val="standard"/>
        <c:varyColors val="1"/>
        <c:ser>
          <c:idx val="2"/>
          <c:order val="0"/>
          <c:tx>
            <c:strRef>
              <c:f>'Gráfico Indef VS temp secc 2'!$Z$1</c:f>
              <c:strCache>
                <c:ptCount val="1"/>
                <c:pt idx="0">
                  <c:v>TOTAL TEMPORALES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solidFill>
                  <a:srgbClr val="A14D0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F5B-4EFC-A17A-0578EE9536E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F5B-4EFC-A17A-0578EE9536EE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6F5B-4EFC-A17A-0578EE9536EE}"/>
              </c:ext>
            </c:extLst>
          </c:dPt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baseline="0">
                    <a:solidFill>
                      <a:srgbClr val="15210D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'Gráfico Indef VS temp secc 2'!$Y$2:$Y$24</c:f>
              <c:strCache>
                <c:ptCount val="23"/>
                <c:pt idx="0">
                  <c:v>K-Telecomunicaciones, informatica, consultoría</c:v>
                </c:pt>
                <c:pt idx="1">
                  <c:v>L-Act. Financ. y de Seguros</c:v>
                </c:pt>
                <c:pt idx="2">
                  <c:v>D-Suminis. Energía</c:v>
                </c:pt>
                <c:pt idx="3">
                  <c:v>M-Act. Inmobiliarias</c:v>
                </c:pt>
                <c:pt idx="4">
                  <c:v>U-Hogares P. Domést.</c:v>
                </c:pt>
                <c:pt idx="5">
                  <c:v>V-Org. Extraterritoriales</c:v>
                </c:pt>
                <c:pt idx="6">
                  <c:v>B-Ind. Extractivas</c:v>
                </c:pt>
                <c:pt idx="7">
                  <c:v>F-Construcción</c:v>
                </c:pt>
                <c:pt idx="8">
                  <c:v>N-Act.Prof. Científico, Técnicas</c:v>
                </c:pt>
                <c:pt idx="9">
                  <c:v>G-Comercio al por Mayor y al por Menor</c:v>
                </c:pt>
                <c:pt idx="10">
                  <c:v>H-Transporte y almacenamiento</c:v>
                </c:pt>
                <c:pt idx="11">
                  <c:v>C-Ind. Manufacturera</c:v>
                </c:pt>
                <c:pt idx="12">
                  <c:v>T-Otros Servicios</c:v>
                </c:pt>
                <c:pt idx="13">
                  <c:v>I-Hostelería</c:v>
                </c:pt>
                <c:pt idx="14">
                  <c:v>A-Agricultura, Ganadería, Silvicultura y Pesca</c:v>
                </c:pt>
                <c:pt idx="15">
                  <c:v>TOTAL</c:v>
                </c:pt>
                <c:pt idx="16">
                  <c:v>E-Suminis. agua, resid.</c:v>
                </c:pt>
                <c:pt idx="17">
                  <c:v>S-Actv. Artis. Deport. y Entr.</c:v>
                </c:pt>
                <c:pt idx="18">
                  <c:v>O-Actividades Administrativas y Servicios Auxiliares</c:v>
                </c:pt>
                <c:pt idx="19">
                  <c:v>J-Actv. edición, radiodifusión y producción</c:v>
                </c:pt>
                <c:pt idx="20">
                  <c:v>P-Admón Púb. Defen., S.S.</c:v>
                </c:pt>
                <c:pt idx="21">
                  <c:v>Q-Educación</c:v>
                </c:pt>
                <c:pt idx="22">
                  <c:v>R-Actv. Sanit. Serv. Sociales</c:v>
                </c:pt>
              </c:strCache>
            </c:strRef>
          </c:cat>
          <c:val>
            <c:numRef>
              <c:f>'Gráfico Indef VS temp secc 2'!$Z$2:$Z$24</c:f>
              <c:numCache>
                <c:formatCode>0.0%</c:formatCode>
                <c:ptCount val="23"/>
                <c:pt idx="0">
                  <c:v>1.394633298624413E-2</c:v>
                </c:pt>
                <c:pt idx="1">
                  <c:v>1.8577179484774442E-2</c:v>
                </c:pt>
                <c:pt idx="2">
                  <c:v>1.9125148773957736E-2</c:v>
                </c:pt>
                <c:pt idx="3">
                  <c:v>2.810922012930411E-2</c:v>
                </c:pt>
                <c:pt idx="4">
                  <c:v>3.5348113837493346E-2</c:v>
                </c:pt>
                <c:pt idx="5">
                  <c:v>4.0163118213286553E-2</c:v>
                </c:pt>
                <c:pt idx="6">
                  <c:v>4.4602114843529987E-2</c:v>
                </c:pt>
                <c:pt idx="7">
                  <c:v>5.0931192514540688E-2</c:v>
                </c:pt>
                <c:pt idx="8">
                  <c:v>5.3962467919981938E-2</c:v>
                </c:pt>
                <c:pt idx="9">
                  <c:v>5.4715913162717338E-2</c:v>
                </c:pt>
                <c:pt idx="10">
                  <c:v>6.3318889175542195E-2</c:v>
                </c:pt>
                <c:pt idx="11">
                  <c:v>6.3425485360107087E-2</c:v>
                </c:pt>
                <c:pt idx="12">
                  <c:v>6.5766816772880765E-2</c:v>
                </c:pt>
                <c:pt idx="13">
                  <c:v>7.0551592967401169E-2</c:v>
                </c:pt>
                <c:pt idx="14">
                  <c:v>0.10267078490273074</c:v>
                </c:pt>
                <c:pt idx="15">
                  <c:v>0.11778992379431416</c:v>
                </c:pt>
                <c:pt idx="16">
                  <c:v>0.12270878358583537</c:v>
                </c:pt>
                <c:pt idx="17">
                  <c:v>0.12605408133899162</c:v>
                </c:pt>
                <c:pt idx="18">
                  <c:v>0.17904237972888717</c:v>
                </c:pt>
                <c:pt idx="19">
                  <c:v>0.18754517435596713</c:v>
                </c:pt>
                <c:pt idx="20">
                  <c:v>0.21774721458566934</c:v>
                </c:pt>
                <c:pt idx="21">
                  <c:v>0.22233428796036717</c:v>
                </c:pt>
                <c:pt idx="22">
                  <c:v>0.2729417552279953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5B-4EFC-A17A-0578EE9536EE}"/>
            </c:ext>
          </c:extLst>
        </c:ser>
        <c:ser>
          <c:idx val="3"/>
          <c:order val="1"/>
          <c:tx>
            <c:strRef>
              <c:f>'Gráfico Indef VS temp secc 2'!$AA$1</c:f>
              <c:strCache>
                <c:ptCount val="1"/>
                <c:pt idx="0">
                  <c:v>TOTAL INDEFINIDOS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F5B-4EFC-A17A-0578EE9536E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F5B-4EFC-A17A-0578EE9536EE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6F5B-4EFC-A17A-0578EE9536EE}"/>
              </c:ext>
            </c:extLst>
          </c:dPt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baseline="0">
                    <a:solidFill>
                      <a:srgbClr val="000818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'Gráfico Indef VS temp secc 2'!$Y$2:$Y$24</c:f>
              <c:strCache>
                <c:ptCount val="23"/>
                <c:pt idx="0">
                  <c:v>K-Telecomunicaciones, informatica, consultoría</c:v>
                </c:pt>
                <c:pt idx="1">
                  <c:v>L-Act. Financ. y de Seguros</c:v>
                </c:pt>
                <c:pt idx="2">
                  <c:v>D-Suminis. Energía</c:v>
                </c:pt>
                <c:pt idx="3">
                  <c:v>M-Act. Inmobiliarias</c:v>
                </c:pt>
                <c:pt idx="4">
                  <c:v>U-Hogares P. Domést.</c:v>
                </c:pt>
                <c:pt idx="5">
                  <c:v>V-Org. Extraterritoriales</c:v>
                </c:pt>
                <c:pt idx="6">
                  <c:v>B-Ind. Extractivas</c:v>
                </c:pt>
                <c:pt idx="7">
                  <c:v>F-Construcción</c:v>
                </c:pt>
                <c:pt idx="8">
                  <c:v>N-Act.Prof. Científico, Técnicas</c:v>
                </c:pt>
                <c:pt idx="9">
                  <c:v>G-Comercio al por Mayor y al por Menor</c:v>
                </c:pt>
                <c:pt idx="10">
                  <c:v>H-Transporte y almacenamiento</c:v>
                </c:pt>
                <c:pt idx="11">
                  <c:v>C-Ind. Manufacturera</c:v>
                </c:pt>
                <c:pt idx="12">
                  <c:v>T-Otros Servicios</c:v>
                </c:pt>
                <c:pt idx="13">
                  <c:v>I-Hostelería</c:v>
                </c:pt>
                <c:pt idx="14">
                  <c:v>A-Agricultura, Ganadería, Silvicultura y Pesca</c:v>
                </c:pt>
                <c:pt idx="15">
                  <c:v>TOTAL</c:v>
                </c:pt>
                <c:pt idx="16">
                  <c:v>E-Suminis. agua, resid.</c:v>
                </c:pt>
                <c:pt idx="17">
                  <c:v>S-Actv. Artis. Deport. y Entr.</c:v>
                </c:pt>
                <c:pt idx="18">
                  <c:v>O-Actividades Administrativas y Servicios Auxiliares</c:v>
                </c:pt>
                <c:pt idx="19">
                  <c:v>J-Actv. edición, radiodifusión y producción</c:v>
                </c:pt>
                <c:pt idx="20">
                  <c:v>P-Admón Púb. Defen., S.S.</c:v>
                </c:pt>
                <c:pt idx="21">
                  <c:v>Q-Educación</c:v>
                </c:pt>
                <c:pt idx="22">
                  <c:v>R-Actv. Sanit. Serv. Sociales</c:v>
                </c:pt>
              </c:strCache>
            </c:strRef>
          </c:cat>
          <c:val>
            <c:numRef>
              <c:f>'Gráfico Indef VS temp secc 2'!$AA$2:$AA$24</c:f>
              <c:numCache>
                <c:formatCode>0.0%</c:formatCode>
                <c:ptCount val="23"/>
                <c:pt idx="0">
                  <c:v>0.98605366701375574</c:v>
                </c:pt>
                <c:pt idx="1">
                  <c:v>0.98142282051522567</c:v>
                </c:pt>
                <c:pt idx="2">
                  <c:v>0.98087485122604234</c:v>
                </c:pt>
                <c:pt idx="3">
                  <c:v>0.97189077987069583</c:v>
                </c:pt>
                <c:pt idx="4">
                  <c:v>0.96465188616250674</c:v>
                </c:pt>
                <c:pt idx="5">
                  <c:v>0.95983688178671356</c:v>
                </c:pt>
                <c:pt idx="6">
                  <c:v>0.95539788515646995</c:v>
                </c:pt>
                <c:pt idx="7">
                  <c:v>0.9490688074854593</c:v>
                </c:pt>
                <c:pt idx="8">
                  <c:v>0.94603753208001806</c:v>
                </c:pt>
                <c:pt idx="9">
                  <c:v>0.9452840868372826</c:v>
                </c:pt>
                <c:pt idx="10">
                  <c:v>0.93668111082445771</c:v>
                </c:pt>
                <c:pt idx="11">
                  <c:v>0.93657451463989305</c:v>
                </c:pt>
                <c:pt idx="12">
                  <c:v>0.93423318322711912</c:v>
                </c:pt>
                <c:pt idx="13">
                  <c:v>0.92944840703259879</c:v>
                </c:pt>
                <c:pt idx="14">
                  <c:v>0.89732921509726926</c:v>
                </c:pt>
                <c:pt idx="15">
                  <c:v>0.88221007620568581</c:v>
                </c:pt>
                <c:pt idx="16">
                  <c:v>0.87729121641416463</c:v>
                </c:pt>
                <c:pt idx="17">
                  <c:v>0.87394591866100846</c:v>
                </c:pt>
                <c:pt idx="18">
                  <c:v>0.82095762027111285</c:v>
                </c:pt>
                <c:pt idx="19">
                  <c:v>0.81245482564403293</c:v>
                </c:pt>
                <c:pt idx="20">
                  <c:v>0.78225278541433052</c:v>
                </c:pt>
                <c:pt idx="21">
                  <c:v>0.77766571203963275</c:v>
                </c:pt>
                <c:pt idx="22">
                  <c:v>0.72705824477200465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F5B-4EFC-A17A-0578EE9536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0"/>
        <c:shape val="box"/>
        <c:axId val="10"/>
        <c:axId val="100"/>
        <c:axId val="1000"/>
        <c:extLst/>
      </c:bar3DChart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820000" vert="horz"/>
          <a:lstStyle/>
          <a:p>
            <a:pPr>
              <a:defRPr sz="1400" b="1" i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es-ES"/>
          </a:p>
        </c:txPr>
        <c:crossAx val="100"/>
        <c:crosses val="autoZero"/>
        <c:auto val="1"/>
        <c:lblAlgn val="ctr"/>
        <c:lblOffset val="100"/>
        <c:noMultiLvlLbl val="1"/>
      </c:catAx>
      <c:valAx>
        <c:axId val="1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ES"/>
          </a:p>
        </c:txPr>
        <c:crossAx val="10"/>
        <c:crosses val="autoZero"/>
        <c:crossBetween val="between"/>
        <c:majorUnit val="0.2"/>
      </c:valAx>
      <c:serAx>
        <c:axId val="1000"/>
        <c:scaling>
          <c:orientation val="minMax"/>
        </c:scaling>
        <c:delete val="1"/>
        <c:axPos val="b"/>
        <c:majorTickMark val="out"/>
        <c:minorTickMark val="none"/>
        <c:tickLblPos val="nextTo"/>
        <c:crossAx val="100"/>
        <c:crosses val="autoZero"/>
      </c:serAx>
      <c:spPr>
        <a:ln>
          <a:noFill/>
        </a:ln>
      </c:spPr>
    </c:plotArea>
    <c:legend>
      <c:legendPos val="b"/>
      <c:layout>
        <c:manualLayout>
          <c:xMode val="edge"/>
          <c:yMode val="edge"/>
          <c:x val="0.31302708858589878"/>
          <c:y val="0.86956167324885103"/>
          <c:w val="0.35070107752713214"/>
          <c:h val="5.1734409130339359E-2"/>
        </c:manualLayout>
      </c:layout>
      <c:overlay val="0"/>
      <c:txPr>
        <a:bodyPr/>
        <a:lstStyle/>
        <a:p>
          <a:pPr>
            <a:defRPr sz="1600" b="1" i="0" baseline="0">
              <a:solidFill>
                <a:schemeClr val="tx1">
                  <a:lumMod val="85000"/>
                  <a:lumOff val="15000"/>
                </a:schemeClr>
              </a:solidFill>
            </a:defRPr>
          </a:pPr>
          <a:endParaRPr lang="es-ES"/>
        </a:p>
      </c:txPr>
    </c:legend>
    <c:plotVisOnly val="1"/>
    <c:dispBlanksAs val="gap"/>
    <c:showDLblsOverMax val="1"/>
  </c:chart>
  <c:spPr>
    <a:ln>
      <a:solidFill>
        <a:schemeClr val="bg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89871288341691E-2"/>
          <c:y val="9.762155893304035E-2"/>
          <c:w val="0.79284153362130105"/>
          <c:h val="0.75007043886955982"/>
        </c:manualLayout>
      </c:layout>
      <c:lineChart>
        <c:grouping val="standard"/>
        <c:varyColors val="0"/>
        <c:ser>
          <c:idx val="1"/>
          <c:order val="0"/>
          <c:spPr>
            <a:ln>
              <a:solidFill>
                <a:srgbClr val="ED7D31">
                  <a:lumMod val="50000"/>
                </a:srgbClr>
              </a:solidFill>
            </a:ln>
          </c:spPr>
          <c:marker>
            <c:symbol val="none"/>
          </c:marker>
          <c:cat>
            <c:numRef>
              <c:f>'Gráfico serie sin ajustar'!$T$87:$T$187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'Gráfico serie sin ajustar'!$AA$87:$AA$187</c:f>
              <c:numCache>
                <c:formatCode>#,##0</c:formatCode>
                <c:ptCount val="101"/>
                <c:pt idx="0">
                  <c:v>18282030.818181816</c:v>
                </c:pt>
                <c:pt idx="1">
                  <c:v>18363514.199999999</c:v>
                </c:pt>
                <c:pt idx="2">
                  <c:v>18502087.600000001</c:v>
                </c:pt>
                <c:pt idx="3">
                  <c:v>18678460.857142858</c:v>
                </c:pt>
                <c:pt idx="4">
                  <c:v>18915667.818181816</c:v>
                </c:pt>
                <c:pt idx="5">
                  <c:v>19006990.19047619</c:v>
                </c:pt>
                <c:pt idx="6">
                  <c:v>19042809.681818184</c:v>
                </c:pt>
                <c:pt idx="7">
                  <c:v>18839813.818181816</c:v>
                </c:pt>
                <c:pt idx="8">
                  <c:v>18862712.800000001</c:v>
                </c:pt>
                <c:pt idx="9">
                  <c:v>18993072.818181816</c:v>
                </c:pt>
                <c:pt idx="10">
                  <c:v>18945624.19047619</c:v>
                </c:pt>
                <c:pt idx="11">
                  <c:v>19024165.176470589</c:v>
                </c:pt>
                <c:pt idx="12">
                  <c:v>18819300.09090909</c:v>
                </c:pt>
                <c:pt idx="13">
                  <c:v>18888471.899999999</c:v>
                </c:pt>
                <c:pt idx="14">
                  <c:v>19043576.333333332</c:v>
                </c:pt>
                <c:pt idx="15">
                  <c:v>19230361.75</c:v>
                </c:pt>
                <c:pt idx="16">
                  <c:v>19442113.454545453</c:v>
                </c:pt>
                <c:pt idx="17">
                  <c:v>19517697.199999999</c:v>
                </c:pt>
                <c:pt idx="18">
                  <c:v>19533210.739130434</c:v>
                </c:pt>
                <c:pt idx="19">
                  <c:v>19320227.095238097</c:v>
                </c:pt>
                <c:pt idx="20">
                  <c:v>19323451.476190478</c:v>
                </c:pt>
                <c:pt idx="21">
                  <c:v>19429992.652173914</c:v>
                </c:pt>
                <c:pt idx="22">
                  <c:v>19376878.449999999</c:v>
                </c:pt>
                <c:pt idx="23">
                  <c:v>19408537.833333332</c:v>
                </c:pt>
                <c:pt idx="24">
                  <c:v>19164493.666666668</c:v>
                </c:pt>
                <c:pt idx="25">
                  <c:v>19250228.949999999</c:v>
                </c:pt>
                <c:pt idx="26">
                  <c:v>19006759.59090909</c:v>
                </c:pt>
                <c:pt idx="27">
                  <c:v>18458666.800000001</c:v>
                </c:pt>
                <c:pt idx="28">
                  <c:v>18556128.850000001</c:v>
                </c:pt>
                <c:pt idx="29">
                  <c:v>18624336.681818184</c:v>
                </c:pt>
                <c:pt idx="30">
                  <c:v>18785554.304347824</c:v>
                </c:pt>
                <c:pt idx="31">
                  <c:v>18792376.142857142</c:v>
                </c:pt>
                <c:pt idx="32">
                  <c:v>18876389.227272727</c:v>
                </c:pt>
                <c:pt idx="33">
                  <c:v>18990363.952380951</c:v>
                </c:pt>
                <c:pt idx="34">
                  <c:v>19022001.571428571</c:v>
                </c:pt>
                <c:pt idx="35">
                  <c:v>19048433.315789472</c:v>
                </c:pt>
                <c:pt idx="36">
                  <c:v>18829480.157894738</c:v>
                </c:pt>
                <c:pt idx="37">
                  <c:v>18850111.649999999</c:v>
                </c:pt>
                <c:pt idx="38">
                  <c:v>18920901.869565219</c:v>
                </c:pt>
                <c:pt idx="39">
                  <c:v>19055298.050000001</c:v>
                </c:pt>
                <c:pt idx="40">
                  <c:v>19267221</c:v>
                </c:pt>
                <c:pt idx="41">
                  <c:v>19500277.40909091</c:v>
                </c:pt>
                <c:pt idx="42">
                  <c:v>19591727.954545453</c:v>
                </c:pt>
                <c:pt idx="43">
                  <c:v>19473724.09090909</c:v>
                </c:pt>
                <c:pt idx="44">
                  <c:v>19531111.363636363</c:v>
                </c:pt>
                <c:pt idx="45">
                  <c:v>19690589.649999999</c:v>
                </c:pt>
                <c:pt idx="46">
                  <c:v>19752357.80952381</c:v>
                </c:pt>
                <c:pt idx="47">
                  <c:v>19824911.210526317</c:v>
                </c:pt>
                <c:pt idx="48">
                  <c:v>19627161.25</c:v>
                </c:pt>
                <c:pt idx="49">
                  <c:v>19694272.050000001</c:v>
                </c:pt>
                <c:pt idx="50">
                  <c:v>19834503.695652176</c:v>
                </c:pt>
                <c:pt idx="51">
                  <c:v>20019080.315789472</c:v>
                </c:pt>
                <c:pt idx="52">
                  <c:v>20232723.136363637</c:v>
                </c:pt>
                <c:pt idx="53">
                  <c:v>20348329.954545453</c:v>
                </c:pt>
                <c:pt idx="54">
                  <c:v>20340964.238095239</c:v>
                </c:pt>
                <c:pt idx="55">
                  <c:v>20151001.136363637</c:v>
                </c:pt>
                <c:pt idx="56">
                  <c:v>20180287.40909091</c:v>
                </c:pt>
                <c:pt idx="57">
                  <c:v>20283786.399999999</c:v>
                </c:pt>
                <c:pt idx="58">
                  <c:v>20283630.904761903</c:v>
                </c:pt>
                <c:pt idx="59">
                  <c:v>20296270.899999999</c:v>
                </c:pt>
                <c:pt idx="60">
                  <c:v>20081223.904761903</c:v>
                </c:pt>
                <c:pt idx="61">
                  <c:v>20170142.25</c:v>
                </c:pt>
                <c:pt idx="62">
                  <c:v>20376552.304347824</c:v>
                </c:pt>
                <c:pt idx="63">
                  <c:v>20614988.555555556</c:v>
                </c:pt>
                <c:pt idx="64">
                  <c:v>20815399.136363637</c:v>
                </c:pt>
                <c:pt idx="65">
                  <c:v>20869939.90909091</c:v>
                </c:pt>
                <c:pt idx="66">
                  <c:v>20891884.619047619</c:v>
                </c:pt>
                <c:pt idx="67">
                  <c:v>20706500.045454547</c:v>
                </c:pt>
                <c:pt idx="68">
                  <c:v>20724795.523809522</c:v>
                </c:pt>
                <c:pt idx="69">
                  <c:v>20817657.19047619</c:v>
                </c:pt>
                <c:pt idx="70">
                  <c:v>20806073.761904761</c:v>
                </c:pt>
                <c:pt idx="71">
                  <c:v>20836010.444444444</c:v>
                </c:pt>
                <c:pt idx="72">
                  <c:v>20604760.636363637</c:v>
                </c:pt>
                <c:pt idx="73">
                  <c:v>20708381.571428571</c:v>
                </c:pt>
                <c:pt idx="74">
                  <c:v>20901966.52631579</c:v>
                </c:pt>
                <c:pt idx="75">
                  <c:v>21101504.90909091</c:v>
                </c:pt>
                <c:pt idx="76">
                  <c:v>21321794.045454547</c:v>
                </c:pt>
                <c:pt idx="77">
                  <c:v>21392889.149999999</c:v>
                </c:pt>
                <c:pt idx="78">
                  <c:v>21383106.086956523</c:v>
                </c:pt>
                <c:pt idx="79">
                  <c:v>21189401.857142858</c:v>
                </c:pt>
                <c:pt idx="80">
                  <c:v>21198206.428571429</c:v>
                </c:pt>
                <c:pt idx="81">
                  <c:v>21332513.130434781</c:v>
                </c:pt>
                <c:pt idx="82">
                  <c:v>21302462.600000001</c:v>
                </c:pt>
                <c:pt idx="83">
                  <c:v>21337962.222222224</c:v>
                </c:pt>
                <c:pt idx="84">
                  <c:v>21095814.095238097</c:v>
                </c:pt>
                <c:pt idx="85">
                  <c:v>21196154.199999999</c:v>
                </c:pt>
                <c:pt idx="86">
                  <c:v>21357645.714285713</c:v>
                </c:pt>
                <c:pt idx="87">
                  <c:v>21588638.899999999</c:v>
                </c:pt>
                <c:pt idx="88">
                  <c:v>21784374.952380951</c:v>
                </c:pt>
                <c:pt idx="89">
                  <c:v>21861095</c:v>
                </c:pt>
                <c:pt idx="90">
                  <c:v>21865503.086956523</c:v>
                </c:pt>
                <c:pt idx="91">
                  <c:v>21666203.100000001</c:v>
                </c:pt>
                <c:pt idx="92">
                  <c:v>21697665.318181816</c:v>
                </c:pt>
                <c:pt idx="93">
                  <c:v>21839591.608695652</c:v>
                </c:pt>
                <c:pt idx="94">
                  <c:v>21825233.300000001</c:v>
                </c:pt>
                <c:pt idx="95">
                  <c:v>21844413.684210528</c:v>
                </c:pt>
                <c:pt idx="96">
                  <c:v>21573631.699999999</c:v>
                </c:pt>
                <c:pt idx="97">
                  <c:v>21670636.100000001</c:v>
                </c:pt>
                <c:pt idx="98">
                  <c:v>21882146.59090909</c:v>
                </c:pt>
                <c:pt idx="99">
                  <c:v>22105831.25</c:v>
                </c:pt>
                <c:pt idx="100">
                  <c:v>22337805.949999999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4C-4CAE-ADCF-200C89DA983A}"/>
            </c:ext>
          </c:extLst>
        </c:ser>
        <c:ser>
          <c:idx val="2"/>
          <c:order val="1"/>
          <c:spPr>
            <a:ln>
              <a:noFill/>
            </a:ln>
          </c:spPr>
          <c:marker>
            <c:symbol val="none"/>
          </c:marker>
          <c:cat>
            <c:numRef>
              <c:f>'Gráfico serie sin ajustar'!$T$87:$T$187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'Gráfico serie sin ajustar'!$AB$87:$AB$187</c:f>
              <c:numCache>
                <c:formatCode>#,##0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18915667.818181816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19442113.454545453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19267221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20232723.136363637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20815399.136363637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21321794.045454547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21784374.952380951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22337805.949999999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4C-4CAE-ADCF-200C89DA983A}"/>
            </c:ext>
          </c:extLst>
        </c:ser>
        <c:ser>
          <c:idx val="0"/>
          <c:order val="2"/>
          <c:spPr>
            <a:ln w="28575" cap="rnd">
              <a:solidFill>
                <a:srgbClr val="ED7D31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'Gráfico serie sin ajustar'!$T$87:$T$187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'Gráfico serie sin ajustar'!$AA$87:$AA$187</c:f>
              <c:numCache>
                <c:formatCode>#,##0</c:formatCode>
                <c:ptCount val="101"/>
                <c:pt idx="0">
                  <c:v>18282030.818181816</c:v>
                </c:pt>
                <c:pt idx="1">
                  <c:v>18363514.199999999</c:v>
                </c:pt>
                <c:pt idx="2">
                  <c:v>18502087.600000001</c:v>
                </c:pt>
                <c:pt idx="3">
                  <c:v>18678460.857142858</c:v>
                </c:pt>
                <c:pt idx="4">
                  <c:v>18915667.818181816</c:v>
                </c:pt>
                <c:pt idx="5">
                  <c:v>19006990.19047619</c:v>
                </c:pt>
                <c:pt idx="6">
                  <c:v>19042809.681818184</c:v>
                </c:pt>
                <c:pt idx="7">
                  <c:v>18839813.818181816</c:v>
                </c:pt>
                <c:pt idx="8">
                  <c:v>18862712.800000001</c:v>
                </c:pt>
                <c:pt idx="9">
                  <c:v>18993072.818181816</c:v>
                </c:pt>
                <c:pt idx="10">
                  <c:v>18945624.19047619</c:v>
                </c:pt>
                <c:pt idx="11">
                  <c:v>19024165.176470589</c:v>
                </c:pt>
                <c:pt idx="12">
                  <c:v>18819300.09090909</c:v>
                </c:pt>
                <c:pt idx="13">
                  <c:v>18888471.899999999</c:v>
                </c:pt>
                <c:pt idx="14">
                  <c:v>19043576.333333332</c:v>
                </c:pt>
                <c:pt idx="15">
                  <c:v>19230361.75</c:v>
                </c:pt>
                <c:pt idx="16">
                  <c:v>19442113.454545453</c:v>
                </c:pt>
                <c:pt idx="17">
                  <c:v>19517697.199999999</c:v>
                </c:pt>
                <c:pt idx="18">
                  <c:v>19533210.739130434</c:v>
                </c:pt>
                <c:pt idx="19">
                  <c:v>19320227.095238097</c:v>
                </c:pt>
                <c:pt idx="20">
                  <c:v>19323451.476190478</c:v>
                </c:pt>
                <c:pt idx="21">
                  <c:v>19429992.652173914</c:v>
                </c:pt>
                <c:pt idx="22">
                  <c:v>19376878.449999999</c:v>
                </c:pt>
                <c:pt idx="23">
                  <c:v>19408537.833333332</c:v>
                </c:pt>
                <c:pt idx="24">
                  <c:v>19164493.666666668</c:v>
                </c:pt>
                <c:pt idx="25">
                  <c:v>19250228.949999999</c:v>
                </c:pt>
                <c:pt idx="26">
                  <c:v>19006759.59090909</c:v>
                </c:pt>
                <c:pt idx="27">
                  <c:v>18458666.800000001</c:v>
                </c:pt>
                <c:pt idx="28">
                  <c:v>18556128.850000001</c:v>
                </c:pt>
                <c:pt idx="29">
                  <c:v>18624336.681818184</c:v>
                </c:pt>
                <c:pt idx="30">
                  <c:v>18785554.304347824</c:v>
                </c:pt>
                <c:pt idx="31">
                  <c:v>18792376.142857142</c:v>
                </c:pt>
                <c:pt idx="32">
                  <c:v>18876389.227272727</c:v>
                </c:pt>
                <c:pt idx="33">
                  <c:v>18990363.952380951</c:v>
                </c:pt>
                <c:pt idx="34">
                  <c:v>19022001.571428571</c:v>
                </c:pt>
                <c:pt idx="35">
                  <c:v>19048433.315789472</c:v>
                </c:pt>
                <c:pt idx="36">
                  <c:v>18829480.157894738</c:v>
                </c:pt>
                <c:pt idx="37">
                  <c:v>18850111.649999999</c:v>
                </c:pt>
                <c:pt idx="38">
                  <c:v>18920901.869565219</c:v>
                </c:pt>
                <c:pt idx="39">
                  <c:v>19055298.050000001</c:v>
                </c:pt>
                <c:pt idx="40">
                  <c:v>19267221</c:v>
                </c:pt>
                <c:pt idx="41">
                  <c:v>19500277.40909091</c:v>
                </c:pt>
                <c:pt idx="42">
                  <c:v>19591727.954545453</c:v>
                </c:pt>
                <c:pt idx="43">
                  <c:v>19473724.09090909</c:v>
                </c:pt>
                <c:pt idx="44">
                  <c:v>19531111.363636363</c:v>
                </c:pt>
                <c:pt idx="45">
                  <c:v>19690589.649999999</c:v>
                </c:pt>
                <c:pt idx="46">
                  <c:v>19752357.80952381</c:v>
                </c:pt>
                <c:pt idx="47">
                  <c:v>19824911.210526317</c:v>
                </c:pt>
                <c:pt idx="48">
                  <c:v>19627161.25</c:v>
                </c:pt>
                <c:pt idx="49">
                  <c:v>19694272.050000001</c:v>
                </c:pt>
                <c:pt idx="50">
                  <c:v>19834503.695652176</c:v>
                </c:pt>
                <c:pt idx="51">
                  <c:v>20019080.315789472</c:v>
                </c:pt>
                <c:pt idx="52">
                  <c:v>20232723.136363637</c:v>
                </c:pt>
                <c:pt idx="53">
                  <c:v>20348329.954545453</c:v>
                </c:pt>
                <c:pt idx="54">
                  <c:v>20340964.238095239</c:v>
                </c:pt>
                <c:pt idx="55">
                  <c:v>20151001.136363637</c:v>
                </c:pt>
                <c:pt idx="56">
                  <c:v>20180287.40909091</c:v>
                </c:pt>
                <c:pt idx="57">
                  <c:v>20283786.399999999</c:v>
                </c:pt>
                <c:pt idx="58">
                  <c:v>20283630.904761903</c:v>
                </c:pt>
                <c:pt idx="59">
                  <c:v>20296270.899999999</c:v>
                </c:pt>
                <c:pt idx="60">
                  <c:v>20081223.904761903</c:v>
                </c:pt>
                <c:pt idx="61">
                  <c:v>20170142.25</c:v>
                </c:pt>
                <c:pt idx="62">
                  <c:v>20376552.304347824</c:v>
                </c:pt>
                <c:pt idx="63">
                  <c:v>20614988.555555556</c:v>
                </c:pt>
                <c:pt idx="64">
                  <c:v>20815399.136363637</c:v>
                </c:pt>
                <c:pt idx="65">
                  <c:v>20869939.90909091</c:v>
                </c:pt>
                <c:pt idx="66">
                  <c:v>20891884.619047619</c:v>
                </c:pt>
                <c:pt idx="67">
                  <c:v>20706500.045454547</c:v>
                </c:pt>
                <c:pt idx="68">
                  <c:v>20724795.523809522</c:v>
                </c:pt>
                <c:pt idx="69">
                  <c:v>20817657.19047619</c:v>
                </c:pt>
                <c:pt idx="70">
                  <c:v>20806073.761904761</c:v>
                </c:pt>
                <c:pt idx="71">
                  <c:v>20836010.444444444</c:v>
                </c:pt>
                <c:pt idx="72">
                  <c:v>20604760.636363637</c:v>
                </c:pt>
                <c:pt idx="73">
                  <c:v>20708381.571428571</c:v>
                </c:pt>
                <c:pt idx="74">
                  <c:v>20901966.52631579</c:v>
                </c:pt>
                <c:pt idx="75">
                  <c:v>21101504.90909091</c:v>
                </c:pt>
                <c:pt idx="76">
                  <c:v>21321794.045454547</c:v>
                </c:pt>
                <c:pt idx="77">
                  <c:v>21392889.149999999</c:v>
                </c:pt>
                <c:pt idx="78">
                  <c:v>21383106.086956523</c:v>
                </c:pt>
                <c:pt idx="79">
                  <c:v>21189401.857142858</c:v>
                </c:pt>
                <c:pt idx="80">
                  <c:v>21198206.428571429</c:v>
                </c:pt>
                <c:pt idx="81">
                  <c:v>21332513.130434781</c:v>
                </c:pt>
                <c:pt idx="82">
                  <c:v>21302462.600000001</c:v>
                </c:pt>
                <c:pt idx="83">
                  <c:v>21337962.222222224</c:v>
                </c:pt>
                <c:pt idx="84">
                  <c:v>21095814.095238097</c:v>
                </c:pt>
                <c:pt idx="85">
                  <c:v>21196154.199999999</c:v>
                </c:pt>
                <c:pt idx="86">
                  <c:v>21357645.714285713</c:v>
                </c:pt>
                <c:pt idx="87">
                  <c:v>21588638.899999999</c:v>
                </c:pt>
                <c:pt idx="88">
                  <c:v>21784374.952380951</c:v>
                </c:pt>
                <c:pt idx="89">
                  <c:v>21861095</c:v>
                </c:pt>
                <c:pt idx="90">
                  <c:v>21865503.086956523</c:v>
                </c:pt>
                <c:pt idx="91">
                  <c:v>21666203.100000001</c:v>
                </c:pt>
                <c:pt idx="92">
                  <c:v>21697665.318181816</c:v>
                </c:pt>
                <c:pt idx="93">
                  <c:v>21839591.608695652</c:v>
                </c:pt>
                <c:pt idx="94">
                  <c:v>21825233.300000001</c:v>
                </c:pt>
                <c:pt idx="95">
                  <c:v>21844413.684210528</c:v>
                </c:pt>
                <c:pt idx="96">
                  <c:v>21573631.699999999</c:v>
                </c:pt>
                <c:pt idx="97">
                  <c:v>21670636.100000001</c:v>
                </c:pt>
                <c:pt idx="98">
                  <c:v>21882146.59090909</c:v>
                </c:pt>
                <c:pt idx="99">
                  <c:v>22105831.25</c:v>
                </c:pt>
                <c:pt idx="100">
                  <c:v>22337805.949999999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64C-4CAE-ADCF-200C89DA983A}"/>
            </c:ext>
          </c:extLst>
        </c:ser>
        <c:ser>
          <c:idx val="3"/>
          <c:order val="3"/>
          <c:spPr>
            <a:ln w="28575" cap="rnd">
              <a:noFill/>
              <a:round/>
            </a:ln>
            <a:effectLst/>
          </c:spPr>
          <c:marker>
            <c:symbol val="diamond"/>
            <c:size val="13"/>
            <c:spPr>
              <a:solidFill>
                <a:srgbClr val="002060"/>
              </a:solidFill>
              <a:ln w="19050">
                <a:solidFill>
                  <a:sysClr val="window" lastClr="FFFFFF"/>
                </a:solidFill>
              </a:ln>
              <a:effectLst/>
            </c:spPr>
          </c:marker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3-F64C-4CAE-ADCF-200C89DA983A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04-F64C-4CAE-ADCF-200C89DA983A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05-F64C-4CAE-ADCF-200C89DA983A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06-F64C-4CAE-ADCF-200C89DA983A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007-F64C-4CAE-ADCF-200C89DA983A}"/>
              </c:ext>
            </c:extLst>
          </c:dPt>
          <c:dPt>
            <c:idx val="83"/>
            <c:bubble3D val="0"/>
            <c:extLst>
              <c:ext xmlns:c16="http://schemas.microsoft.com/office/drawing/2014/chart" uri="{C3380CC4-5D6E-409C-BE32-E72D297353CC}">
                <c16:uniqueId val="{00000008-F64C-4CAE-ADCF-200C89DA983A}"/>
              </c:ext>
            </c:extLst>
          </c:dPt>
          <c:dPt>
            <c:idx val="95"/>
            <c:bubble3D val="0"/>
            <c:extLst>
              <c:ext xmlns:c16="http://schemas.microsoft.com/office/drawing/2014/chart" uri="{C3380CC4-5D6E-409C-BE32-E72D297353CC}">
                <c16:uniqueId val="{00000009-F64C-4CAE-ADCF-200C89DA983A}"/>
              </c:ext>
            </c:extLst>
          </c:dPt>
          <c:dPt>
            <c:idx val="99"/>
            <c:bubble3D val="0"/>
            <c:extLst>
              <c:ext xmlns:c16="http://schemas.microsoft.com/office/drawing/2014/chart" uri="{C3380CC4-5D6E-409C-BE32-E72D297353CC}">
                <c16:uniqueId val="{0000000A-F64C-4CAE-ADCF-200C89DA983A}"/>
              </c:ext>
            </c:extLst>
          </c:dPt>
          <c:dLbls>
            <c:dLbl>
              <c:idx val="3"/>
              <c:layout>
                <c:manualLayout>
                  <c:x val="-5.7892245220218259E-3"/>
                  <c:y val="2.754269669779638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4C-4CAE-ADCF-200C89DA983A}"/>
                </c:ext>
              </c:extLst>
            </c:dLbl>
            <c:dLbl>
              <c:idx val="4"/>
              <c:layout>
                <c:manualLayout>
                  <c:x val="-4.3304607683169634E-3"/>
                  <c:y val="4.459696026368797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64C-4CAE-ADCF-200C89DA983A}"/>
                </c:ext>
              </c:extLst>
            </c:dLbl>
            <c:dLbl>
              <c:idx val="11"/>
              <c:layout>
                <c:manualLayout>
                  <c:x val="-6.1598959925574071E-2"/>
                  <c:y val="5.855044863578087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4C-4CAE-ADCF-200C89DA983A}"/>
                </c:ext>
              </c:extLst>
            </c:dLbl>
            <c:dLbl>
              <c:idx val="15"/>
              <c:layout>
                <c:manualLayout>
                  <c:x val="-1.6812846842652288E-2"/>
                  <c:y val="3.684502227919184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64C-4CAE-ADCF-200C89DA983A}"/>
                </c:ext>
              </c:extLst>
            </c:dLbl>
            <c:dLbl>
              <c:idx val="16"/>
              <c:layout>
                <c:manualLayout>
                  <c:x val="-5.0653689230256886E-3"/>
                  <c:y val="-4.067435756576939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64C-4CAE-ADCF-200C89DA983A}"/>
                </c:ext>
              </c:extLst>
            </c:dLbl>
            <c:dLbl>
              <c:idx val="23"/>
              <c:layout>
                <c:manualLayout>
                  <c:x val="-9.9636995878322587E-2"/>
                  <c:y val="-4.377513275956784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4C-4CAE-ADCF-200C89DA983A}"/>
                </c:ext>
              </c:extLst>
            </c:dLbl>
            <c:dLbl>
              <c:idx val="39"/>
              <c:layout>
                <c:manualLayout>
                  <c:x val="-2.1146837484783206E-3"/>
                  <c:y val="7.3876579381065739E-3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64C-4CAE-ADCF-200C89DA983A}"/>
                </c:ext>
              </c:extLst>
            </c:dLbl>
            <c:dLbl>
              <c:idx val="40"/>
              <c:layout>
                <c:manualLayout>
                  <c:x val="-4.3304607683169634E-3"/>
                  <c:y val="2.754269669779638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64C-4CAE-ADCF-200C89DA983A}"/>
                </c:ext>
              </c:extLst>
            </c:dLbl>
            <c:dLbl>
              <c:idx val="47"/>
              <c:layout>
                <c:manualLayout>
                  <c:x val="-0.10051344618629256"/>
                  <c:y val="-2.6720869193676371E-2"/>
                </c:manualLayout>
              </c:layout>
              <c:spPr>
                <a:solidFill>
                  <a:srgbClr val="FBE5D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471A1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4C-4CAE-ADCF-200C89DA983A}"/>
                </c:ext>
              </c:extLst>
            </c:dLbl>
            <c:dLbl>
              <c:idx val="51"/>
              <c:layout>
                <c:manualLayout>
                  <c:x val="-5.0543163673131136E-3"/>
                  <c:y val="2.289153390709870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64C-4CAE-ADCF-200C89DA983A}"/>
                </c:ext>
              </c:extLst>
            </c:dLbl>
            <c:dLbl>
              <c:idx val="52"/>
              <c:layout>
                <c:manualLayout>
                  <c:x val="-1.020972600598655E-2"/>
                  <c:y val="4.769773545748642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64C-4CAE-ADCF-200C89DA983A}"/>
                </c:ext>
              </c:extLst>
            </c:dLbl>
            <c:dLbl>
              <c:idx val="59"/>
              <c:layout>
                <c:manualLayout>
                  <c:x val="-0.10262662539839117"/>
                  <c:y val="-4.222474516266862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4C-4CAE-ADCF-200C89DA983A}"/>
                </c:ext>
              </c:extLst>
            </c:dLbl>
            <c:dLbl>
              <c:idx val="63"/>
              <c:layout>
                <c:manualLayout>
                  <c:x val="-6.5241326767305104E-3"/>
                  <c:y val="2.444192150399804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64C-4CAE-ADCF-200C89DA983A}"/>
                </c:ext>
              </c:extLst>
            </c:dLbl>
            <c:dLbl>
              <c:idx val="64"/>
              <c:layout>
                <c:manualLayout>
                  <c:x val="-8.0050015418604552E-3"/>
                  <c:y val="6.320161142647866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64C-4CAE-ADCF-200C89DA983A}"/>
                </c:ext>
              </c:extLst>
            </c:dLbl>
            <c:dLbl>
              <c:idx val="71"/>
              <c:layout>
                <c:manualLayout>
                  <c:x val="-0.10211595103104432"/>
                  <c:y val="-3.757358237197094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4C-4CAE-ADCF-200C89DA983A}"/>
                </c:ext>
              </c:extLst>
            </c:dLbl>
            <c:dLbl>
              <c:idx val="75"/>
              <c:layout>
                <c:manualLayout>
                  <c:x val="-4.3194082126045237E-3"/>
                  <c:y val="3.064347189159494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64C-4CAE-ADCF-200C89DA983A}"/>
                </c:ext>
              </c:extLst>
            </c:dLbl>
            <c:dLbl>
              <c:idx val="76"/>
              <c:layout>
                <c:manualLayout>
                  <c:x val="-5.8002770777343601E-3"/>
                  <c:y val="6.165122382957944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64C-4CAE-ADCF-200C89DA983A}"/>
                </c:ext>
              </c:extLst>
            </c:dLbl>
            <c:dLbl>
              <c:idx val="83"/>
              <c:layout>
                <c:manualLayout>
                  <c:x val="-0.10126889704926285"/>
                  <c:y val="-3.447280717817252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4C-4CAE-ADCF-200C89DA983A}"/>
                </c:ext>
              </c:extLst>
            </c:dLbl>
            <c:dLbl>
              <c:idx val="87"/>
              <c:layout>
                <c:manualLayout>
                  <c:x val="-7.9939489861480147E-3"/>
                  <c:y val="3.374424708539339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64C-4CAE-ADCF-200C89DA983A}"/>
                </c:ext>
              </c:extLst>
            </c:dLbl>
            <c:dLbl>
              <c:idx val="88"/>
              <c:layout>
                <c:manualLayout>
                  <c:x val="-6.5351852324430585E-3"/>
                  <c:y val="6.01008362326802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64C-4CAE-ADCF-200C89DA983A}"/>
                </c:ext>
              </c:extLst>
            </c:dLbl>
            <c:dLbl>
              <c:idx val="95"/>
              <c:layout>
                <c:manualLayout>
                  <c:x val="-0.10140112265032658"/>
                  <c:y val="-2.982164438747482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4C-4CAE-ADCF-200C89DA983A}"/>
                </c:ext>
              </c:extLst>
            </c:dLbl>
            <c:dLbl>
              <c:idx val="99"/>
              <c:layout>
                <c:manualLayout>
                  <c:x val="-4.8395900925353633E-2"/>
                  <c:y val="-3.137203198437403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64C-4CAE-ADCF-200C89DA983A}"/>
                </c:ext>
              </c:extLst>
            </c:dLbl>
            <c:dLbl>
              <c:idx val="100"/>
              <c:layout>
                <c:manualLayout>
                  <c:x val="-5.7243847907343243E-2"/>
                  <c:y val="-2.82712567905756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64C-4CAE-ADCF-200C89DA983A}"/>
                </c:ext>
              </c:extLst>
            </c:dLbl>
            <c:spPr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471A1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 serie sin ajustar'!$T$87:$T$187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'Gráfico serie sin ajustar'!$AB$87:$AB$187</c:f>
              <c:numCache>
                <c:formatCode>#,##0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18915667.818181816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19442113.454545453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19267221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20232723.136363637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20815399.136363637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21321794.045454547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21784374.952380951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22337805.949999999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F64C-4CAE-ADCF-200C89DA9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4108128"/>
        <c:axId val="884111080"/>
      </c:lineChart>
      <c:dateAx>
        <c:axId val="884108128"/>
        <c:scaling>
          <c:orientation val="minMax"/>
          <c:max val="46143"/>
          <c:min val="43221"/>
        </c:scaling>
        <c:delete val="0"/>
        <c:axPos val="b"/>
        <c:numFmt formatCode="[$-C0A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4111080"/>
        <c:crossesAt val="17800000.000000004"/>
        <c:auto val="0"/>
        <c:lblOffset val="100"/>
        <c:baseTimeUnit val="months"/>
        <c:majorUnit val="2"/>
        <c:majorTimeUnit val="months"/>
      </c:dateAx>
      <c:valAx>
        <c:axId val="884111080"/>
        <c:scaling>
          <c:orientation val="minMax"/>
          <c:max val="22450000"/>
          <c:min val="18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4108128"/>
        <c:crosses val="autoZero"/>
        <c:crossBetween val="between"/>
        <c:majorUnit val="256000"/>
        <c:minorUnit val="50000"/>
      </c:valAx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263417688427975E-2"/>
          <c:y val="0.13526965498207505"/>
          <c:w val="0.88684315735826091"/>
          <c:h val="0.6657691602130850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'Gráfico Var + tasa intermes (2)'!$O$1</c:f>
              <c:strCache>
                <c:ptCount val="1"/>
                <c:pt idx="0">
                  <c:v>Absoluta (eje dcho.)</c:v>
                </c:pt>
              </c:strCache>
            </c:strRef>
          </c:tx>
          <c:spPr>
            <a:solidFill>
              <a:srgbClr val="F4B183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582808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Var + tasa intermes (2)'!$N$3:$N$13</c:f>
              <c:strCache>
                <c:ptCount val="11"/>
                <c:pt idx="0">
                  <c:v>may-16</c:v>
                </c:pt>
                <c:pt idx="1">
                  <c:v>may-17</c:v>
                </c:pt>
                <c:pt idx="2">
                  <c:v>may-18</c:v>
                </c:pt>
                <c:pt idx="3">
                  <c:v>may-19</c:v>
                </c:pt>
                <c:pt idx="4">
                  <c:v>may-20</c:v>
                </c:pt>
                <c:pt idx="5">
                  <c:v>may-21</c:v>
                </c:pt>
                <c:pt idx="6">
                  <c:v>may-22</c:v>
                </c:pt>
                <c:pt idx="7">
                  <c:v>may-23</c:v>
                </c:pt>
                <c:pt idx="8">
                  <c:v>may-24</c:v>
                </c:pt>
                <c:pt idx="9">
                  <c:v>may-25</c:v>
                </c:pt>
                <c:pt idx="10">
                  <c:v>may-26</c:v>
                </c:pt>
              </c:strCache>
            </c:strRef>
          </c:cat>
          <c:val>
            <c:numRef>
              <c:f>'Gráfico Var + tasa intermes (2)'!$O$5:$O$13</c:f>
              <c:numCache>
                <c:formatCode>#,##0</c:formatCode>
                <c:ptCount val="9"/>
                <c:pt idx="0">
                  <c:v>237206.96103895828</c:v>
                </c:pt>
                <c:pt idx="1">
                  <c:v>211751.70454545319</c:v>
                </c:pt>
                <c:pt idx="2">
                  <c:v>97462.050000000745</c:v>
                </c:pt>
                <c:pt idx="3">
                  <c:v>211922.94999999925</c:v>
                </c:pt>
                <c:pt idx="4">
                  <c:v>213642.82057416439</c:v>
                </c:pt>
                <c:pt idx="5">
                  <c:v>200410.58080808073</c:v>
                </c:pt>
                <c:pt idx="6">
                  <c:v>220289.1363636367</c:v>
                </c:pt>
                <c:pt idx="7">
                  <c:v>195736.05238095298</c:v>
                </c:pt>
                <c:pt idx="8">
                  <c:v>231974.69999999925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E-47C8-9B82-702318E70E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838087520"/>
        <c:axId val="704930912"/>
      </c:barChart>
      <c:lineChart>
        <c:grouping val="standard"/>
        <c:varyColors val="0"/>
        <c:ser>
          <c:idx val="0"/>
          <c:order val="1"/>
          <c:tx>
            <c:strRef>
              <c:f>'Gráfico Var + tasa intermes (2)'!$Q$1</c:f>
              <c:strCache>
                <c:ptCount val="1"/>
                <c:pt idx="0">
                  <c:v>Tasa (%)</c:v>
                </c:pt>
              </c:strCache>
            </c:strRef>
          </c:tx>
          <c:spPr>
            <a:ln w="349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21F36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Var + tasa intermes (2)'!$N$5:$N$13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 Var + tasa intermes (2)'!$Q$5:$Q$13</c:f>
              <c:numCache>
                <c:formatCode>0.00%</c:formatCode>
                <c:ptCount val="9"/>
                <c:pt idx="0">
                  <c:v>1.269949182928783E-2</c:v>
                </c:pt>
                <c:pt idx="1">
                  <c:v>1.1011321955264476E-2</c:v>
                </c:pt>
                <c:pt idx="2">
                  <c:v>5.2800156726378932E-3</c:v>
                </c:pt>
                <c:pt idx="3">
                  <c:v>1.1121471280266816E-2</c:v>
                </c:pt>
                <c:pt idx="4">
                  <c:v>1.0671959810544333E-2</c:v>
                </c:pt>
                <c:pt idx="5">
                  <c:v>9.7215955404482569E-3</c:v>
                </c:pt>
                <c:pt idx="6">
                  <c:v>1.0439498856251346E-2</c:v>
                </c:pt>
                <c:pt idx="7">
                  <c:v>9.0666231107767049E-3</c:v>
                </c:pt>
                <c:pt idx="8">
                  <c:v>1.0493823886400981E-2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AE-47C8-9B82-702318E70E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4162575"/>
        <c:axId val="463262687"/>
      </c:lineChart>
      <c:dateAx>
        <c:axId val="15416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44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3262687"/>
        <c:crosses val="autoZero"/>
        <c:auto val="0"/>
        <c:lblOffset val="100"/>
        <c:baseTimeUnit val="days"/>
      </c:dateAx>
      <c:valAx>
        <c:axId val="463262687"/>
        <c:scaling>
          <c:orientation val="minMax"/>
          <c:max val="1.5000000000000003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4162575"/>
        <c:crosses val="autoZero"/>
        <c:crossBetween val="between"/>
        <c:majorUnit val="2.4000000000000007E-3"/>
      </c:valAx>
      <c:valAx>
        <c:axId val="704930912"/>
        <c:scaling>
          <c:orientation val="minMax"/>
          <c:max val="250000"/>
          <c:min val="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38087520"/>
        <c:crosses val="max"/>
        <c:crossBetween val="between"/>
        <c:majorUnit val="40000"/>
        <c:minorUnit val="1000"/>
      </c:valAx>
      <c:catAx>
        <c:axId val="83808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4930912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214606293466807"/>
          <c:w val="0.97914302715487556"/>
          <c:h val="5.7854025355678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92311180444844"/>
          <c:y val="3.7037037037037035E-2"/>
          <c:w val="0.7934102096458181"/>
          <c:h val="0.71176514331418994"/>
        </c:manualLayout>
      </c:layout>
      <c:lineChart>
        <c:grouping val="standard"/>
        <c:varyColors val="0"/>
        <c:ser>
          <c:idx val="0"/>
          <c:order val="0"/>
          <c:tx>
            <c:strRef>
              <c:f>'Gráfico evol total sistema sexo'!$K$5</c:f>
              <c:strCache>
                <c:ptCount val="1"/>
                <c:pt idx="0">
                  <c:v>Hombres</c:v>
                </c:pt>
              </c:strCache>
            </c:strRef>
          </c:tx>
          <c:spPr>
            <a:ln w="38100" cap="rnd">
              <a:solidFill>
                <a:srgbClr val="C5E0B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E2-41C9-A844-B44461F5104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E2-41C9-A844-B44461F5104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E2-41C9-A844-B44461F5104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E2-41C9-A844-B44461F5104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E2-41C9-A844-B44461F5104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E2-41C9-A844-B44461F5104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E2-41C9-A844-B44461F51041}"/>
                </c:ext>
              </c:extLst>
            </c:dLbl>
            <c:numFmt formatCode="#,##0.0" sourceLinked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evol total sistema sexo'!$N$12:$N$20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 evol total sistema sexo'!$K$12:$K$20</c:f>
              <c:numCache>
                <c:formatCode>#,##0</c:formatCode>
                <c:ptCount val="9"/>
                <c:pt idx="0">
                  <c:v>10142585.359999999</c:v>
                </c:pt>
                <c:pt idx="1">
                  <c:v>10398341.449999999</c:v>
                </c:pt>
                <c:pt idx="2">
                  <c:v>9901982.0999999996</c:v>
                </c:pt>
                <c:pt idx="3">
                  <c:v>10281109.949999999</c:v>
                </c:pt>
                <c:pt idx="4">
                  <c:v>10723394.449999999</c:v>
                </c:pt>
                <c:pt idx="5">
                  <c:v>10992490.550000001</c:v>
                </c:pt>
                <c:pt idx="6">
                  <c:v>11216550.82</c:v>
                </c:pt>
                <c:pt idx="7">
                  <c:v>11456338.619999999</c:v>
                </c:pt>
                <c:pt idx="8">
                  <c:v>11738483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7E2-41C9-A844-B44461F51041}"/>
            </c:ext>
          </c:extLst>
        </c:ser>
        <c:ser>
          <c:idx val="1"/>
          <c:order val="1"/>
          <c:tx>
            <c:strRef>
              <c:f>'Gráfico evol total sistema sexo'!$L$5</c:f>
              <c:strCache>
                <c:ptCount val="1"/>
                <c:pt idx="0">
                  <c:v>Mujeres</c:v>
                </c:pt>
              </c:strCache>
            </c:strRef>
          </c:tx>
          <c:spPr>
            <a:ln w="38100" cap="rnd">
              <a:solidFill>
                <a:srgbClr val="E7B7FF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rgbClr val="7030A0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E2-41C9-A844-B44461F5104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7E2-41C9-A844-B44461F5104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7E2-41C9-A844-B44461F5104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7E2-41C9-A844-B44461F5104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E2-41C9-A844-B44461F5104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7E2-41C9-A844-B44461F5104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7E2-41C9-A844-B44461F51041}"/>
                </c:ext>
              </c:extLst>
            </c:dLbl>
            <c:numFmt formatCode="#,##0.0" sourceLinked="0"/>
            <c:spPr>
              <a:solidFill>
                <a:srgbClr val="EDE2F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evol total sistema sexo'!$N$12:$N$20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 evol total sistema sexo'!$L$12:$L$20</c:f>
              <c:numCache>
                <c:formatCode>#,##0</c:formatCode>
                <c:ptCount val="9"/>
                <c:pt idx="0">
                  <c:v>8773040.8200000003</c:v>
                </c:pt>
                <c:pt idx="1">
                  <c:v>9043725.5</c:v>
                </c:pt>
                <c:pt idx="2">
                  <c:v>8654136.5500000007</c:v>
                </c:pt>
                <c:pt idx="3">
                  <c:v>8986087.4800000004</c:v>
                </c:pt>
                <c:pt idx="4">
                  <c:v>9509288</c:v>
                </c:pt>
                <c:pt idx="5">
                  <c:v>9822858.3599999994</c:v>
                </c:pt>
                <c:pt idx="6">
                  <c:v>10105192.140000001</c:v>
                </c:pt>
                <c:pt idx="7">
                  <c:v>10327993.810000001</c:v>
                </c:pt>
                <c:pt idx="8">
                  <c:v>10599286.6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7E2-41C9-A844-B44461F5104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66667152"/>
        <c:axId val="987839423"/>
      </c:lineChart>
      <c:catAx>
        <c:axId val="1166667152"/>
        <c:scaling>
          <c:orientation val="minMax"/>
        </c:scaling>
        <c:delete val="0"/>
        <c:axPos val="b"/>
        <c:numFmt formatCode="[$-C0A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6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87839423"/>
        <c:crosses val="autoZero"/>
        <c:auto val="0"/>
        <c:lblAlgn val="ctr"/>
        <c:lblOffset val="100"/>
        <c:noMultiLvlLbl val="0"/>
      </c:catAx>
      <c:valAx>
        <c:axId val="987839423"/>
        <c:scaling>
          <c:orientation val="minMax"/>
          <c:min val="8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666715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7292627238830859E-3"/>
                <c:y val="3.7036952939313215E-2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881431767337804E-2"/>
          <c:y val="0.91364512471655324"/>
          <c:w val="0.89777959984070832"/>
          <c:h val="6.4756235827664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1" i="0" baseline="0"/>
      </a:pPr>
      <a:endParaRPr lang="es-E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398030942334737E-2"/>
          <c:y val="2.7175000000000001E-2"/>
          <c:w val="0.93022831692451946"/>
          <c:h val="0.7682483930928691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'Grafico_evol_TOTSIST sexo B2018'!$Q$7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E7B7FF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'Grafico_evol_TOTSIST sexo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'Grafico_evol_TOTSIST sexo B2018'!$Q$8:$Q$16</c:f>
              <c:numCache>
                <c:formatCode>0.0</c:formatCode>
                <c:ptCount val="9"/>
                <c:pt idx="0">
                  <c:v>100</c:v>
                </c:pt>
                <c:pt idx="1">
                  <c:v>103.08541457350702</c:v>
                </c:pt>
                <c:pt idx="2">
                  <c:v>98.644662980150144</c:v>
                </c:pt>
                <c:pt idx="3">
                  <c:v>102.42842435560445</c:v>
                </c:pt>
                <c:pt idx="4">
                  <c:v>108.39215495637006</c:v>
                </c:pt>
                <c:pt idx="5">
                  <c:v>111.96640436924355</c:v>
                </c:pt>
                <c:pt idx="6">
                  <c:v>115.18460186533135</c:v>
                </c:pt>
                <c:pt idx="7">
                  <c:v>117.72421925195147</c:v>
                </c:pt>
                <c:pt idx="8">
                  <c:v>120.81656540155024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6E-488A-8D91-7E5E5565A944}"/>
            </c:ext>
          </c:extLst>
        </c:ser>
        <c:ser>
          <c:idx val="0"/>
          <c:order val="1"/>
          <c:tx>
            <c:strRef>
              <c:f>'Grafico_evol_TOTSIST sexo B2018'!$P$7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C5E0B4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'Grafico_evol_TOTSIST sexo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'Grafico_evol_TOTSIST sexo B2018'!$P$8:$P$16</c:f>
              <c:numCache>
                <c:formatCode>0.0</c:formatCode>
                <c:ptCount val="9"/>
                <c:pt idx="0">
                  <c:v>100</c:v>
                </c:pt>
                <c:pt idx="1">
                  <c:v>102.52160648318171</c:v>
                </c:pt>
                <c:pt idx="2">
                  <c:v>97.627791618605613</c:v>
                </c:pt>
                <c:pt idx="3">
                  <c:v>101.36577199089996</c:v>
                </c:pt>
                <c:pt idx="4">
                  <c:v>105.72644024560618</c:v>
                </c:pt>
                <c:pt idx="5">
                  <c:v>108.37957147841053</c:v>
                </c:pt>
                <c:pt idx="6">
                  <c:v>110.58867558793708</c:v>
                </c:pt>
                <c:pt idx="7">
                  <c:v>112.95284400741785</c:v>
                </c:pt>
                <c:pt idx="8">
                  <c:v>115.73462370150564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6E-488A-8D91-7E5E5565A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axId val="400458992"/>
        <c:axId val="579241312"/>
      </c:barChart>
      <c:lineChart>
        <c:grouping val="stacked"/>
        <c:varyColors val="0"/>
        <c:ser>
          <c:idx val="3"/>
          <c:order val="2"/>
          <c:tx>
            <c:strRef>
              <c:f>'Grafico_evol_TOTSIST sexo B2018'!$R$7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rgbClr val="44546A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5617237713978663E-2"/>
                  <c:y val="-3.144287566523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6E-488A-8D91-7E5E5565A944}"/>
                </c:ext>
              </c:extLst>
            </c:dLbl>
            <c:dLbl>
              <c:idx val="1"/>
              <c:layout>
                <c:manualLayout>
                  <c:x val="-3.9015654856960284E-2"/>
                  <c:y val="-3.62802411521918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6E-488A-8D91-7E5E5565A944}"/>
                </c:ext>
              </c:extLst>
            </c:dLbl>
            <c:dLbl>
              <c:idx val="2"/>
              <c:layout>
                <c:manualLayout>
                  <c:x val="-3.9015654856960284E-2"/>
                  <c:y val="-5.0792337613068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6E-488A-8D91-7E5E5565A944}"/>
                </c:ext>
              </c:extLst>
            </c:dLbl>
            <c:dLbl>
              <c:idx val="3"/>
              <c:layout>
                <c:manualLayout>
                  <c:x val="0"/>
                  <c:y val="-2.4186827434794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6E-488A-8D91-7E5E5565A944}"/>
                </c:ext>
              </c:extLst>
            </c:dLbl>
            <c:numFmt formatCode="#,##0.0" sourceLinked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'Grafico_evol_TOTSIST sexo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'Grafico_evol_TOTSIST sexo B2018'!$R$8:$R$16</c:f>
              <c:numCache>
                <c:formatCode>0.0</c:formatCode>
                <c:ptCount val="9"/>
                <c:pt idx="0">
                  <c:v>100</c:v>
                </c:pt>
                <c:pt idx="1">
                  <c:v>102.78311944896481</c:v>
                </c:pt>
                <c:pt idx="2">
                  <c:v>98.0992530984296</c:v>
                </c:pt>
                <c:pt idx="3">
                  <c:v>101.85852904240733</c:v>
                </c:pt>
                <c:pt idx="4">
                  <c:v>106.96277462965091</c:v>
                </c:pt>
                <c:pt idx="5">
                  <c:v>110.043162832408</c:v>
                </c:pt>
                <c:pt idx="6">
                  <c:v>112.7202816886853</c:v>
                </c:pt>
                <c:pt idx="7">
                  <c:v>115.165772402531</c:v>
                </c:pt>
                <c:pt idx="8">
                  <c:v>118.09155332269945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E6E-488A-8D91-7E5E5565A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458992"/>
        <c:axId val="579241312"/>
      </c:lineChart>
      <c:catAx>
        <c:axId val="40045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6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79241312"/>
        <c:crosses val="autoZero"/>
        <c:auto val="0"/>
        <c:lblAlgn val="ctr"/>
        <c:lblOffset val="100"/>
        <c:noMultiLvlLbl val="0"/>
      </c:catAx>
      <c:valAx>
        <c:axId val="579241312"/>
        <c:scaling>
          <c:orientation val="minMax"/>
          <c:max val="122"/>
          <c:min val="9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00458992"/>
        <c:crosses val="autoZero"/>
        <c:crossBetween val="between"/>
        <c:majorUnit val="2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687874180562598E-2"/>
          <c:y val="8.8107005304983388E-2"/>
          <c:w val="0.91140858070344977"/>
          <c:h val="0.69180967355776624"/>
        </c:manualLayout>
      </c:layout>
      <c:lineChart>
        <c:grouping val="standard"/>
        <c:varyColors val="0"/>
        <c:ser>
          <c:idx val="3"/>
          <c:order val="0"/>
          <c:tx>
            <c:strRef>
              <c:f>'Gráfico_edad_mes_agrup b2018'!$S$7</c:f>
              <c:strCache>
                <c:ptCount val="1"/>
                <c:pt idx="0">
                  <c:v>Total Edad</c:v>
                </c:pt>
              </c:strCache>
            </c:strRef>
          </c:tx>
          <c:spPr>
            <a:ln w="57150">
              <a:solidFill>
                <a:srgbClr val="44546A"/>
              </a:solidFill>
            </a:ln>
          </c:spPr>
          <c:marker>
            <c:symbol val="diamond"/>
            <c:size val="11"/>
            <c:spPr>
              <a:solidFill>
                <a:schemeClr val="tx2">
                  <a:lumMod val="75000"/>
                </a:schemeClr>
              </a:solidFill>
              <a:ln w="25400" cmpd="sng">
                <a:solidFill>
                  <a:schemeClr val="tx2">
                    <a:lumMod val="75000"/>
                  </a:schemeClr>
                </a:solidFill>
              </a:ln>
              <a:effectLst/>
            </c:spPr>
          </c:marker>
          <c:dLbls>
            <c:delete val="1"/>
          </c:dLbls>
          <c:cat>
            <c:strRef>
              <c:f>'Gráfico_edad_mes_agrup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'Gráfico_edad_mes_agrup b2018'!$S$8:$S$16</c:f>
              <c:numCache>
                <c:formatCode>0.0</c:formatCode>
                <c:ptCount val="9"/>
                <c:pt idx="0">
                  <c:v>100</c:v>
                </c:pt>
                <c:pt idx="1">
                  <c:v>102.78311944896481</c:v>
                </c:pt>
                <c:pt idx="2">
                  <c:v>98.0992530984296</c:v>
                </c:pt>
                <c:pt idx="3">
                  <c:v>101.85852904240733</c:v>
                </c:pt>
                <c:pt idx="4">
                  <c:v>106.96277462965091</c:v>
                </c:pt>
                <c:pt idx="5">
                  <c:v>110.043162832408</c:v>
                </c:pt>
                <c:pt idx="6">
                  <c:v>112.7202816886853</c:v>
                </c:pt>
                <c:pt idx="7">
                  <c:v>115.165772402531</c:v>
                </c:pt>
                <c:pt idx="8">
                  <c:v>118.09155332269945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17-48B1-821F-38409A1EB173}"/>
            </c:ext>
          </c:extLst>
        </c:ser>
        <c:ser>
          <c:idx val="2"/>
          <c:order val="1"/>
          <c:tx>
            <c:strRef>
              <c:f>'Gráfico_edad_mes_agrup b2018'!$P$7</c:f>
              <c:strCache>
                <c:ptCount val="1"/>
                <c:pt idx="0">
                  <c:v>Menores de 30</c:v>
                </c:pt>
              </c:strCache>
            </c:strRef>
          </c:tx>
          <c:spPr>
            <a:ln w="50800">
              <a:solidFill>
                <a:srgbClr val="A9D18E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A9D18E"/>
              </a:solidFill>
              <a:ln w="31750" cmpd="sng">
                <a:solidFill>
                  <a:srgbClr val="A9D18E"/>
                </a:solidFill>
              </a:ln>
              <a:effectLst/>
            </c:spPr>
          </c:marker>
          <c:dLbls>
            <c:delete val="1"/>
          </c:dLbls>
          <c:cat>
            <c:strRef>
              <c:f>'Gráfico_edad_mes_agrup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'Gráfico_edad_mes_agrup b2018'!$P$8:$P$16</c:f>
              <c:numCache>
                <c:formatCode>0.0</c:formatCode>
                <c:ptCount val="9"/>
                <c:pt idx="0">
                  <c:v>100</c:v>
                </c:pt>
                <c:pt idx="1">
                  <c:v>103.62855549080095</c:v>
                </c:pt>
                <c:pt idx="2">
                  <c:v>89.882513347066094</c:v>
                </c:pt>
                <c:pt idx="3">
                  <c:v>96.91722065193143</c:v>
                </c:pt>
                <c:pt idx="4">
                  <c:v>108.61200135318936</c:v>
                </c:pt>
                <c:pt idx="5">
                  <c:v>114.62480417560334</c:v>
                </c:pt>
                <c:pt idx="6">
                  <c:v>120.17338543517302</c:v>
                </c:pt>
                <c:pt idx="7">
                  <c:v>125.79573169102356</c:v>
                </c:pt>
                <c:pt idx="8">
                  <c:v>133.15822371513724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17-48B1-821F-38409A1EB173}"/>
            </c:ext>
          </c:extLst>
        </c:ser>
        <c:ser>
          <c:idx val="1"/>
          <c:order val="2"/>
          <c:tx>
            <c:strRef>
              <c:f>'Gráfico_edad_mes_agrup b2018'!$Q$7</c:f>
              <c:strCache>
                <c:ptCount val="1"/>
                <c:pt idx="0">
                  <c:v>Entre 30 y 54 años</c:v>
                </c:pt>
              </c:strCache>
            </c:strRef>
          </c:tx>
          <c:spPr>
            <a:ln w="57150">
              <a:solidFill>
                <a:schemeClr val="accent2"/>
              </a:solidFill>
              <a:prstDash val="sysDash"/>
            </a:ln>
          </c:spPr>
          <c:marker>
            <c:symbol val="x"/>
            <c:size val="7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strRef>
              <c:f>'Gráfico_edad_mes_agrup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'Gráfico_edad_mes_agrup b2018'!$Q$8:$Q$16</c:f>
              <c:numCache>
                <c:formatCode>0.0</c:formatCode>
                <c:ptCount val="9"/>
                <c:pt idx="0">
                  <c:v>100</c:v>
                </c:pt>
                <c:pt idx="1">
                  <c:v>101.52133818073889</c:v>
                </c:pt>
                <c:pt idx="2">
                  <c:v>96.666992026562255</c:v>
                </c:pt>
                <c:pt idx="3">
                  <c:v>99.133744636379532</c:v>
                </c:pt>
                <c:pt idx="4">
                  <c:v>102.13792808619458</c:v>
                </c:pt>
                <c:pt idx="5">
                  <c:v>103.51668332283872</c:v>
                </c:pt>
                <c:pt idx="6">
                  <c:v>104.4895261066594</c:v>
                </c:pt>
                <c:pt idx="7">
                  <c:v>105.25013530726379</c:v>
                </c:pt>
                <c:pt idx="8">
                  <c:v>106.251132995116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717-48B1-821F-38409A1EB173}"/>
            </c:ext>
          </c:extLst>
        </c:ser>
        <c:ser>
          <c:idx val="4"/>
          <c:order val="3"/>
          <c:tx>
            <c:strRef>
              <c:f>'Gráfico_edad_mes_agrup b2018'!$R$7</c:f>
              <c:strCache>
                <c:ptCount val="1"/>
                <c:pt idx="0">
                  <c:v>De 55 y más años</c:v>
                </c:pt>
              </c:strCache>
            </c:strRef>
          </c:tx>
          <c:spPr>
            <a:ln w="57150">
              <a:solidFill>
                <a:schemeClr val="accent1"/>
              </a:solidFill>
              <a:prstDash val="sysDash"/>
            </a:ln>
          </c:spPr>
          <c:marker>
            <c:symbol val="triangle"/>
            <c:size val="9"/>
            <c:spPr>
              <a:solidFill>
                <a:schemeClr val="accent1"/>
              </a:solidFill>
              <a:ln w="25400" cmpd="sng">
                <a:solidFill>
                  <a:schemeClr val="accent1"/>
                </a:solidFill>
                <a:prstDash val="solid"/>
                <a:bevel/>
              </a:ln>
              <a:effectLst/>
            </c:spPr>
          </c:marker>
          <c:dLbls>
            <c:delete val="1"/>
          </c:dLbls>
          <c:cat>
            <c:strRef>
              <c:f>'Gráfico_edad_mes_agrup b2018'!$N$8:$N$16</c:f>
              <c:strCache>
                <c:ptCount val="9"/>
                <c:pt idx="0">
                  <c:v>may-18</c:v>
                </c:pt>
                <c:pt idx="1">
                  <c:v>may-19</c:v>
                </c:pt>
                <c:pt idx="2">
                  <c:v>may-20</c:v>
                </c:pt>
                <c:pt idx="3">
                  <c:v>may-21</c:v>
                </c:pt>
                <c:pt idx="4">
                  <c:v>may-22</c:v>
                </c:pt>
                <c:pt idx="5">
                  <c:v>may-23</c:v>
                </c:pt>
                <c:pt idx="6">
                  <c:v>may-24</c:v>
                </c:pt>
                <c:pt idx="7">
                  <c:v>may-25</c:v>
                </c:pt>
                <c:pt idx="8">
                  <c:v>may-26</c:v>
                </c:pt>
              </c:strCache>
            </c:strRef>
          </c:cat>
          <c:val>
            <c:numRef>
              <c:f>'Gráfico_edad_mes_agrup b2018'!$R$8:$R$16</c:f>
              <c:numCache>
                <c:formatCode>0.0</c:formatCode>
                <c:ptCount val="9"/>
                <c:pt idx="0">
                  <c:v>100</c:v>
                </c:pt>
                <c:pt idx="1">
                  <c:v>107.11202176713972</c:v>
                </c:pt>
                <c:pt idx="2">
                  <c:v>110.67864421538623</c:v>
                </c:pt>
                <c:pt idx="3">
                  <c:v>116.86020608673979</c:v>
                </c:pt>
                <c:pt idx="4">
                  <c:v>124.83888932221964</c:v>
                </c:pt>
                <c:pt idx="5">
                  <c:v>132.26068661155054</c:v>
                </c:pt>
                <c:pt idx="6">
                  <c:v>139.34226801835845</c:v>
                </c:pt>
                <c:pt idx="7">
                  <c:v>145.85942283614568</c:v>
                </c:pt>
                <c:pt idx="8">
                  <c:v>152.75993703900431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717-48B1-821F-38409A1EB17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89716943"/>
        <c:axId val="1"/>
      </c:lineChart>
      <c:catAx>
        <c:axId val="148971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15000"/>
                <a:lumOff val="85000"/>
              </a:schemeClr>
            </a:solidFill>
          </a:ln>
        </c:spPr>
        <c:txPr>
          <a:bodyPr rot="-1200000"/>
          <a:lstStyle/>
          <a:p>
            <a:pPr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s-E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55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0" i="0" baseline="0">
                <a:solidFill>
                  <a:schemeClr val="tx1"/>
                </a:solidFill>
              </a:defRPr>
            </a:pPr>
            <a:endParaRPr lang="es-ES"/>
          </a:p>
        </c:txPr>
        <c:crossAx val="1489716943"/>
        <c:crosses val="autoZero"/>
        <c:crossBetween val="between"/>
        <c:majorUnit val="5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0448007185914943E-2"/>
          <c:y val="0.88072519065788279"/>
          <c:w val="0.85310704293831408"/>
          <c:h val="9.6216185318032998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ysClr val="window" lastClr="FFFFFF"/>
    </a:solidFill>
    <a:ln w="9525">
      <a:noFill/>
    </a:ln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42580482956252"/>
          <c:y val="6.1855340800943991E-4"/>
          <c:w val="0.50651302710126345"/>
          <c:h val="0.899463425925925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('GráfCrec seccion interanu RETA'!$H$9:$H$15,'GráfCrec seccion interanu RETA'!$H$17:$H$19)</c:f>
              <c:strCache>
                <c:ptCount val="10"/>
                <c:pt idx="0">
                  <c:v>N-Act.Prof. Científico, Técnicas</c:v>
                </c:pt>
                <c:pt idx="1">
                  <c:v>F-Construcción</c:v>
                </c:pt>
                <c:pt idx="2">
                  <c:v>M-Act. Inmobiliarias</c:v>
                </c:pt>
                <c:pt idx="3">
                  <c:v>K-Telecomunicaciones, informatica, consultoría</c:v>
                </c:pt>
                <c:pt idx="4">
                  <c:v>R-Actv. Sanit. Serv. Sociales</c:v>
                </c:pt>
                <c:pt idx="5">
                  <c:v>Q-Educación</c:v>
                </c:pt>
                <c:pt idx="6">
                  <c:v>S-Actv. Artis. Deport. y Entr.</c:v>
                </c:pt>
                <c:pt idx="7">
                  <c:v>J-Actv. edición, radiodifusión y producción</c:v>
                </c:pt>
                <c:pt idx="8">
                  <c:v>L-Act. Financ. y de Seguros</c:v>
                </c:pt>
                <c:pt idx="9">
                  <c:v>I-Hostelería</c:v>
                </c:pt>
              </c:strCache>
              <c:extLst/>
            </c:strRef>
          </c:cat>
          <c:val>
            <c:numRef>
              <c:f>('GráfCrec seccion interanu RETA'!$J$9:$J$15,'GráfCrec seccion interanu RETA'!$J$17:$J$19)</c:f>
              <c:numCache>
                <c:formatCode>#,##0</c:formatCode>
                <c:ptCount val="10"/>
                <c:pt idx="0">
                  <c:v>12092.140977599018</c:v>
                </c:pt>
                <c:pt idx="1">
                  <c:v>11211.281351038022</c:v>
                </c:pt>
                <c:pt idx="2">
                  <c:v>9086.9925779251062</c:v>
                </c:pt>
                <c:pt idx="3">
                  <c:v>7692.3030038736033</c:v>
                </c:pt>
                <c:pt idx="4">
                  <c:v>7062.0819214600197</c:v>
                </c:pt>
                <c:pt idx="5">
                  <c:v>5357.4626248760032</c:v>
                </c:pt>
                <c:pt idx="6">
                  <c:v>3854.5425399134983</c:v>
                </c:pt>
                <c:pt idx="7">
                  <c:v>2538.7686668507995</c:v>
                </c:pt>
                <c:pt idx="8">
                  <c:v>1778.8329408178033</c:v>
                </c:pt>
                <c:pt idx="9">
                  <c:v>512.49361063400283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259-426A-A40F-835BCC20AA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74410607"/>
        <c:axId val="1074411567"/>
      </c:barChart>
      <c:catAx>
        <c:axId val="1074410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  <c:crossAx val="1074411567"/>
        <c:crosses val="autoZero"/>
        <c:auto val="1"/>
        <c:lblAlgn val="ctr"/>
        <c:lblOffset val="100"/>
        <c:noMultiLvlLbl val="0"/>
      </c:catAx>
      <c:valAx>
        <c:axId val="1074411567"/>
        <c:scaling>
          <c:orientation val="minMax"/>
          <c:max val="150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4410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87018836411098E-2"/>
          <c:y val="9.8833174370546117E-2"/>
          <c:w val="0.88520382480104065"/>
          <c:h val="0.73518117880599565"/>
        </c:manualLayout>
      </c:layout>
      <c:areaChart>
        <c:grouping val="standard"/>
        <c:varyColors val="0"/>
        <c:ser>
          <c:idx val="0"/>
          <c:order val="0"/>
          <c:tx>
            <c:strRef>
              <c:f>'Grafica total autónomos'!$P$4</c:f>
              <c:strCache>
                <c:ptCount val="1"/>
                <c:pt idx="0">
                  <c:v>RETA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B7-45CC-8ABF-47464226EF7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5CC-8ABF-47464226EF7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7.7192076093843653E-2"/>
                      <c:h val="5.63719072020810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AB7-45CC-8ABF-47464226EF7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5CC-8ABF-47464226EF7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959303228073354"/>
                      <c:h val="0.105358995630727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AB7-45CC-8ABF-47464226EF7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5CC-8ABF-47464226EF7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B7-45CC-8ABF-47464226EF7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B7-45CC-8ABF-47464226EF7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B7-45CC-8ABF-47464226EF7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5CC-8ABF-47464226EF7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B7-45CC-8ABF-47464226EF7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B7-45CC-8ABF-47464226EF7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B7-45CC-8ABF-47464226EF7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B7-45CC-8ABF-47464226EF71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AB7-45CC-8ABF-47464226EF71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B7-45CC-8ABF-47464226EF71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AB7-45CC-8ABF-47464226EF71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B7-45CC-8ABF-47464226EF71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AB7-45CC-8ABF-47464226EF71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B7-45CC-8ABF-47464226EF71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AB7-45CC-8ABF-47464226EF71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B7-45CC-8ABF-47464226EF71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AB7-45CC-8ABF-47464226EF71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AB7-45CC-8ABF-47464226EF71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AB7-45CC-8ABF-47464226EF71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B7-45CC-8ABF-47464226EF71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AB7-45CC-8ABF-47464226EF71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AB7-45CC-8ABF-47464226EF71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AB7-45CC-8ABF-47464226EF71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AB7-45CC-8ABF-47464226EF71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AB7-45CC-8ABF-47464226EF71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AB7-45CC-8ABF-47464226EF71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AB7-45CC-8ABF-47464226EF71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AB7-45CC-8ABF-47464226EF71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AB7-45CC-8ABF-47464226EF71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AB7-45CC-8ABF-47464226EF71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AB7-45CC-8ABF-47464226EF71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AB7-45CC-8ABF-47464226EF71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AB7-45CC-8ABF-47464226EF71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AB7-45CC-8ABF-47464226EF71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AB7-45CC-8ABF-47464226EF71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AB7-45CC-8ABF-47464226EF71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9AB7-45CC-8ABF-47464226EF71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AB7-45CC-8ABF-47464226EF71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AB7-45CC-8ABF-47464226EF71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9AB7-45CC-8ABF-47464226EF71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AB7-45CC-8ABF-47464226EF71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AB7-45CC-8ABF-47464226EF71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AB7-45CC-8ABF-47464226EF71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AB7-45CC-8ABF-47464226EF71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AB7-45CC-8ABF-47464226EF71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AB7-45CC-8ABF-47464226EF71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AB7-45CC-8ABF-47464226EF71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AB7-45CC-8ABF-47464226EF71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AB7-45CC-8ABF-47464226EF71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AB7-45CC-8ABF-47464226EF71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9AB7-45CC-8ABF-47464226EF71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9AB7-45CC-8ABF-47464226EF71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9AB7-45CC-8ABF-47464226EF71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9AB7-45CC-8ABF-47464226EF71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9AB7-45CC-8ABF-47464226EF71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9AB7-45CC-8ABF-47464226EF71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9AB7-45CC-8ABF-47464226EF71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9AB7-45CC-8ABF-47464226EF71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9AB7-45CC-8ABF-47464226EF71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9AB7-45CC-8ABF-47464226EF71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9AB7-45CC-8ABF-47464226EF71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9AB7-45CC-8ABF-47464226EF71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9AB7-45CC-8ABF-47464226EF71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9AB7-45CC-8ABF-47464226EF71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9AB7-45CC-8ABF-47464226EF71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9AB7-45CC-8ABF-47464226EF71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9AB7-45CC-8ABF-47464226EF71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9AB7-45CC-8ABF-47464226EF71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9AB7-45CC-8ABF-47464226EF71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9AB7-45CC-8ABF-47464226EF71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9AB7-45CC-8ABF-47464226EF71}"/>
                </c:ext>
              </c:extLst>
            </c:dLbl>
            <c:dLbl>
              <c:idx val="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9AB7-45CC-8ABF-47464226EF71}"/>
                </c:ext>
              </c:extLst>
            </c:dLbl>
            <c:dLbl>
              <c:idx val="7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9AB7-45CC-8ABF-47464226EF71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9AB7-45CC-8ABF-47464226EF71}"/>
                </c:ext>
              </c:extLst>
            </c:dLbl>
            <c:dLbl>
              <c:idx val="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9AB7-45CC-8ABF-47464226EF71}"/>
                </c:ext>
              </c:extLst>
            </c:dLbl>
            <c:dLbl>
              <c:idx val="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9AB7-45CC-8ABF-47464226EF71}"/>
                </c:ext>
              </c:extLst>
            </c:dLbl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9AB7-45CC-8ABF-47464226EF71}"/>
                </c:ext>
              </c:extLst>
            </c:dLbl>
            <c:dLbl>
              <c:idx val="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9AB7-45CC-8ABF-47464226EF71}"/>
                </c:ext>
              </c:extLst>
            </c:dLbl>
            <c:dLbl>
              <c:idx val="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9AB7-45CC-8ABF-47464226EF71}"/>
                </c:ext>
              </c:extLst>
            </c:dLbl>
            <c:dLbl>
              <c:idx val="8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9AB7-45CC-8ABF-47464226EF71}"/>
                </c:ext>
              </c:extLst>
            </c:dLbl>
            <c:dLbl>
              <c:idx val="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9AB7-45CC-8ABF-47464226EF71}"/>
                </c:ext>
              </c:extLst>
            </c:dLbl>
            <c:dLbl>
              <c:idx val="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9AB7-45CC-8ABF-47464226EF71}"/>
                </c:ext>
              </c:extLst>
            </c:dLbl>
            <c:dLbl>
              <c:idx val="88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3638511992647429"/>
                      <c:h val="0.105358995630727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58-9AB7-45CC-8ABF-47464226EF71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475636794984978"/>
                      <c:h val="0.100230789467149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59-9AB7-45CC-8ABF-47464226EF71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3444081798662466"/>
                      <c:h val="9.7666686385359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5A-9AB7-45CC-8ABF-47464226EF71}"/>
                </c:ext>
              </c:extLst>
            </c:dLbl>
            <c:dLbl>
              <c:idx val="9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3737654578217393"/>
                      <c:h val="0.120743614121464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5B-9AB7-45CC-8ABF-47464226EF71}"/>
                </c:ext>
              </c:extLst>
            </c:dLbl>
            <c:dLbl>
              <c:idx val="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9AB7-45CC-8ABF-47464226EF71}"/>
                </c:ext>
              </c:extLst>
            </c:dLbl>
            <c:dLbl>
              <c:idx val="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9AB7-45CC-8ABF-47464226EF71}"/>
                </c:ext>
              </c:extLst>
            </c:dLbl>
            <c:dLbl>
              <c:idx val="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9AB7-45CC-8ABF-47464226EF71}"/>
                </c:ext>
              </c:extLst>
            </c:dLbl>
            <c:dLbl>
              <c:idx val="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9AB7-45CC-8ABF-47464226EF71}"/>
                </c:ext>
              </c:extLst>
            </c:dLbl>
            <c:dLbl>
              <c:idx val="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9AB7-45CC-8ABF-47464226EF71}"/>
                </c:ext>
              </c:extLst>
            </c:dLbl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9AB7-45CC-8ABF-47464226EF71}"/>
                </c:ext>
              </c:extLst>
            </c:dLbl>
            <c:dLbl>
              <c:idx val="9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9AB7-45CC-8ABF-47464226EF71}"/>
                </c:ext>
              </c:extLst>
            </c:dLbl>
            <c:dLbl>
              <c:idx val="9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0348868833257162"/>
                      <c:h val="0.140384643727971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63-9AB7-45CC-8ABF-47464226EF71}"/>
                </c:ext>
              </c:extLst>
            </c:dLbl>
            <c:dLbl>
              <c:idx val="100"/>
              <c:layout>
                <c:manualLayout>
                  <c:x val="-2.4024024673240735E-2"/>
                  <c:y val="-0.40769244190103987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14500501342751"/>
                      <c:h val="0.12243592215544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64-9AB7-45CC-8ABF-47464226EF71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'Grafica total autónomos'!$N$7:$N$107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'Grafica total autónomos'!$P$7:$P$107</c:f>
              <c:numCache>
                <c:formatCode>#,##0</c:formatCode>
                <c:ptCount val="101"/>
                <c:pt idx="0">
                  <c:v>3193892.23</c:v>
                </c:pt>
                <c:pt idx="1">
                  <c:v>3209919.4</c:v>
                </c:pt>
                <c:pt idx="2">
                  <c:v>3230400</c:v>
                </c:pt>
                <c:pt idx="3">
                  <c:v>3246853.51</c:v>
                </c:pt>
                <c:pt idx="4">
                  <c:v>3261397.94</c:v>
                </c:pt>
                <c:pt idx="5">
                  <c:v>3273557.9</c:v>
                </c:pt>
                <c:pt idx="6">
                  <c:v>3267169.2600000002</c:v>
                </c:pt>
                <c:pt idx="7">
                  <c:v>3249275.31</c:v>
                </c:pt>
                <c:pt idx="8">
                  <c:v>3253670</c:v>
                </c:pt>
                <c:pt idx="9">
                  <c:v>3258611.81</c:v>
                </c:pt>
                <c:pt idx="10">
                  <c:v>3254137.61</c:v>
                </c:pt>
                <c:pt idx="11">
                  <c:v>3254663.1599999997</c:v>
                </c:pt>
                <c:pt idx="12">
                  <c:v>3234372.54</c:v>
                </c:pt>
                <c:pt idx="13">
                  <c:v>3239652.65</c:v>
                </c:pt>
                <c:pt idx="14">
                  <c:v>3254078.08</c:v>
                </c:pt>
                <c:pt idx="15">
                  <c:v>3266740.8</c:v>
                </c:pt>
                <c:pt idx="16">
                  <c:v>3277855.13</c:v>
                </c:pt>
                <c:pt idx="17">
                  <c:v>3286600</c:v>
                </c:pt>
                <c:pt idx="18">
                  <c:v>3278833.34</c:v>
                </c:pt>
                <c:pt idx="19">
                  <c:v>3261551.6999999997</c:v>
                </c:pt>
                <c:pt idx="20">
                  <c:v>3266258.23</c:v>
                </c:pt>
                <c:pt idx="21">
                  <c:v>3271976.29</c:v>
                </c:pt>
                <c:pt idx="22">
                  <c:v>3269092.3</c:v>
                </c:pt>
                <c:pt idx="23">
                  <c:v>3269088.4899999998</c:v>
                </c:pt>
                <c:pt idx="24">
                  <c:v>3251119.4699999997</c:v>
                </c:pt>
                <c:pt idx="25">
                  <c:v>3257896.4</c:v>
                </c:pt>
                <c:pt idx="26">
                  <c:v>3252516.54</c:v>
                </c:pt>
                <c:pt idx="27">
                  <c:v>3211266.65</c:v>
                </c:pt>
                <c:pt idx="28">
                  <c:v>3220906.75</c:v>
                </c:pt>
                <c:pt idx="29">
                  <c:v>3245252.45</c:v>
                </c:pt>
                <c:pt idx="30">
                  <c:v>3262757.9</c:v>
                </c:pt>
                <c:pt idx="31">
                  <c:v>3263160.3200000003</c:v>
                </c:pt>
                <c:pt idx="32">
                  <c:v>3263552.58</c:v>
                </c:pt>
                <c:pt idx="33">
                  <c:v>3265368.95</c:v>
                </c:pt>
                <c:pt idx="34">
                  <c:v>3267873.18</c:v>
                </c:pt>
                <c:pt idx="35">
                  <c:v>3271408.04</c:v>
                </c:pt>
                <c:pt idx="36">
                  <c:v>3256739.78</c:v>
                </c:pt>
                <c:pt idx="37">
                  <c:v>3262255.4</c:v>
                </c:pt>
                <c:pt idx="38">
                  <c:v>3277500.38</c:v>
                </c:pt>
                <c:pt idx="39">
                  <c:v>3292931.85</c:v>
                </c:pt>
                <c:pt idx="40">
                  <c:v>3307938.32</c:v>
                </c:pt>
                <c:pt idx="41">
                  <c:v>3320983.4</c:v>
                </c:pt>
                <c:pt idx="42">
                  <c:v>3322961.08</c:v>
                </c:pt>
                <c:pt idx="43">
                  <c:v>3315603.18</c:v>
                </c:pt>
                <c:pt idx="44">
                  <c:v>3319875.22</c:v>
                </c:pt>
                <c:pt idx="45">
                  <c:v>3324328.55</c:v>
                </c:pt>
                <c:pt idx="46">
                  <c:v>3325408.38</c:v>
                </c:pt>
                <c:pt idx="47">
                  <c:v>3328397.67</c:v>
                </c:pt>
                <c:pt idx="48">
                  <c:v>3312234</c:v>
                </c:pt>
                <c:pt idx="49">
                  <c:v>3315658.1</c:v>
                </c:pt>
                <c:pt idx="50">
                  <c:v>3323536.3400000003</c:v>
                </c:pt>
                <c:pt idx="51">
                  <c:v>3332636.04</c:v>
                </c:pt>
                <c:pt idx="52">
                  <c:v>3343362.17</c:v>
                </c:pt>
                <c:pt idx="53">
                  <c:v>3351368.26</c:v>
                </c:pt>
                <c:pt idx="54">
                  <c:v>3340945.8571410002</c:v>
                </c:pt>
                <c:pt idx="55">
                  <c:v>3327436.3636360001</c:v>
                </c:pt>
                <c:pt idx="56">
                  <c:v>3329862.8636350003</c:v>
                </c:pt>
                <c:pt idx="57">
                  <c:v>3332150.35</c:v>
                </c:pt>
                <c:pt idx="58">
                  <c:v>3329349.3809523811</c:v>
                </c:pt>
                <c:pt idx="59">
                  <c:v>3328402.9</c:v>
                </c:pt>
                <c:pt idx="60">
                  <c:v>3307602.7142850002</c:v>
                </c:pt>
                <c:pt idx="61">
                  <c:v>3311051.0500000003</c:v>
                </c:pt>
                <c:pt idx="62">
                  <c:v>3322235.6956509999</c:v>
                </c:pt>
                <c:pt idx="63">
                  <c:v>3335194.444443</c:v>
                </c:pt>
                <c:pt idx="64">
                  <c:v>3344716.3181810002</c:v>
                </c:pt>
                <c:pt idx="65">
                  <c:v>3351380.9999990002</c:v>
                </c:pt>
                <c:pt idx="66">
                  <c:v>3344562.43</c:v>
                </c:pt>
                <c:pt idx="67">
                  <c:v>3333617</c:v>
                </c:pt>
                <c:pt idx="68">
                  <c:v>3339332.7142850002</c:v>
                </c:pt>
                <c:pt idx="69">
                  <c:v>3344771.4761899998</c:v>
                </c:pt>
                <c:pt idx="70">
                  <c:v>3343701.9047610001</c:v>
                </c:pt>
                <c:pt idx="71">
                  <c:v>3344368.4444439998</c:v>
                </c:pt>
                <c:pt idx="72">
                  <c:v>3327419.3181810002</c:v>
                </c:pt>
                <c:pt idx="73">
                  <c:v>3337515.9523799997</c:v>
                </c:pt>
                <c:pt idx="74">
                  <c:v>3352950.2631569998</c:v>
                </c:pt>
                <c:pt idx="75">
                  <c:v>3364937.5454540001</c:v>
                </c:pt>
                <c:pt idx="76">
                  <c:v>3377222.4090900002</c:v>
                </c:pt>
                <c:pt idx="77">
                  <c:v>3386432.15</c:v>
                </c:pt>
                <c:pt idx="78">
                  <c:v>3381484.8695652159</c:v>
                </c:pt>
                <c:pt idx="79">
                  <c:v>3371350.142856</c:v>
                </c:pt>
                <c:pt idx="80">
                  <c:v>3377080.8095229999</c:v>
                </c:pt>
                <c:pt idx="81">
                  <c:v>3384917.086956</c:v>
                </c:pt>
                <c:pt idx="82">
                  <c:v>3385662.6</c:v>
                </c:pt>
                <c:pt idx="83">
                  <c:v>3386764.7222209997</c:v>
                </c:pt>
                <c:pt idx="84">
                  <c:v>3368950.0476180003</c:v>
                </c:pt>
                <c:pt idx="85">
                  <c:v>3377146</c:v>
                </c:pt>
                <c:pt idx="86">
                  <c:v>3389247.6190470001</c:v>
                </c:pt>
                <c:pt idx="87">
                  <c:v>3402197.85</c:v>
                </c:pt>
                <c:pt idx="88">
                  <c:v>3414592.8095230004</c:v>
                </c:pt>
                <c:pt idx="89">
                  <c:v>3421659.3809519997</c:v>
                </c:pt>
                <c:pt idx="90">
                  <c:v>3414373.4782608696</c:v>
                </c:pt>
                <c:pt idx="91">
                  <c:v>3405711</c:v>
                </c:pt>
                <c:pt idx="92">
                  <c:v>3413292.4090900002</c:v>
                </c:pt>
                <c:pt idx="93">
                  <c:v>3422434.4782600002</c:v>
                </c:pt>
                <c:pt idx="94">
                  <c:v>3424479.4</c:v>
                </c:pt>
                <c:pt idx="95">
                  <c:v>3425766.9999990002</c:v>
                </c:pt>
                <c:pt idx="96">
                  <c:v>3406745.5999999996</c:v>
                </c:pt>
                <c:pt idx="97">
                  <c:v>3414613.8499999996</c:v>
                </c:pt>
                <c:pt idx="98">
                  <c:v>3429534.0454530003</c:v>
                </c:pt>
                <c:pt idx="99">
                  <c:v>3444972.75</c:v>
                </c:pt>
                <c:pt idx="100">
                  <c:v>3460443.15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5-9AB7-45CC-8ABF-47464226E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0266208"/>
        <c:axId val="1940264768"/>
      </c:areaChart>
      <c:dateAx>
        <c:axId val="1940266208"/>
        <c:scaling>
          <c:orientation val="minMax"/>
          <c:max val="46143"/>
          <c:min val="43101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40264768"/>
        <c:crosses val="autoZero"/>
        <c:auto val="1"/>
        <c:lblOffset val="100"/>
        <c:baseTimeUnit val="months"/>
        <c:majorUnit val="4"/>
        <c:majorTimeUnit val="months"/>
        <c:minorUnit val="2"/>
        <c:minorTimeUnit val="months"/>
      </c:dateAx>
      <c:valAx>
        <c:axId val="1940264768"/>
        <c:scaling>
          <c:orientation val="minMax"/>
          <c:min val="31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40266208"/>
        <c:crosses val="autoZero"/>
        <c:crossBetween val="midCat"/>
        <c:majorUnit val="3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078242567138743E-2"/>
          <c:y val="5.534633092080056E-2"/>
          <c:w val="0.85697867746911105"/>
          <c:h val="0.78507787325138723"/>
        </c:manualLayout>
      </c:layout>
      <c:lineChart>
        <c:grouping val="standard"/>
        <c:varyColors val="0"/>
        <c:ser>
          <c:idx val="0"/>
          <c:order val="0"/>
          <c:tx>
            <c:strRef>
              <c:f>Gráfico_nacionalidad_solo_ext!$S$6</c:f>
              <c:strCache>
                <c:ptCount val="1"/>
                <c:pt idx="0">
                  <c:v>Afiliados extranjeros</c:v>
                </c:pt>
              </c:strCache>
            </c:strRef>
          </c:tx>
          <c:spPr>
            <a:ln w="31750" cap="rnd">
              <a:solidFill>
                <a:srgbClr val="E46C0A"/>
              </a:solidFill>
              <a:round/>
            </a:ln>
            <a:effectLst/>
          </c:spPr>
          <c:marker>
            <c:symbol val="none"/>
          </c:marker>
          <c:cat>
            <c:numRef>
              <c:f>Gráfico_nacionalidad_solo_ext!$Q$79:$Q$179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Gráfico_nacionalidad_solo_ext!$S$79:$S$179</c:f>
              <c:numCache>
                <c:formatCode>#,##0.00</c:formatCode>
                <c:ptCount val="101"/>
                <c:pt idx="0">
                  <c:v>1815091.5</c:v>
                </c:pt>
                <c:pt idx="1">
                  <c:v>1836173.4499999993</c:v>
                </c:pt>
                <c:pt idx="2">
                  <c:v>1873812.8500000015</c:v>
                </c:pt>
                <c:pt idx="3">
                  <c:v>1930621.7599999998</c:v>
                </c:pt>
                <c:pt idx="4">
                  <c:v>2004061.5500000007</c:v>
                </c:pt>
                <c:pt idx="5">
                  <c:v>2026559.3300000019</c:v>
                </c:pt>
                <c:pt idx="6">
                  <c:v>2020429.629999999</c:v>
                </c:pt>
                <c:pt idx="7">
                  <c:v>1987207.4100000001</c:v>
                </c:pt>
                <c:pt idx="8">
                  <c:v>1993209.6000000015</c:v>
                </c:pt>
                <c:pt idx="9">
                  <c:v>2010634.0500000007</c:v>
                </c:pt>
                <c:pt idx="10">
                  <c:v>1981080.3300000019</c:v>
                </c:pt>
                <c:pt idx="11">
                  <c:v>1992849</c:v>
                </c:pt>
                <c:pt idx="12">
                  <c:v>1966698.5899999999</c:v>
                </c:pt>
                <c:pt idx="13">
                  <c:v>1985279.6999999993</c:v>
                </c:pt>
                <c:pt idx="14">
                  <c:v>2026957</c:v>
                </c:pt>
                <c:pt idx="15">
                  <c:v>2086399.8000000007</c:v>
                </c:pt>
                <c:pt idx="16">
                  <c:v>2155148.6799999997</c:v>
                </c:pt>
                <c:pt idx="17">
                  <c:v>2178269.0999999978</c:v>
                </c:pt>
                <c:pt idx="18">
                  <c:v>2170367.8699999973</c:v>
                </c:pt>
                <c:pt idx="19">
                  <c:v>2132906.4800000004</c:v>
                </c:pt>
                <c:pt idx="20">
                  <c:v>2145262.7699999996</c:v>
                </c:pt>
                <c:pt idx="21">
                  <c:v>2149771.3499999978</c:v>
                </c:pt>
                <c:pt idx="22">
                  <c:v>2123454.1999999993</c:v>
                </c:pt>
                <c:pt idx="23">
                  <c:v>2124981.5</c:v>
                </c:pt>
                <c:pt idx="24">
                  <c:v>2090439.620000001</c:v>
                </c:pt>
                <c:pt idx="25">
                  <c:v>2117653.8499999978</c:v>
                </c:pt>
                <c:pt idx="26">
                  <c:v>2073929.3599999994</c:v>
                </c:pt>
                <c:pt idx="27">
                  <c:v>1972551.8000000007</c:v>
                </c:pt>
                <c:pt idx="28">
                  <c:v>2009884.2500000019</c:v>
                </c:pt>
                <c:pt idx="29">
                  <c:v>2030476.8599999994</c:v>
                </c:pt>
                <c:pt idx="30">
                  <c:v>2049260.3000000007</c:v>
                </c:pt>
                <c:pt idx="31">
                  <c:v>2062871.4299999997</c:v>
                </c:pt>
                <c:pt idx="32">
                  <c:v>2078201.2800000012</c:v>
                </c:pt>
                <c:pt idx="33">
                  <c:v>2074538.1400000006</c:v>
                </c:pt>
                <c:pt idx="34">
                  <c:v>2073741.4699999988</c:v>
                </c:pt>
                <c:pt idx="35">
                  <c:v>2078635.7400000021</c:v>
                </c:pt>
                <c:pt idx="36">
                  <c:v>2044668.5800000019</c:v>
                </c:pt>
                <c:pt idx="37">
                  <c:v>2053996.5999999978</c:v>
                </c:pt>
                <c:pt idx="38">
                  <c:v>2072258.7400000021</c:v>
                </c:pt>
                <c:pt idx="39">
                  <c:v>2111419.6999999993</c:v>
                </c:pt>
                <c:pt idx="40">
                  <c:v>2169326.1900000013</c:v>
                </c:pt>
                <c:pt idx="41">
                  <c:v>2221908.6400000006</c:v>
                </c:pt>
                <c:pt idx="42">
                  <c:v>2226584.6799999997</c:v>
                </c:pt>
                <c:pt idx="43">
                  <c:v>2220096.8200000003</c:v>
                </c:pt>
                <c:pt idx="44">
                  <c:v>2240775.0399999991</c:v>
                </c:pt>
                <c:pt idx="45">
                  <c:v>2261144.299999997</c:v>
                </c:pt>
                <c:pt idx="46">
                  <c:v>2263280.7099999972</c:v>
                </c:pt>
                <c:pt idx="47">
                  <c:v>2269805.6300000027</c:v>
                </c:pt>
                <c:pt idx="48">
                  <c:v>2240155.9499999993</c:v>
                </c:pt>
                <c:pt idx="49">
                  <c:v>2258669.75</c:v>
                </c:pt>
                <c:pt idx="50">
                  <c:v>2298825</c:v>
                </c:pt>
                <c:pt idx="51">
                  <c:v>2354514.3200000003</c:v>
                </c:pt>
                <c:pt idx="52">
                  <c:v>2426624.91</c:v>
                </c:pt>
                <c:pt idx="53">
                  <c:v>2462890.2699999996</c:v>
                </c:pt>
                <c:pt idx="54">
                  <c:v>2451492</c:v>
                </c:pt>
                <c:pt idx="55">
                  <c:v>2437490.9600000009</c:v>
                </c:pt>
                <c:pt idx="56">
                  <c:v>2456019.1400000006</c:v>
                </c:pt>
                <c:pt idx="57">
                  <c:v>2462506.299999997</c:v>
                </c:pt>
                <c:pt idx="58">
                  <c:v>2456786.3299999982</c:v>
                </c:pt>
                <c:pt idx="59">
                  <c:v>2460719.049999997</c:v>
                </c:pt>
                <c:pt idx="60">
                  <c:v>2435559.0399999991</c:v>
                </c:pt>
                <c:pt idx="61">
                  <c:v>2466242.6000000015</c:v>
                </c:pt>
                <c:pt idx="62">
                  <c:v>2525887.3000000007</c:v>
                </c:pt>
                <c:pt idx="63">
                  <c:v>2606682.5</c:v>
                </c:pt>
                <c:pt idx="64">
                  <c:v>2680992.7300000004</c:v>
                </c:pt>
                <c:pt idx="65">
                  <c:v>2698604.3599999994</c:v>
                </c:pt>
                <c:pt idx="66">
                  <c:v>2695239.7200000025</c:v>
                </c:pt>
                <c:pt idx="67">
                  <c:v>2676528.1000000015</c:v>
                </c:pt>
                <c:pt idx="68">
                  <c:v>2686990.1400000006</c:v>
                </c:pt>
                <c:pt idx="69">
                  <c:v>2683936.950000003</c:v>
                </c:pt>
                <c:pt idx="70">
                  <c:v>2667664.4700000025</c:v>
                </c:pt>
                <c:pt idx="71">
                  <c:v>2668776.2200000025</c:v>
                </c:pt>
                <c:pt idx="72">
                  <c:v>2631593.1900000013</c:v>
                </c:pt>
                <c:pt idx="73">
                  <c:v>2671546.4699999988</c:v>
                </c:pt>
                <c:pt idx="74">
                  <c:v>2734118.5800000019</c:v>
                </c:pt>
                <c:pt idx="75">
                  <c:v>2805054.6400000006</c:v>
                </c:pt>
                <c:pt idx="76">
                  <c:v>2882966.8200000003</c:v>
                </c:pt>
                <c:pt idx="77">
                  <c:v>2899003.3499999978</c:v>
                </c:pt>
                <c:pt idx="78">
                  <c:v>2892762.66</c:v>
                </c:pt>
                <c:pt idx="79">
                  <c:v>2870742.2399999984</c:v>
                </c:pt>
                <c:pt idx="80">
                  <c:v>2884288.8099999987</c:v>
                </c:pt>
                <c:pt idx="81">
                  <c:v>2894629.4800000004</c:v>
                </c:pt>
                <c:pt idx="82">
                  <c:v>2876971.9000000022</c:v>
                </c:pt>
                <c:pt idx="83">
                  <c:v>2880818.16</c:v>
                </c:pt>
                <c:pt idx="84">
                  <c:v>2843028.8600000031</c:v>
                </c:pt>
                <c:pt idx="85">
                  <c:v>2874397.6999999993</c:v>
                </c:pt>
                <c:pt idx="86">
                  <c:v>2921205</c:v>
                </c:pt>
                <c:pt idx="87">
                  <c:v>2997307.25</c:v>
                </c:pt>
                <c:pt idx="88">
                  <c:v>3070830.8999999985</c:v>
                </c:pt>
                <c:pt idx="89">
                  <c:v>3096014.8999999985</c:v>
                </c:pt>
                <c:pt idx="90">
                  <c:v>3091347.7399999984</c:v>
                </c:pt>
                <c:pt idx="91">
                  <c:v>3069268.75</c:v>
                </c:pt>
                <c:pt idx="92">
                  <c:v>3088341.41</c:v>
                </c:pt>
                <c:pt idx="93">
                  <c:v>3101500</c:v>
                </c:pt>
                <c:pt idx="94">
                  <c:v>3085442.4499999993</c:v>
                </c:pt>
                <c:pt idx="95">
                  <c:v>3085477.4200000018</c:v>
                </c:pt>
                <c:pt idx="96">
                  <c:v>3038158</c:v>
                </c:pt>
                <c:pt idx="97">
                  <c:v>3076841.3500000015</c:v>
                </c:pt>
                <c:pt idx="98">
                  <c:v>3151562.8200000003</c:v>
                </c:pt>
                <c:pt idx="99">
                  <c:v>3248246.5</c:v>
                </c:pt>
                <c:pt idx="100">
                  <c:v>3359547.8499999978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CF-4E68-9C4D-C602CB405203}"/>
            </c:ext>
          </c:extLst>
        </c:ser>
        <c:ser>
          <c:idx val="2"/>
          <c:order val="2"/>
          <c:tx>
            <c:v>Hitos Extranjeros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1151265071069937E-3"/>
                  <c:y val="-2.0180214586048312E-4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CF-4E68-9C4D-C602CB405203}"/>
                </c:ext>
              </c:extLst>
            </c:dLbl>
            <c:dLbl>
              <c:idx val="3"/>
              <c:layout>
                <c:manualLayout>
                  <c:x val="-4.3929351672842591E-3"/>
                  <c:y val="2.45167908065018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F-4E68-9C4D-C602CB405203}"/>
                </c:ext>
              </c:extLst>
            </c:dLbl>
            <c:dLbl>
              <c:idx val="4"/>
              <c:layout>
                <c:manualLayout>
                  <c:x val="-1.1021223878650665E-2"/>
                  <c:y val="4.376797155054724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CF-4E68-9C4D-C602CB405203}"/>
                </c:ext>
              </c:extLst>
            </c:dLbl>
            <c:dLbl>
              <c:idx val="10"/>
              <c:layout>
                <c:manualLayout>
                  <c:x val="-3.8204965147966972E-2"/>
                  <c:y val="-4.24096044181961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CF-4E68-9C4D-C602CB405203}"/>
                </c:ext>
              </c:extLst>
            </c:dLbl>
            <c:dLbl>
              <c:idx val="14"/>
              <c:layout>
                <c:manualLayout>
                  <c:x val="-3.4570895390481804E-2"/>
                  <c:y val="-2.972815298028593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CF-4E68-9C4D-C602CB405203}"/>
                </c:ext>
              </c:extLst>
            </c:dLbl>
            <c:dLbl>
              <c:idx val="15"/>
              <c:layout>
                <c:manualLayout>
                  <c:x val="-0.10914935586781289"/>
                  <c:y val="-3.059906408442590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CF-4E68-9C4D-C602CB405203}"/>
                </c:ext>
              </c:extLst>
            </c:dLbl>
            <c:dLbl>
              <c:idx val="22"/>
              <c:layout>
                <c:manualLayout>
                  <c:x val="-5.1923067858750505E-2"/>
                  <c:y val="-4.240960441819611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CF-4E68-9C4D-C602CB405203}"/>
                </c:ext>
              </c:extLst>
            </c:dLbl>
            <c:dLbl>
              <c:idx val="23"/>
              <c:layout>
                <c:manualLayout>
                  <c:x val="-6.7678053720482106E-2"/>
                  <c:y val="3.627222578413128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CF-4E68-9C4D-C602CB405203}"/>
                </c:ext>
              </c:extLst>
            </c:dLbl>
            <c:dLbl>
              <c:idx val="26"/>
              <c:layout>
                <c:manualLayout>
                  <c:x val="-6.8091673455343595E-3"/>
                  <c:y val="-3.650433425131093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CF-4E68-9C4D-C602CB405203}"/>
                </c:ext>
              </c:extLst>
            </c:dLbl>
            <c:dLbl>
              <c:idx val="28"/>
              <c:layout>
                <c:manualLayout>
                  <c:x val="-1.0444219071717952E-3"/>
                  <c:y val="1.817846749404513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CF-4E68-9C4D-C602CB405203}"/>
                </c:ext>
              </c:extLst>
            </c:dLbl>
            <c:dLbl>
              <c:idx val="47"/>
              <c:layout>
                <c:manualLayout>
                  <c:x val="-2.2302544647154907E-2"/>
                  <c:y val="4.634960737886501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CF-4E68-9C4D-C602CB405203}"/>
                </c:ext>
              </c:extLst>
            </c:dLbl>
            <c:dLbl>
              <c:idx val="50"/>
              <c:layout>
                <c:manualLayout>
                  <c:x val="-0.15556839097751449"/>
                  <c:y val="-2.382288281340090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CF-4E68-9C4D-C602CB405203}"/>
                </c:ext>
              </c:extLst>
            </c:dLbl>
            <c:dLbl>
              <c:idx val="51"/>
              <c:layout>
                <c:manualLayout>
                  <c:x val="-0.15155076424659827"/>
                  <c:y val="-2.272537052857909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CF-4E68-9C4D-C602CB405203}"/>
                </c:ext>
              </c:extLst>
            </c:dLbl>
            <c:dLbl>
              <c:idx val="59"/>
              <c:layout>
                <c:manualLayout>
                  <c:x val="-6.8318553085637418E-2"/>
                  <c:y val="-3.221574877617510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CF-4E68-9C4D-C602CB405203}"/>
                </c:ext>
              </c:extLst>
            </c:dLbl>
            <c:dLbl>
              <c:idx val="62"/>
              <c:layout>
                <c:manualLayout>
                  <c:x val="-0.15464534040141309"/>
                  <c:y val="-2.579130620236260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CF-4E68-9C4D-C602CB405203}"/>
                </c:ext>
              </c:extLst>
            </c:dLbl>
            <c:dLbl>
              <c:idx val="63"/>
              <c:layout>
                <c:manualLayout>
                  <c:x val="-0.17150436818955619"/>
                  <c:y val="-1.878852375065562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1CF-4E68-9C4D-C602CB405203}"/>
                </c:ext>
              </c:extLst>
            </c:dLbl>
            <c:dLbl>
              <c:idx val="71"/>
              <c:layout>
                <c:manualLayout>
                  <c:x val="-6.2562701770862053E-2"/>
                  <c:y val="3.84966058607637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CF-4E68-9C4D-C602CB405203}"/>
                </c:ext>
              </c:extLst>
            </c:dLbl>
            <c:dLbl>
              <c:idx val="74"/>
              <c:layout>
                <c:manualLayout>
                  <c:x val="-0.15695817127576589"/>
                  <c:y val="-1.988603603547753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CF-4E68-9C4D-C602CB405203}"/>
                </c:ext>
              </c:extLst>
            </c:dLbl>
            <c:dLbl>
              <c:idx val="75"/>
              <c:layout>
                <c:manualLayout>
                  <c:x val="-0.17773986942173042"/>
                  <c:y val="-1.682010036169392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CF-4E68-9C4D-C602CB405203}"/>
                </c:ext>
              </c:extLst>
            </c:dLbl>
            <c:dLbl>
              <c:idx val="80"/>
              <c:layout>
                <c:manualLayout>
                  <c:x val="-8.32200565019377E-2"/>
                  <c:y val="-3.678879077768822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1CF-4E68-9C4D-C602CB405203}"/>
                </c:ext>
              </c:extLst>
            </c:dLbl>
            <c:dLbl>
              <c:idx val="83"/>
              <c:layout>
                <c:manualLayout>
                  <c:x val="-6.5877005548695841E-2"/>
                  <c:y val="-3.226281178308288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1CF-4E68-9C4D-C602CB405203}"/>
                </c:ext>
              </c:extLst>
            </c:dLbl>
            <c:dLbl>
              <c:idx val="86"/>
              <c:layout>
                <c:manualLayout>
                  <c:x val="-7.0252888362728153E-2"/>
                  <c:y val="-2.88091937461794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1CF-4E68-9C4D-C602CB405203}"/>
                </c:ext>
              </c:extLst>
            </c:dLbl>
            <c:dLbl>
              <c:idx val="87"/>
              <c:layout>
                <c:manualLayout>
                  <c:x val="-0.16586433277583706"/>
                  <c:y val="-3.453591086234923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1CF-4E68-9C4D-C602CB405203}"/>
                </c:ext>
              </c:extLst>
            </c:dLbl>
            <c:dLbl>
              <c:idx val="88"/>
              <c:layout>
                <c:manualLayout>
                  <c:x val="-9.4772646751294043E-2"/>
                  <c:y val="-4.284265756376765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1CF-4E68-9C4D-C602CB405203}"/>
                </c:ext>
              </c:extLst>
            </c:dLbl>
            <c:dLbl>
              <c:idx val="98"/>
              <c:layout>
                <c:manualLayout>
                  <c:x val="0"/>
                  <c:y val="-3.059906408442583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1CF-4E68-9C4D-C602CB405203}"/>
                </c:ext>
              </c:extLst>
            </c:dLbl>
            <c:numFmt formatCode="#,##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4D2403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Gráfico_nacionalidad_solo_ext!$Q$79:$Q$179</c:f>
              <c:numCache>
                <c:formatCode>mmm\-yy</c:formatCode>
                <c:ptCount val="10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  <c:pt idx="100">
                  <c:v>46143</c:v>
                </c:pt>
              </c:numCache>
            </c:numRef>
          </c:cat>
          <c:val>
            <c:numRef>
              <c:f>Gráfico_nacionalidad_solo_ext!$V$79:$V$179</c:f>
              <c:numCache>
                <c:formatCode>General</c:formatCode>
                <c:ptCount val="101"/>
                <c:pt idx="4" formatCode="#,##0">
                  <c:v>2004061.5500000007</c:v>
                </c:pt>
                <c:pt idx="16" formatCode="#,##0">
                  <c:v>2155148.6799999997</c:v>
                </c:pt>
                <c:pt idx="28" formatCode="#,##0">
                  <c:v>2009884.2500000019</c:v>
                </c:pt>
                <c:pt idx="64" formatCode="#,##0">
                  <c:v>2680992.7300000004</c:v>
                </c:pt>
                <c:pt idx="76" formatCode="#,##0">
                  <c:v>2882966.8200000003</c:v>
                </c:pt>
                <c:pt idx="88" formatCode="#,##0">
                  <c:v>3070830.8999999985</c:v>
                </c:pt>
                <c:pt idx="100" formatCode="#,##0">
                  <c:v>3359547.8499999978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21CF-4E68-9C4D-C602CB405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157135"/>
        <c:axId val="954157615"/>
      </c:lineChart>
      <c:lineChart>
        <c:grouping val="standard"/>
        <c:varyColors val="0"/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Gráfico_nacionalidad_solo_ext!$Q$79:$Q$178</c:f>
              <c:numCache>
                <c:formatCode>mmm\-yy</c:formatCode>
                <c:ptCount val="10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</c:numCache>
            </c:numRef>
          </c:cat>
          <c:val>
            <c:numRef>
              <c:f>Gráfico_nacionalidad_solo_ext!$X$2</c:f>
              <c:numCache>
                <c:formatCode>#,##0.0</c:formatCode>
                <c:ptCount val="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21CF-4E68-9C4D-C602CB405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8400720"/>
        <c:axId val="175840504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Gráfico_nacionalidad_solo_ext!$T$6</c15:sqref>
                        </c15:formulaRef>
                      </c:ext>
                    </c:extLst>
                    <c:strCache>
                      <c:ptCount val="1"/>
                      <c:pt idx="0">
                        <c:v>Afiliados nacionales (eje dcho.)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Gráfico_nacionalidad_solo_ext!$Q$79:$Q$178</c15:sqref>
                        </c15:formulaRef>
                      </c:ext>
                    </c:extLst>
                    <c:numCache>
                      <c:formatCode>mmm\-yy</c:formatCode>
                      <c:ptCount val="100"/>
                      <c:pt idx="0">
                        <c:v>43101</c:v>
                      </c:pt>
                      <c:pt idx="1">
                        <c:v>43132</c:v>
                      </c:pt>
                      <c:pt idx="2">
                        <c:v>43160</c:v>
                      </c:pt>
                      <c:pt idx="3">
                        <c:v>43191</c:v>
                      </c:pt>
                      <c:pt idx="4">
                        <c:v>43221</c:v>
                      </c:pt>
                      <c:pt idx="5">
                        <c:v>43252</c:v>
                      </c:pt>
                      <c:pt idx="6">
                        <c:v>43282</c:v>
                      </c:pt>
                      <c:pt idx="7">
                        <c:v>43313</c:v>
                      </c:pt>
                      <c:pt idx="8">
                        <c:v>43344</c:v>
                      </c:pt>
                      <c:pt idx="9">
                        <c:v>43374</c:v>
                      </c:pt>
                      <c:pt idx="10">
                        <c:v>43405</c:v>
                      </c:pt>
                      <c:pt idx="11">
                        <c:v>43435</c:v>
                      </c:pt>
                      <c:pt idx="12">
                        <c:v>43466</c:v>
                      </c:pt>
                      <c:pt idx="13">
                        <c:v>43497</c:v>
                      </c:pt>
                      <c:pt idx="14">
                        <c:v>43525</c:v>
                      </c:pt>
                      <c:pt idx="15">
                        <c:v>43556</c:v>
                      </c:pt>
                      <c:pt idx="16">
                        <c:v>43586</c:v>
                      </c:pt>
                      <c:pt idx="17">
                        <c:v>43617</c:v>
                      </c:pt>
                      <c:pt idx="18">
                        <c:v>43647</c:v>
                      </c:pt>
                      <c:pt idx="19">
                        <c:v>43678</c:v>
                      </c:pt>
                      <c:pt idx="20">
                        <c:v>43709</c:v>
                      </c:pt>
                      <c:pt idx="21">
                        <c:v>43739</c:v>
                      </c:pt>
                      <c:pt idx="22">
                        <c:v>43770</c:v>
                      </c:pt>
                      <c:pt idx="23">
                        <c:v>43800</c:v>
                      </c:pt>
                      <c:pt idx="24">
                        <c:v>43831</c:v>
                      </c:pt>
                      <c:pt idx="25">
                        <c:v>43862</c:v>
                      </c:pt>
                      <c:pt idx="26">
                        <c:v>43891</c:v>
                      </c:pt>
                      <c:pt idx="27">
                        <c:v>43922</c:v>
                      </c:pt>
                      <c:pt idx="28">
                        <c:v>43952</c:v>
                      </c:pt>
                      <c:pt idx="29">
                        <c:v>43983</c:v>
                      </c:pt>
                      <c:pt idx="30">
                        <c:v>44013</c:v>
                      </c:pt>
                      <c:pt idx="31">
                        <c:v>44044</c:v>
                      </c:pt>
                      <c:pt idx="32">
                        <c:v>44075</c:v>
                      </c:pt>
                      <c:pt idx="33">
                        <c:v>44105</c:v>
                      </c:pt>
                      <c:pt idx="34">
                        <c:v>44136</c:v>
                      </c:pt>
                      <c:pt idx="35">
                        <c:v>44166</c:v>
                      </c:pt>
                      <c:pt idx="36">
                        <c:v>44197</c:v>
                      </c:pt>
                      <c:pt idx="37">
                        <c:v>44228</c:v>
                      </c:pt>
                      <c:pt idx="38">
                        <c:v>44256</c:v>
                      </c:pt>
                      <c:pt idx="39">
                        <c:v>44287</c:v>
                      </c:pt>
                      <c:pt idx="40">
                        <c:v>44317</c:v>
                      </c:pt>
                      <c:pt idx="41">
                        <c:v>44348</c:v>
                      </c:pt>
                      <c:pt idx="42">
                        <c:v>44378</c:v>
                      </c:pt>
                      <c:pt idx="43">
                        <c:v>44409</c:v>
                      </c:pt>
                      <c:pt idx="44">
                        <c:v>44440</c:v>
                      </c:pt>
                      <c:pt idx="45">
                        <c:v>44470</c:v>
                      </c:pt>
                      <c:pt idx="46">
                        <c:v>44501</c:v>
                      </c:pt>
                      <c:pt idx="47">
                        <c:v>44531</c:v>
                      </c:pt>
                      <c:pt idx="48">
                        <c:v>44562</c:v>
                      </c:pt>
                      <c:pt idx="49">
                        <c:v>44593</c:v>
                      </c:pt>
                      <c:pt idx="50">
                        <c:v>44621</c:v>
                      </c:pt>
                      <c:pt idx="51">
                        <c:v>44652</c:v>
                      </c:pt>
                      <c:pt idx="52">
                        <c:v>44682</c:v>
                      </c:pt>
                      <c:pt idx="53">
                        <c:v>44713</c:v>
                      </c:pt>
                      <c:pt idx="54">
                        <c:v>44743</c:v>
                      </c:pt>
                      <c:pt idx="55">
                        <c:v>44774</c:v>
                      </c:pt>
                      <c:pt idx="56">
                        <c:v>44805</c:v>
                      </c:pt>
                      <c:pt idx="57">
                        <c:v>44835</c:v>
                      </c:pt>
                      <c:pt idx="58">
                        <c:v>44866</c:v>
                      </c:pt>
                      <c:pt idx="59">
                        <c:v>44896</c:v>
                      </c:pt>
                      <c:pt idx="60">
                        <c:v>44927</c:v>
                      </c:pt>
                      <c:pt idx="61">
                        <c:v>44958</c:v>
                      </c:pt>
                      <c:pt idx="62">
                        <c:v>44986</c:v>
                      </c:pt>
                      <c:pt idx="63">
                        <c:v>45017</c:v>
                      </c:pt>
                      <c:pt idx="64">
                        <c:v>45047</c:v>
                      </c:pt>
                      <c:pt idx="65">
                        <c:v>45078</c:v>
                      </c:pt>
                      <c:pt idx="66">
                        <c:v>45108</c:v>
                      </c:pt>
                      <c:pt idx="67">
                        <c:v>45139</c:v>
                      </c:pt>
                      <c:pt idx="68">
                        <c:v>45170</c:v>
                      </c:pt>
                      <c:pt idx="69">
                        <c:v>45200</c:v>
                      </c:pt>
                      <c:pt idx="70">
                        <c:v>45231</c:v>
                      </c:pt>
                      <c:pt idx="71">
                        <c:v>45261</c:v>
                      </c:pt>
                      <c:pt idx="72">
                        <c:v>45292</c:v>
                      </c:pt>
                      <c:pt idx="73">
                        <c:v>45323</c:v>
                      </c:pt>
                      <c:pt idx="74">
                        <c:v>45352</c:v>
                      </c:pt>
                      <c:pt idx="75">
                        <c:v>45383</c:v>
                      </c:pt>
                      <c:pt idx="76">
                        <c:v>45413</c:v>
                      </c:pt>
                      <c:pt idx="77">
                        <c:v>45444</c:v>
                      </c:pt>
                      <c:pt idx="78">
                        <c:v>45474</c:v>
                      </c:pt>
                      <c:pt idx="79">
                        <c:v>45505</c:v>
                      </c:pt>
                      <c:pt idx="80">
                        <c:v>45536</c:v>
                      </c:pt>
                      <c:pt idx="81">
                        <c:v>45566</c:v>
                      </c:pt>
                      <c:pt idx="82">
                        <c:v>45597</c:v>
                      </c:pt>
                      <c:pt idx="83">
                        <c:v>45627</c:v>
                      </c:pt>
                      <c:pt idx="84">
                        <c:v>45658</c:v>
                      </c:pt>
                      <c:pt idx="85">
                        <c:v>45689</c:v>
                      </c:pt>
                      <c:pt idx="86">
                        <c:v>45717</c:v>
                      </c:pt>
                      <c:pt idx="87">
                        <c:v>45748</c:v>
                      </c:pt>
                      <c:pt idx="88">
                        <c:v>45778</c:v>
                      </c:pt>
                      <c:pt idx="89">
                        <c:v>45809</c:v>
                      </c:pt>
                      <c:pt idx="90">
                        <c:v>45839</c:v>
                      </c:pt>
                      <c:pt idx="91">
                        <c:v>45870</c:v>
                      </c:pt>
                      <c:pt idx="92">
                        <c:v>45901</c:v>
                      </c:pt>
                      <c:pt idx="93">
                        <c:v>45931</c:v>
                      </c:pt>
                      <c:pt idx="94">
                        <c:v>45962</c:v>
                      </c:pt>
                      <c:pt idx="95">
                        <c:v>45992</c:v>
                      </c:pt>
                      <c:pt idx="96">
                        <c:v>46023</c:v>
                      </c:pt>
                      <c:pt idx="97">
                        <c:v>46054</c:v>
                      </c:pt>
                      <c:pt idx="98">
                        <c:v>46082</c:v>
                      </c:pt>
                      <c:pt idx="99">
                        <c:v>46113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Gráfico_nacionalidad_solo_ext!$T$79:$T$179</c15:sqref>
                        </c15:formulaRef>
                      </c:ext>
                    </c:extLst>
                    <c:numCache>
                      <c:formatCode>#,##0.00</c:formatCode>
                      <c:ptCount val="101"/>
                      <c:pt idx="0">
                        <c:v>16466939.32</c:v>
                      </c:pt>
                      <c:pt idx="1">
                        <c:v>16527340.75</c:v>
                      </c:pt>
                      <c:pt idx="2">
                        <c:v>16628274.75</c:v>
                      </c:pt>
                      <c:pt idx="3">
                        <c:v>16747839.1</c:v>
                      </c:pt>
                      <c:pt idx="4">
                        <c:v>16911606.27</c:v>
                      </c:pt>
                      <c:pt idx="5">
                        <c:v>16980430.859999999</c:v>
                      </c:pt>
                      <c:pt idx="6">
                        <c:v>17022380.050000001</c:v>
                      </c:pt>
                      <c:pt idx="7">
                        <c:v>16852606.41</c:v>
                      </c:pt>
                      <c:pt idx="8">
                        <c:v>16869503.199999999</c:v>
                      </c:pt>
                      <c:pt idx="9">
                        <c:v>16982438.77</c:v>
                      </c:pt>
                      <c:pt idx="10">
                        <c:v>16964543.859999999</c:v>
                      </c:pt>
                      <c:pt idx="11">
                        <c:v>17031316.18</c:v>
                      </c:pt>
                      <c:pt idx="12">
                        <c:v>16852601.5</c:v>
                      </c:pt>
                      <c:pt idx="13">
                        <c:v>16903192.199999999</c:v>
                      </c:pt>
                      <c:pt idx="14">
                        <c:v>17016619.329999998</c:v>
                      </c:pt>
                      <c:pt idx="15">
                        <c:v>17143961.949999999</c:v>
                      </c:pt>
                      <c:pt idx="16">
                        <c:v>17286964.77</c:v>
                      </c:pt>
                      <c:pt idx="17">
                        <c:v>17339428.100000001</c:v>
                      </c:pt>
                      <c:pt idx="18">
                        <c:v>17362842.870000001</c:v>
                      </c:pt>
                      <c:pt idx="19">
                        <c:v>17187320.620000001</c:v>
                      </c:pt>
                      <c:pt idx="20">
                        <c:v>17178188.710000001</c:v>
                      </c:pt>
                      <c:pt idx="21">
                        <c:v>17280221.300000001</c:v>
                      </c:pt>
                      <c:pt idx="22">
                        <c:v>17253424.25</c:v>
                      </c:pt>
                      <c:pt idx="23">
                        <c:v>17283556.329999998</c:v>
                      </c:pt>
                      <c:pt idx="24">
                        <c:v>17074054.050000001</c:v>
                      </c:pt>
                      <c:pt idx="25">
                        <c:v>17132575.100000001</c:v>
                      </c:pt>
                      <c:pt idx="26">
                        <c:v>16932830.23</c:v>
                      </c:pt>
                      <c:pt idx="27">
                        <c:v>16486115</c:v>
                      </c:pt>
                      <c:pt idx="28">
                        <c:v>16546244.6</c:v>
                      </c:pt>
                      <c:pt idx="29">
                        <c:v>16593859.82</c:v>
                      </c:pt>
                      <c:pt idx="30">
                        <c:v>16736294</c:v>
                      </c:pt>
                      <c:pt idx="31">
                        <c:v>16729504.710000001</c:v>
                      </c:pt>
                      <c:pt idx="32">
                        <c:v>16798187.949999999</c:v>
                      </c:pt>
                      <c:pt idx="33">
                        <c:v>16915825.809999999</c:v>
                      </c:pt>
                      <c:pt idx="34">
                        <c:v>16948260.100000001</c:v>
                      </c:pt>
                      <c:pt idx="35">
                        <c:v>16969797.579999998</c:v>
                      </c:pt>
                      <c:pt idx="36">
                        <c:v>16784811.579999998</c:v>
                      </c:pt>
                      <c:pt idx="37">
                        <c:v>16796115.050000001</c:v>
                      </c:pt>
                      <c:pt idx="38">
                        <c:v>16848643.129999999</c:v>
                      </c:pt>
                      <c:pt idx="39">
                        <c:v>16943878.350000001</c:v>
                      </c:pt>
                      <c:pt idx="40">
                        <c:v>17097894.809999999</c:v>
                      </c:pt>
                      <c:pt idx="41">
                        <c:v>17278368.77</c:v>
                      </c:pt>
                      <c:pt idx="42">
                        <c:v>17365143.27</c:v>
                      </c:pt>
                      <c:pt idx="43">
                        <c:v>17253627.27</c:v>
                      </c:pt>
                      <c:pt idx="44">
                        <c:v>17290336.32</c:v>
                      </c:pt>
                      <c:pt idx="45">
                        <c:v>17429445.350000001</c:v>
                      </c:pt>
                      <c:pt idx="46">
                        <c:v>17489077.100000001</c:v>
                      </c:pt>
                      <c:pt idx="47">
                        <c:v>17555105.579999998</c:v>
                      </c:pt>
                      <c:pt idx="48">
                        <c:v>17387005.300000001</c:v>
                      </c:pt>
                      <c:pt idx="49">
                        <c:v>17435602.300000001</c:v>
                      </c:pt>
                      <c:pt idx="50">
                        <c:v>17535678.699999999</c:v>
                      </c:pt>
                      <c:pt idx="51">
                        <c:v>17664566</c:v>
                      </c:pt>
                      <c:pt idx="52">
                        <c:v>17806098.23</c:v>
                      </c:pt>
                      <c:pt idx="53">
                        <c:v>17885439.68</c:v>
                      </c:pt>
                      <c:pt idx="54">
                        <c:v>17889472.239999998</c:v>
                      </c:pt>
                      <c:pt idx="55">
                        <c:v>17713510.18</c:v>
                      </c:pt>
                      <c:pt idx="56">
                        <c:v>17724268.27</c:v>
                      </c:pt>
                      <c:pt idx="57">
                        <c:v>17821280.100000001</c:v>
                      </c:pt>
                      <c:pt idx="58">
                        <c:v>17826844.57</c:v>
                      </c:pt>
                      <c:pt idx="59">
                        <c:v>17835551.850000001</c:v>
                      </c:pt>
                      <c:pt idx="60">
                        <c:v>17645664.859999999</c:v>
                      </c:pt>
                      <c:pt idx="61">
                        <c:v>17703899.649999999</c:v>
                      </c:pt>
                      <c:pt idx="62">
                        <c:v>17850665</c:v>
                      </c:pt>
                      <c:pt idx="63">
                        <c:v>18008306.059999999</c:v>
                      </c:pt>
                      <c:pt idx="64">
                        <c:v>18134406.41</c:v>
                      </c:pt>
                      <c:pt idx="65">
                        <c:v>18171335.550000001</c:v>
                      </c:pt>
                      <c:pt idx="66">
                        <c:v>18196644.899999999</c:v>
                      </c:pt>
                      <c:pt idx="67">
                        <c:v>18029971.949999999</c:v>
                      </c:pt>
                      <c:pt idx="68">
                        <c:v>18037805.379999999</c:v>
                      </c:pt>
                      <c:pt idx="69">
                        <c:v>18133720.239999998</c:v>
                      </c:pt>
                      <c:pt idx="70">
                        <c:v>18138409.289999999</c:v>
                      </c:pt>
                      <c:pt idx="71">
                        <c:v>18167234.219999999</c:v>
                      </c:pt>
                      <c:pt idx="72">
                        <c:v>17973167.449999999</c:v>
                      </c:pt>
                      <c:pt idx="73">
                        <c:v>18036835.100000001</c:v>
                      </c:pt>
                      <c:pt idx="74">
                        <c:v>18167847.949999999</c:v>
                      </c:pt>
                      <c:pt idx="75">
                        <c:v>18296450.27</c:v>
                      </c:pt>
                      <c:pt idx="76">
                        <c:v>18438827.23</c:v>
                      </c:pt>
                      <c:pt idx="77">
                        <c:v>18493885.800000001</c:v>
                      </c:pt>
                      <c:pt idx="78">
                        <c:v>18490343.43</c:v>
                      </c:pt>
                      <c:pt idx="79">
                        <c:v>18318659.620000001</c:v>
                      </c:pt>
                      <c:pt idx="80">
                        <c:v>18313917.620000001</c:v>
                      </c:pt>
                      <c:pt idx="81">
                        <c:v>18437883.649999999</c:v>
                      </c:pt>
                      <c:pt idx="82">
                        <c:v>18425490.699999999</c:v>
                      </c:pt>
                      <c:pt idx="83">
                        <c:v>18457144.059999999</c:v>
                      </c:pt>
                      <c:pt idx="84">
                        <c:v>18252785.239999998</c:v>
                      </c:pt>
                      <c:pt idx="85">
                        <c:v>18321756.5</c:v>
                      </c:pt>
                      <c:pt idx="86">
                        <c:v>18436440.710000001</c:v>
                      </c:pt>
                      <c:pt idx="87">
                        <c:v>18591331.649999999</c:v>
                      </c:pt>
                      <c:pt idx="88">
                        <c:v>18713544.050000001</c:v>
                      </c:pt>
                      <c:pt idx="89">
                        <c:v>18765080.100000001</c:v>
                      </c:pt>
                      <c:pt idx="90">
                        <c:v>18774155.350000001</c:v>
                      </c:pt>
                      <c:pt idx="91">
                        <c:v>18596934.350000001</c:v>
                      </c:pt>
                      <c:pt idx="92">
                        <c:v>18609323.91</c:v>
                      </c:pt>
                      <c:pt idx="93">
                        <c:v>18738091.609999999</c:v>
                      </c:pt>
                      <c:pt idx="94">
                        <c:v>18739790.850000001</c:v>
                      </c:pt>
                      <c:pt idx="95">
                        <c:v>18758925.84</c:v>
                      </c:pt>
                      <c:pt idx="96">
                        <c:v>18535473.699999999</c:v>
                      </c:pt>
                      <c:pt idx="97">
                        <c:v>18593794.75</c:v>
                      </c:pt>
                      <c:pt idx="98">
                        <c:v>18730583.77</c:v>
                      </c:pt>
                      <c:pt idx="99">
                        <c:v>18857584.75</c:v>
                      </c:pt>
                      <c:pt idx="100">
                        <c:v>18978258.100000001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C-21CF-4E68-9C4D-C602CB40520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v>Hitos españoles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triangle"/>
                  <c:size val="9"/>
                  <c:spPr>
                    <a:solidFill>
                      <a:srgbClr val="0070C0"/>
                    </a:solidFill>
                    <a:ln w="9525">
                      <a:solidFill>
                        <a:schemeClr val="bg1"/>
                      </a:solidFill>
                    </a:ln>
                    <a:effectLst/>
                  </c:spPr>
                </c:marker>
                <c:dLbls>
                  <c:dLbl>
                    <c:idx val="14"/>
                    <c:layout>
                      <c:manualLayout>
                        <c:x val="-7.449731067330527E-2"/>
                        <c:y val="-2.579130620236260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D-21CF-4E68-9C4D-C602CB405203}"/>
                      </c:ext>
                    </c:extLst>
                  </c:dLbl>
                  <c:dLbl>
                    <c:idx val="23"/>
                    <c:layout>
                      <c:manualLayout>
                        <c:x val="-7.2918636812126347E-2"/>
                        <c:y val="3.451343200628104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E-21CF-4E68-9C4D-C602CB405203}"/>
                      </c:ext>
                    </c:extLst>
                  </c:dLbl>
                  <c:dLbl>
                    <c:idx val="47"/>
                    <c:layout>
                      <c:manualLayout>
                        <c:x val="-7.2918636812126347E-2"/>
                        <c:y val="5.40781963065250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F-21CF-4E68-9C4D-C602CB405203}"/>
                      </c:ext>
                    </c:extLst>
                  </c:dLbl>
                  <c:dLbl>
                    <c:idx val="50"/>
                    <c:layout>
                      <c:manualLayout>
                        <c:x val="-7.3392828676666202E-2"/>
                        <c:y val="-2.57913062023626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0-21CF-4E68-9C4D-C602CB405203}"/>
                      </c:ext>
                    </c:extLst>
                  </c:dLbl>
                  <c:dLbl>
                    <c:idx val="59"/>
                    <c:layout>
                      <c:manualLayout>
                        <c:x val="-7.3724731835714763E-2"/>
                        <c:y val="3.021239609720677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1-21CF-4E68-9C4D-C602CB405203}"/>
                      </c:ext>
                    </c:extLst>
                  </c:dLbl>
                  <c:dLbl>
                    <c:idx val="71"/>
                    <c:layout>
                      <c:manualLayout>
                        <c:x val="-7.3559136177281784E-2"/>
                        <c:y val="-2.67114091829544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2-21CF-4E68-9C4D-C602CB405203}"/>
                      </c:ext>
                    </c:extLst>
                  </c:dLbl>
                  <c:dLbl>
                    <c:idx val="74"/>
                    <c:layout>
                      <c:manualLayout>
                        <c:x val="-7.1183864683388054E-2"/>
                        <c:y val="-2.972815298028600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3-21CF-4E68-9C4D-C602CB405203}"/>
                      </c:ext>
                    </c:extLst>
                  </c:dLbl>
                  <c:dLbl>
                    <c:idx val="80"/>
                    <c:layout>
                      <c:manualLayout>
                        <c:x val="-5.4980407363074323E-2"/>
                        <c:y val="4.383026198018168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4-21CF-4E68-9C4D-C602CB405203}"/>
                      </c:ext>
                    </c:extLst>
                  </c:dLbl>
                  <c:dLbl>
                    <c:idx val="83"/>
                    <c:layout>
                      <c:manualLayout>
                        <c:x val="-6.1830807578120824E-2"/>
                        <c:y val="3.414832018681768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21CF-4E68-9C4D-C602CB405203}"/>
                      </c:ext>
                    </c:extLst>
                  </c:dLbl>
                  <c:dLbl>
                    <c:idx val="86"/>
                    <c:layout>
                      <c:manualLayout>
                        <c:x val="-4.906848249304728E-2"/>
                        <c:y val="2.982796909544276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21CF-4E68-9C4D-C602CB405203}"/>
                      </c:ext>
                    </c:extLst>
                  </c:dLbl>
                  <c:numFmt formatCode="#,##0" sourceLinked="0"/>
                  <c:spPr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1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Gráfico_nacionalidad_solo_ext!$Q$79:$Q$178</c15:sqref>
                        </c15:formulaRef>
                      </c:ext>
                    </c:extLst>
                    <c:numCache>
                      <c:formatCode>mmm\-yy</c:formatCode>
                      <c:ptCount val="100"/>
                      <c:pt idx="0">
                        <c:v>43101</c:v>
                      </c:pt>
                      <c:pt idx="1">
                        <c:v>43132</c:v>
                      </c:pt>
                      <c:pt idx="2">
                        <c:v>43160</c:v>
                      </c:pt>
                      <c:pt idx="3">
                        <c:v>43191</c:v>
                      </c:pt>
                      <c:pt idx="4">
                        <c:v>43221</c:v>
                      </c:pt>
                      <c:pt idx="5">
                        <c:v>43252</c:v>
                      </c:pt>
                      <c:pt idx="6">
                        <c:v>43282</c:v>
                      </c:pt>
                      <c:pt idx="7">
                        <c:v>43313</c:v>
                      </c:pt>
                      <c:pt idx="8">
                        <c:v>43344</c:v>
                      </c:pt>
                      <c:pt idx="9">
                        <c:v>43374</c:v>
                      </c:pt>
                      <c:pt idx="10">
                        <c:v>43405</c:v>
                      </c:pt>
                      <c:pt idx="11">
                        <c:v>43435</c:v>
                      </c:pt>
                      <c:pt idx="12">
                        <c:v>43466</c:v>
                      </c:pt>
                      <c:pt idx="13">
                        <c:v>43497</c:v>
                      </c:pt>
                      <c:pt idx="14">
                        <c:v>43525</c:v>
                      </c:pt>
                      <c:pt idx="15">
                        <c:v>43556</c:v>
                      </c:pt>
                      <c:pt idx="16">
                        <c:v>43586</c:v>
                      </c:pt>
                      <c:pt idx="17">
                        <c:v>43617</c:v>
                      </c:pt>
                      <c:pt idx="18">
                        <c:v>43647</c:v>
                      </c:pt>
                      <c:pt idx="19">
                        <c:v>43678</c:v>
                      </c:pt>
                      <c:pt idx="20">
                        <c:v>43709</c:v>
                      </c:pt>
                      <c:pt idx="21">
                        <c:v>43739</c:v>
                      </c:pt>
                      <c:pt idx="22">
                        <c:v>43770</c:v>
                      </c:pt>
                      <c:pt idx="23">
                        <c:v>43800</c:v>
                      </c:pt>
                      <c:pt idx="24">
                        <c:v>43831</c:v>
                      </c:pt>
                      <c:pt idx="25">
                        <c:v>43862</c:v>
                      </c:pt>
                      <c:pt idx="26">
                        <c:v>43891</c:v>
                      </c:pt>
                      <c:pt idx="27">
                        <c:v>43922</c:v>
                      </c:pt>
                      <c:pt idx="28">
                        <c:v>43952</c:v>
                      </c:pt>
                      <c:pt idx="29">
                        <c:v>43983</c:v>
                      </c:pt>
                      <c:pt idx="30">
                        <c:v>44013</c:v>
                      </c:pt>
                      <c:pt idx="31">
                        <c:v>44044</c:v>
                      </c:pt>
                      <c:pt idx="32">
                        <c:v>44075</c:v>
                      </c:pt>
                      <c:pt idx="33">
                        <c:v>44105</c:v>
                      </c:pt>
                      <c:pt idx="34">
                        <c:v>44136</c:v>
                      </c:pt>
                      <c:pt idx="35">
                        <c:v>44166</c:v>
                      </c:pt>
                      <c:pt idx="36">
                        <c:v>44197</c:v>
                      </c:pt>
                      <c:pt idx="37">
                        <c:v>44228</c:v>
                      </c:pt>
                      <c:pt idx="38">
                        <c:v>44256</c:v>
                      </c:pt>
                      <c:pt idx="39">
                        <c:v>44287</c:v>
                      </c:pt>
                      <c:pt idx="40">
                        <c:v>44317</c:v>
                      </c:pt>
                      <c:pt idx="41">
                        <c:v>44348</c:v>
                      </c:pt>
                      <c:pt idx="42">
                        <c:v>44378</c:v>
                      </c:pt>
                      <c:pt idx="43">
                        <c:v>44409</c:v>
                      </c:pt>
                      <c:pt idx="44">
                        <c:v>44440</c:v>
                      </c:pt>
                      <c:pt idx="45">
                        <c:v>44470</c:v>
                      </c:pt>
                      <c:pt idx="46">
                        <c:v>44501</c:v>
                      </c:pt>
                      <c:pt idx="47">
                        <c:v>44531</c:v>
                      </c:pt>
                      <c:pt idx="48">
                        <c:v>44562</c:v>
                      </c:pt>
                      <c:pt idx="49">
                        <c:v>44593</c:v>
                      </c:pt>
                      <c:pt idx="50">
                        <c:v>44621</c:v>
                      </c:pt>
                      <c:pt idx="51">
                        <c:v>44652</c:v>
                      </c:pt>
                      <c:pt idx="52">
                        <c:v>44682</c:v>
                      </c:pt>
                      <c:pt idx="53">
                        <c:v>44713</c:v>
                      </c:pt>
                      <c:pt idx="54">
                        <c:v>44743</c:v>
                      </c:pt>
                      <c:pt idx="55">
                        <c:v>44774</c:v>
                      </c:pt>
                      <c:pt idx="56">
                        <c:v>44805</c:v>
                      </c:pt>
                      <c:pt idx="57">
                        <c:v>44835</c:v>
                      </c:pt>
                      <c:pt idx="58">
                        <c:v>44866</c:v>
                      </c:pt>
                      <c:pt idx="59">
                        <c:v>44896</c:v>
                      </c:pt>
                      <c:pt idx="60">
                        <c:v>44927</c:v>
                      </c:pt>
                      <c:pt idx="61">
                        <c:v>44958</c:v>
                      </c:pt>
                      <c:pt idx="62">
                        <c:v>44986</c:v>
                      </c:pt>
                      <c:pt idx="63">
                        <c:v>45017</c:v>
                      </c:pt>
                      <c:pt idx="64">
                        <c:v>45047</c:v>
                      </c:pt>
                      <c:pt idx="65">
                        <c:v>45078</c:v>
                      </c:pt>
                      <c:pt idx="66">
                        <c:v>45108</c:v>
                      </c:pt>
                      <c:pt idx="67">
                        <c:v>45139</c:v>
                      </c:pt>
                      <c:pt idx="68">
                        <c:v>45170</c:v>
                      </c:pt>
                      <c:pt idx="69">
                        <c:v>45200</c:v>
                      </c:pt>
                      <c:pt idx="70">
                        <c:v>45231</c:v>
                      </c:pt>
                      <c:pt idx="71">
                        <c:v>45261</c:v>
                      </c:pt>
                      <c:pt idx="72">
                        <c:v>45292</c:v>
                      </c:pt>
                      <c:pt idx="73">
                        <c:v>45323</c:v>
                      </c:pt>
                      <c:pt idx="74">
                        <c:v>45352</c:v>
                      </c:pt>
                      <c:pt idx="75">
                        <c:v>45383</c:v>
                      </c:pt>
                      <c:pt idx="76">
                        <c:v>45413</c:v>
                      </c:pt>
                      <c:pt idx="77">
                        <c:v>45444</c:v>
                      </c:pt>
                      <c:pt idx="78">
                        <c:v>45474</c:v>
                      </c:pt>
                      <c:pt idx="79">
                        <c:v>45505</c:v>
                      </c:pt>
                      <c:pt idx="80">
                        <c:v>45536</c:v>
                      </c:pt>
                      <c:pt idx="81">
                        <c:v>45566</c:v>
                      </c:pt>
                      <c:pt idx="82">
                        <c:v>45597</c:v>
                      </c:pt>
                      <c:pt idx="83">
                        <c:v>45627</c:v>
                      </c:pt>
                      <c:pt idx="84">
                        <c:v>45658</c:v>
                      </c:pt>
                      <c:pt idx="85">
                        <c:v>45689</c:v>
                      </c:pt>
                      <c:pt idx="86">
                        <c:v>45717</c:v>
                      </c:pt>
                      <c:pt idx="87">
                        <c:v>45748</c:v>
                      </c:pt>
                      <c:pt idx="88">
                        <c:v>45778</c:v>
                      </c:pt>
                      <c:pt idx="89">
                        <c:v>45809</c:v>
                      </c:pt>
                      <c:pt idx="90">
                        <c:v>45839</c:v>
                      </c:pt>
                      <c:pt idx="91">
                        <c:v>45870</c:v>
                      </c:pt>
                      <c:pt idx="92">
                        <c:v>45901</c:v>
                      </c:pt>
                      <c:pt idx="93">
                        <c:v>45931</c:v>
                      </c:pt>
                      <c:pt idx="94">
                        <c:v>45962</c:v>
                      </c:pt>
                      <c:pt idx="95">
                        <c:v>45992</c:v>
                      </c:pt>
                      <c:pt idx="96">
                        <c:v>46023</c:v>
                      </c:pt>
                      <c:pt idx="97">
                        <c:v>46054</c:v>
                      </c:pt>
                      <c:pt idx="98">
                        <c:v>46082</c:v>
                      </c:pt>
                      <c:pt idx="99">
                        <c:v>46113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Gráfico_nacionalidad_solo_ext!$W$79:$W$165</c15:sqref>
                        </c15:formulaRef>
                      </c:ext>
                    </c:extLst>
                    <c:numCache>
                      <c:formatCode>General</c:formatCode>
                      <c:ptCount val="87"/>
                      <c:pt idx="4" formatCode="#,##0">
                        <c:v>16911606.27</c:v>
                      </c:pt>
                      <c:pt idx="16" formatCode="#,##0">
                        <c:v>17286964.77</c:v>
                      </c:pt>
                      <c:pt idx="28" formatCode="#,##0">
                        <c:v>16546244.6</c:v>
                      </c:pt>
                      <c:pt idx="64" formatCode="#,##0">
                        <c:v>18134406.41</c:v>
                      </c:pt>
                      <c:pt idx="76" formatCode="#,##0">
                        <c:v>18438827.23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1CF-4E68-9C4D-C602CB40520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Gráfico_nacionalidad_solo_ext!$U$6</c15:sqref>
                        </c15:formulaRef>
                      </c:ext>
                    </c:extLst>
                    <c:strCache>
                      <c:ptCount val="1"/>
                      <c:pt idx="0">
                        <c:v>Afiliados totales (eje dcho.)</c:v>
                      </c:pt>
                    </c:strCache>
                  </c:strRef>
                </c:tx>
                <c:spPr>
                  <a:ln w="3175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Gráfico_nacionalidad_solo_ext!$Q$79:$Q$178</c15:sqref>
                        </c15:formulaRef>
                      </c:ext>
                    </c:extLst>
                    <c:numCache>
                      <c:formatCode>mmm\-yy</c:formatCode>
                      <c:ptCount val="100"/>
                      <c:pt idx="0">
                        <c:v>43101</c:v>
                      </c:pt>
                      <c:pt idx="1">
                        <c:v>43132</c:v>
                      </c:pt>
                      <c:pt idx="2">
                        <c:v>43160</c:v>
                      </c:pt>
                      <c:pt idx="3">
                        <c:v>43191</c:v>
                      </c:pt>
                      <c:pt idx="4">
                        <c:v>43221</c:v>
                      </c:pt>
                      <c:pt idx="5">
                        <c:v>43252</c:v>
                      </c:pt>
                      <c:pt idx="6">
                        <c:v>43282</c:v>
                      </c:pt>
                      <c:pt idx="7">
                        <c:v>43313</c:v>
                      </c:pt>
                      <c:pt idx="8">
                        <c:v>43344</c:v>
                      </c:pt>
                      <c:pt idx="9">
                        <c:v>43374</c:v>
                      </c:pt>
                      <c:pt idx="10">
                        <c:v>43405</c:v>
                      </c:pt>
                      <c:pt idx="11">
                        <c:v>43435</c:v>
                      </c:pt>
                      <c:pt idx="12">
                        <c:v>43466</c:v>
                      </c:pt>
                      <c:pt idx="13">
                        <c:v>43497</c:v>
                      </c:pt>
                      <c:pt idx="14">
                        <c:v>43525</c:v>
                      </c:pt>
                      <c:pt idx="15">
                        <c:v>43556</c:v>
                      </c:pt>
                      <c:pt idx="16">
                        <c:v>43586</c:v>
                      </c:pt>
                      <c:pt idx="17">
                        <c:v>43617</c:v>
                      </c:pt>
                      <c:pt idx="18">
                        <c:v>43647</c:v>
                      </c:pt>
                      <c:pt idx="19">
                        <c:v>43678</c:v>
                      </c:pt>
                      <c:pt idx="20">
                        <c:v>43709</c:v>
                      </c:pt>
                      <c:pt idx="21">
                        <c:v>43739</c:v>
                      </c:pt>
                      <c:pt idx="22">
                        <c:v>43770</c:v>
                      </c:pt>
                      <c:pt idx="23">
                        <c:v>43800</c:v>
                      </c:pt>
                      <c:pt idx="24">
                        <c:v>43831</c:v>
                      </c:pt>
                      <c:pt idx="25">
                        <c:v>43862</c:v>
                      </c:pt>
                      <c:pt idx="26">
                        <c:v>43891</c:v>
                      </c:pt>
                      <c:pt idx="27">
                        <c:v>43922</c:v>
                      </c:pt>
                      <c:pt idx="28">
                        <c:v>43952</c:v>
                      </c:pt>
                      <c:pt idx="29">
                        <c:v>43983</c:v>
                      </c:pt>
                      <c:pt idx="30">
                        <c:v>44013</c:v>
                      </c:pt>
                      <c:pt idx="31">
                        <c:v>44044</c:v>
                      </c:pt>
                      <c:pt idx="32">
                        <c:v>44075</c:v>
                      </c:pt>
                      <c:pt idx="33">
                        <c:v>44105</c:v>
                      </c:pt>
                      <c:pt idx="34">
                        <c:v>44136</c:v>
                      </c:pt>
                      <c:pt idx="35">
                        <c:v>44166</c:v>
                      </c:pt>
                      <c:pt idx="36">
                        <c:v>44197</c:v>
                      </c:pt>
                      <c:pt idx="37">
                        <c:v>44228</c:v>
                      </c:pt>
                      <c:pt idx="38">
                        <c:v>44256</c:v>
                      </c:pt>
                      <c:pt idx="39">
                        <c:v>44287</c:v>
                      </c:pt>
                      <c:pt idx="40">
                        <c:v>44317</c:v>
                      </c:pt>
                      <c:pt idx="41">
                        <c:v>44348</c:v>
                      </c:pt>
                      <c:pt idx="42">
                        <c:v>44378</c:v>
                      </c:pt>
                      <c:pt idx="43">
                        <c:v>44409</c:v>
                      </c:pt>
                      <c:pt idx="44">
                        <c:v>44440</c:v>
                      </c:pt>
                      <c:pt idx="45">
                        <c:v>44470</c:v>
                      </c:pt>
                      <c:pt idx="46">
                        <c:v>44501</c:v>
                      </c:pt>
                      <c:pt idx="47">
                        <c:v>44531</c:v>
                      </c:pt>
                      <c:pt idx="48">
                        <c:v>44562</c:v>
                      </c:pt>
                      <c:pt idx="49">
                        <c:v>44593</c:v>
                      </c:pt>
                      <c:pt idx="50">
                        <c:v>44621</c:v>
                      </c:pt>
                      <c:pt idx="51">
                        <c:v>44652</c:v>
                      </c:pt>
                      <c:pt idx="52">
                        <c:v>44682</c:v>
                      </c:pt>
                      <c:pt idx="53">
                        <c:v>44713</c:v>
                      </c:pt>
                      <c:pt idx="54">
                        <c:v>44743</c:v>
                      </c:pt>
                      <c:pt idx="55">
                        <c:v>44774</c:v>
                      </c:pt>
                      <c:pt idx="56">
                        <c:v>44805</c:v>
                      </c:pt>
                      <c:pt idx="57">
                        <c:v>44835</c:v>
                      </c:pt>
                      <c:pt idx="58">
                        <c:v>44866</c:v>
                      </c:pt>
                      <c:pt idx="59">
                        <c:v>44896</c:v>
                      </c:pt>
                      <c:pt idx="60">
                        <c:v>44927</c:v>
                      </c:pt>
                      <c:pt idx="61">
                        <c:v>44958</c:v>
                      </c:pt>
                      <c:pt idx="62">
                        <c:v>44986</c:v>
                      </c:pt>
                      <c:pt idx="63">
                        <c:v>45017</c:v>
                      </c:pt>
                      <c:pt idx="64">
                        <c:v>45047</c:v>
                      </c:pt>
                      <c:pt idx="65">
                        <c:v>45078</c:v>
                      </c:pt>
                      <c:pt idx="66">
                        <c:v>45108</c:v>
                      </c:pt>
                      <c:pt idx="67">
                        <c:v>45139</c:v>
                      </c:pt>
                      <c:pt idx="68">
                        <c:v>45170</c:v>
                      </c:pt>
                      <c:pt idx="69">
                        <c:v>45200</c:v>
                      </c:pt>
                      <c:pt idx="70">
                        <c:v>45231</c:v>
                      </c:pt>
                      <c:pt idx="71">
                        <c:v>45261</c:v>
                      </c:pt>
                      <c:pt idx="72">
                        <c:v>45292</c:v>
                      </c:pt>
                      <c:pt idx="73">
                        <c:v>45323</c:v>
                      </c:pt>
                      <c:pt idx="74">
                        <c:v>45352</c:v>
                      </c:pt>
                      <c:pt idx="75">
                        <c:v>45383</c:v>
                      </c:pt>
                      <c:pt idx="76">
                        <c:v>45413</c:v>
                      </c:pt>
                      <c:pt idx="77">
                        <c:v>45444</c:v>
                      </c:pt>
                      <c:pt idx="78">
                        <c:v>45474</c:v>
                      </c:pt>
                      <c:pt idx="79">
                        <c:v>45505</c:v>
                      </c:pt>
                      <c:pt idx="80">
                        <c:v>45536</c:v>
                      </c:pt>
                      <c:pt idx="81">
                        <c:v>45566</c:v>
                      </c:pt>
                      <c:pt idx="82">
                        <c:v>45597</c:v>
                      </c:pt>
                      <c:pt idx="83">
                        <c:v>45627</c:v>
                      </c:pt>
                      <c:pt idx="84">
                        <c:v>45658</c:v>
                      </c:pt>
                      <c:pt idx="85">
                        <c:v>45689</c:v>
                      </c:pt>
                      <c:pt idx="86">
                        <c:v>45717</c:v>
                      </c:pt>
                      <c:pt idx="87">
                        <c:v>45748</c:v>
                      </c:pt>
                      <c:pt idx="88">
                        <c:v>45778</c:v>
                      </c:pt>
                      <c:pt idx="89">
                        <c:v>45809</c:v>
                      </c:pt>
                      <c:pt idx="90">
                        <c:v>45839</c:v>
                      </c:pt>
                      <c:pt idx="91">
                        <c:v>45870</c:v>
                      </c:pt>
                      <c:pt idx="92">
                        <c:v>45901</c:v>
                      </c:pt>
                      <c:pt idx="93">
                        <c:v>45931</c:v>
                      </c:pt>
                      <c:pt idx="94">
                        <c:v>45962</c:v>
                      </c:pt>
                      <c:pt idx="95">
                        <c:v>45992</c:v>
                      </c:pt>
                      <c:pt idx="96">
                        <c:v>46023</c:v>
                      </c:pt>
                      <c:pt idx="97">
                        <c:v>46054</c:v>
                      </c:pt>
                      <c:pt idx="98">
                        <c:v>46082</c:v>
                      </c:pt>
                      <c:pt idx="99">
                        <c:v>46113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Gráfico_nacionalidad_solo_ext!$U$79:$U$165</c15:sqref>
                        </c15:formulaRef>
                      </c:ext>
                    </c:extLst>
                    <c:numCache>
                      <c:formatCode>#,##0.00</c:formatCode>
                      <c:ptCount val="87"/>
                      <c:pt idx="0">
                        <c:v>18282030.82</c:v>
                      </c:pt>
                      <c:pt idx="1">
                        <c:v>18363514.199999999</c:v>
                      </c:pt>
                      <c:pt idx="2">
                        <c:v>18502087.600000001</c:v>
                      </c:pt>
                      <c:pt idx="3">
                        <c:v>18678460.859999999</c:v>
                      </c:pt>
                      <c:pt idx="4">
                        <c:v>18915667.82</c:v>
                      </c:pt>
                      <c:pt idx="5">
                        <c:v>19006990.190000001</c:v>
                      </c:pt>
                      <c:pt idx="6">
                        <c:v>19042809.68</c:v>
                      </c:pt>
                      <c:pt idx="7">
                        <c:v>18839813.82</c:v>
                      </c:pt>
                      <c:pt idx="8">
                        <c:v>18862712.800000001</c:v>
                      </c:pt>
                      <c:pt idx="9">
                        <c:v>18993072.82</c:v>
                      </c:pt>
                      <c:pt idx="10">
                        <c:v>18945624.190000001</c:v>
                      </c:pt>
                      <c:pt idx="11">
                        <c:v>19024165.18</c:v>
                      </c:pt>
                      <c:pt idx="12">
                        <c:v>18819300.09</c:v>
                      </c:pt>
                      <c:pt idx="13">
                        <c:v>18888471.899999999</c:v>
                      </c:pt>
                      <c:pt idx="14">
                        <c:v>19043576.329999998</c:v>
                      </c:pt>
                      <c:pt idx="15">
                        <c:v>19230361.75</c:v>
                      </c:pt>
                      <c:pt idx="16">
                        <c:v>19442113.449999999</c:v>
                      </c:pt>
                      <c:pt idx="17">
                        <c:v>19517697.199999999</c:v>
                      </c:pt>
                      <c:pt idx="18">
                        <c:v>19533210.739999998</c:v>
                      </c:pt>
                      <c:pt idx="19">
                        <c:v>19320227.100000001</c:v>
                      </c:pt>
                      <c:pt idx="20">
                        <c:v>19323451.48</c:v>
                      </c:pt>
                      <c:pt idx="21">
                        <c:v>19429992.649999999</c:v>
                      </c:pt>
                      <c:pt idx="22">
                        <c:v>19376878.449999999</c:v>
                      </c:pt>
                      <c:pt idx="23">
                        <c:v>19408537.829999998</c:v>
                      </c:pt>
                      <c:pt idx="24">
                        <c:v>19164493.670000002</c:v>
                      </c:pt>
                      <c:pt idx="25">
                        <c:v>19250228.949999999</c:v>
                      </c:pt>
                      <c:pt idx="26">
                        <c:v>19006759.59</c:v>
                      </c:pt>
                      <c:pt idx="27">
                        <c:v>18458666.800000001</c:v>
                      </c:pt>
                      <c:pt idx="28">
                        <c:v>18556128.850000001</c:v>
                      </c:pt>
                      <c:pt idx="29">
                        <c:v>18624336.68</c:v>
                      </c:pt>
                      <c:pt idx="30">
                        <c:v>18785554.300000001</c:v>
                      </c:pt>
                      <c:pt idx="31">
                        <c:v>18792376.140000001</c:v>
                      </c:pt>
                      <c:pt idx="32">
                        <c:v>18876389.23</c:v>
                      </c:pt>
                      <c:pt idx="33">
                        <c:v>18990363.949999999</c:v>
                      </c:pt>
                      <c:pt idx="34">
                        <c:v>19022001.57</c:v>
                      </c:pt>
                      <c:pt idx="35">
                        <c:v>19048433.32</c:v>
                      </c:pt>
                      <c:pt idx="36">
                        <c:v>18829480.16</c:v>
                      </c:pt>
                      <c:pt idx="37">
                        <c:v>18850111.649999999</c:v>
                      </c:pt>
                      <c:pt idx="38">
                        <c:v>18920901.870000001</c:v>
                      </c:pt>
                      <c:pt idx="39">
                        <c:v>19055298.050000001</c:v>
                      </c:pt>
                      <c:pt idx="40">
                        <c:v>19267221</c:v>
                      </c:pt>
                      <c:pt idx="41">
                        <c:v>19500277.41</c:v>
                      </c:pt>
                      <c:pt idx="42">
                        <c:v>19591727.949999999</c:v>
                      </c:pt>
                      <c:pt idx="43">
                        <c:v>19473724.09</c:v>
                      </c:pt>
                      <c:pt idx="44">
                        <c:v>19531111.359999999</c:v>
                      </c:pt>
                      <c:pt idx="45">
                        <c:v>19690589.649999999</c:v>
                      </c:pt>
                      <c:pt idx="46">
                        <c:v>19752357.809999999</c:v>
                      </c:pt>
                      <c:pt idx="47">
                        <c:v>19824911.210000001</c:v>
                      </c:pt>
                      <c:pt idx="48">
                        <c:v>19627161.25</c:v>
                      </c:pt>
                      <c:pt idx="49">
                        <c:v>19694272.050000001</c:v>
                      </c:pt>
                      <c:pt idx="50">
                        <c:v>19834503.699999999</c:v>
                      </c:pt>
                      <c:pt idx="51">
                        <c:v>20019080.32</c:v>
                      </c:pt>
                      <c:pt idx="52">
                        <c:v>20232723.140000001</c:v>
                      </c:pt>
                      <c:pt idx="53">
                        <c:v>20348329.949999999</c:v>
                      </c:pt>
                      <c:pt idx="54">
                        <c:v>20340964.239999998</c:v>
                      </c:pt>
                      <c:pt idx="55">
                        <c:v>20151001.140000001</c:v>
                      </c:pt>
                      <c:pt idx="56">
                        <c:v>20180287.41</c:v>
                      </c:pt>
                      <c:pt idx="57">
                        <c:v>20283786.399999999</c:v>
                      </c:pt>
                      <c:pt idx="58">
                        <c:v>20283630.899999999</c:v>
                      </c:pt>
                      <c:pt idx="59">
                        <c:v>20296270.899999999</c:v>
                      </c:pt>
                      <c:pt idx="60">
                        <c:v>20081223.899999999</c:v>
                      </c:pt>
                      <c:pt idx="61">
                        <c:v>20170142.25</c:v>
                      </c:pt>
                      <c:pt idx="62">
                        <c:v>20376552.300000001</c:v>
                      </c:pt>
                      <c:pt idx="63">
                        <c:v>20614988.559999999</c:v>
                      </c:pt>
                      <c:pt idx="64">
                        <c:v>20815399.140000001</c:v>
                      </c:pt>
                      <c:pt idx="65">
                        <c:v>20869939.91</c:v>
                      </c:pt>
                      <c:pt idx="66">
                        <c:v>20891884.620000001</c:v>
                      </c:pt>
                      <c:pt idx="67">
                        <c:v>20706500.050000001</c:v>
                      </c:pt>
                      <c:pt idx="68">
                        <c:v>20724795.52</c:v>
                      </c:pt>
                      <c:pt idx="69">
                        <c:v>20817657.190000001</c:v>
                      </c:pt>
                      <c:pt idx="70">
                        <c:v>20806073.760000002</c:v>
                      </c:pt>
                      <c:pt idx="71">
                        <c:v>20836010.440000001</c:v>
                      </c:pt>
                      <c:pt idx="72">
                        <c:v>20604760.640000001</c:v>
                      </c:pt>
                      <c:pt idx="73">
                        <c:v>20708381.57</c:v>
                      </c:pt>
                      <c:pt idx="74">
                        <c:v>20901966.530000001</c:v>
                      </c:pt>
                      <c:pt idx="75">
                        <c:v>21101504.91</c:v>
                      </c:pt>
                      <c:pt idx="76">
                        <c:v>21321794.050000001</c:v>
                      </c:pt>
                      <c:pt idx="77">
                        <c:v>21392889.149999999</c:v>
                      </c:pt>
                      <c:pt idx="78">
                        <c:v>21383106.09</c:v>
                      </c:pt>
                      <c:pt idx="79">
                        <c:v>21189401.859999999</c:v>
                      </c:pt>
                      <c:pt idx="80">
                        <c:v>21198206.43</c:v>
                      </c:pt>
                      <c:pt idx="81">
                        <c:v>21332513.129999999</c:v>
                      </c:pt>
                      <c:pt idx="82">
                        <c:v>21302462.600000001</c:v>
                      </c:pt>
                      <c:pt idx="83">
                        <c:v>21337962.219999999</c:v>
                      </c:pt>
                      <c:pt idx="84">
                        <c:v>21095814.100000001</c:v>
                      </c:pt>
                      <c:pt idx="85">
                        <c:v>21196154.199999999</c:v>
                      </c:pt>
                      <c:pt idx="86">
                        <c:v>21357645.710000001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1CF-4E68-9C4D-C602CB40520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v>Hitos Total Afiliados</c:v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square"/>
                  <c:size val="10"/>
                  <c:spPr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bg1"/>
                      </a:solidFill>
                    </a:ln>
                    <a:effectLst/>
                  </c:spPr>
                </c:marker>
                <c:dLbls>
                  <c:dLbl>
                    <c:idx val="14"/>
                    <c:layout>
                      <c:manualLayout>
                        <c:x val="-8.2311564283069863E-2"/>
                        <c:y val="-3.902391618918193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21CF-4E68-9C4D-C602CB405203}"/>
                      </c:ext>
                    </c:extLst>
                  </c:dLbl>
                  <c:dLbl>
                    <c:idx val="23"/>
                    <c:layout>
                      <c:manualLayout>
                        <c:x val="-8.496592784277221E-2"/>
                        <c:y val="-3.525205975358407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21CF-4E68-9C4D-C602CB405203}"/>
                      </c:ext>
                    </c:extLst>
                  </c:dLbl>
                  <c:dLbl>
                    <c:idx val="47"/>
                    <c:layout>
                      <c:manualLayout>
                        <c:x val="-8.5327553453331581E-2"/>
                        <c:y val="-3.021329928712445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21CF-4E68-9C4D-C602CB405203}"/>
                      </c:ext>
                    </c:extLst>
                  </c:dLbl>
                  <c:dLbl>
                    <c:idx val="50"/>
                    <c:layout>
                      <c:manualLayout>
                        <c:x val="-8.341604627970893E-2"/>
                        <c:y val="-4.296076296710531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21CF-4E68-9C4D-C602CB405203}"/>
                      </c:ext>
                    </c:extLst>
                  </c:dLbl>
                  <c:dLbl>
                    <c:idx val="59"/>
                    <c:layout>
                      <c:manualLayout>
                        <c:x val="-8.0739514719210537E-2"/>
                        <c:y val="4.094145436643852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21CF-4E68-9C4D-C602CB405203}"/>
                      </c:ext>
                    </c:extLst>
                  </c:dLbl>
                  <c:dLbl>
                    <c:idx val="71"/>
                    <c:layout>
                      <c:manualLayout>
                        <c:x val="-8.0295045306181409E-2"/>
                        <c:y val="4.032832797088966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E-21CF-4E68-9C4D-C602CB405203}"/>
                      </c:ext>
                    </c:extLst>
                  </c:dLbl>
                  <c:dLbl>
                    <c:idx val="74"/>
                    <c:layout>
                      <c:manualLayout>
                        <c:x val="-8.1207082286430879E-2"/>
                        <c:y val="3.380774920240102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F-21CF-4E68-9C4D-C602CB405203}"/>
                      </c:ext>
                    </c:extLst>
                  </c:dLbl>
                  <c:dLbl>
                    <c:idx val="80"/>
                    <c:layout>
                      <c:manualLayout>
                        <c:x val="-9.2747954634676194E-2"/>
                        <c:y val="-3.525199008449130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0-21CF-4E68-9C4D-C602CB405203}"/>
                      </c:ext>
                    </c:extLst>
                  </c:dLbl>
                  <c:dLbl>
                    <c:idx val="83"/>
                    <c:layout>
                      <c:manualLayout>
                        <c:x val="-7.651494052578138E-2"/>
                        <c:y val="-4.227770759828511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1-21CF-4E68-9C4D-C602CB405203}"/>
                      </c:ext>
                    </c:extLst>
                  </c:dLbl>
                  <c:dLbl>
                    <c:idx val="86"/>
                    <c:layout>
                      <c:manualLayout>
                        <c:x val="-7.3922023397103104E-2"/>
                        <c:y val="-3.497035895362952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2-21CF-4E68-9C4D-C602CB405203}"/>
                      </c:ext>
                    </c:extLst>
                  </c:dLbl>
                  <c:spPr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Gráfico_nacionalidad_solo_ext!$Q$79:$Q$178</c15:sqref>
                        </c15:formulaRef>
                      </c:ext>
                    </c:extLst>
                    <c:numCache>
                      <c:formatCode>mmm\-yy</c:formatCode>
                      <c:ptCount val="100"/>
                      <c:pt idx="0">
                        <c:v>43101</c:v>
                      </c:pt>
                      <c:pt idx="1">
                        <c:v>43132</c:v>
                      </c:pt>
                      <c:pt idx="2">
                        <c:v>43160</c:v>
                      </c:pt>
                      <c:pt idx="3">
                        <c:v>43191</c:v>
                      </c:pt>
                      <c:pt idx="4">
                        <c:v>43221</c:v>
                      </c:pt>
                      <c:pt idx="5">
                        <c:v>43252</c:v>
                      </c:pt>
                      <c:pt idx="6">
                        <c:v>43282</c:v>
                      </c:pt>
                      <c:pt idx="7">
                        <c:v>43313</c:v>
                      </c:pt>
                      <c:pt idx="8">
                        <c:v>43344</c:v>
                      </c:pt>
                      <c:pt idx="9">
                        <c:v>43374</c:v>
                      </c:pt>
                      <c:pt idx="10">
                        <c:v>43405</c:v>
                      </c:pt>
                      <c:pt idx="11">
                        <c:v>43435</c:v>
                      </c:pt>
                      <c:pt idx="12">
                        <c:v>43466</c:v>
                      </c:pt>
                      <c:pt idx="13">
                        <c:v>43497</c:v>
                      </c:pt>
                      <c:pt idx="14">
                        <c:v>43525</c:v>
                      </c:pt>
                      <c:pt idx="15">
                        <c:v>43556</c:v>
                      </c:pt>
                      <c:pt idx="16">
                        <c:v>43586</c:v>
                      </c:pt>
                      <c:pt idx="17">
                        <c:v>43617</c:v>
                      </c:pt>
                      <c:pt idx="18">
                        <c:v>43647</c:v>
                      </c:pt>
                      <c:pt idx="19">
                        <c:v>43678</c:v>
                      </c:pt>
                      <c:pt idx="20">
                        <c:v>43709</c:v>
                      </c:pt>
                      <c:pt idx="21">
                        <c:v>43739</c:v>
                      </c:pt>
                      <c:pt idx="22">
                        <c:v>43770</c:v>
                      </c:pt>
                      <c:pt idx="23">
                        <c:v>43800</c:v>
                      </c:pt>
                      <c:pt idx="24">
                        <c:v>43831</c:v>
                      </c:pt>
                      <c:pt idx="25">
                        <c:v>43862</c:v>
                      </c:pt>
                      <c:pt idx="26">
                        <c:v>43891</c:v>
                      </c:pt>
                      <c:pt idx="27">
                        <c:v>43922</c:v>
                      </c:pt>
                      <c:pt idx="28">
                        <c:v>43952</c:v>
                      </c:pt>
                      <c:pt idx="29">
                        <c:v>43983</c:v>
                      </c:pt>
                      <c:pt idx="30">
                        <c:v>44013</c:v>
                      </c:pt>
                      <c:pt idx="31">
                        <c:v>44044</c:v>
                      </c:pt>
                      <c:pt idx="32">
                        <c:v>44075</c:v>
                      </c:pt>
                      <c:pt idx="33">
                        <c:v>44105</c:v>
                      </c:pt>
                      <c:pt idx="34">
                        <c:v>44136</c:v>
                      </c:pt>
                      <c:pt idx="35">
                        <c:v>44166</c:v>
                      </c:pt>
                      <c:pt idx="36">
                        <c:v>44197</c:v>
                      </c:pt>
                      <c:pt idx="37">
                        <c:v>44228</c:v>
                      </c:pt>
                      <c:pt idx="38">
                        <c:v>44256</c:v>
                      </c:pt>
                      <c:pt idx="39">
                        <c:v>44287</c:v>
                      </c:pt>
                      <c:pt idx="40">
                        <c:v>44317</c:v>
                      </c:pt>
                      <c:pt idx="41">
                        <c:v>44348</c:v>
                      </c:pt>
                      <c:pt idx="42">
                        <c:v>44378</c:v>
                      </c:pt>
                      <c:pt idx="43">
                        <c:v>44409</c:v>
                      </c:pt>
                      <c:pt idx="44">
                        <c:v>44440</c:v>
                      </c:pt>
                      <c:pt idx="45">
                        <c:v>44470</c:v>
                      </c:pt>
                      <c:pt idx="46">
                        <c:v>44501</c:v>
                      </c:pt>
                      <c:pt idx="47">
                        <c:v>44531</c:v>
                      </c:pt>
                      <c:pt idx="48">
                        <c:v>44562</c:v>
                      </c:pt>
                      <c:pt idx="49">
                        <c:v>44593</c:v>
                      </c:pt>
                      <c:pt idx="50">
                        <c:v>44621</c:v>
                      </c:pt>
                      <c:pt idx="51">
                        <c:v>44652</c:v>
                      </c:pt>
                      <c:pt idx="52">
                        <c:v>44682</c:v>
                      </c:pt>
                      <c:pt idx="53">
                        <c:v>44713</c:v>
                      </c:pt>
                      <c:pt idx="54">
                        <c:v>44743</c:v>
                      </c:pt>
                      <c:pt idx="55">
                        <c:v>44774</c:v>
                      </c:pt>
                      <c:pt idx="56">
                        <c:v>44805</c:v>
                      </c:pt>
                      <c:pt idx="57">
                        <c:v>44835</c:v>
                      </c:pt>
                      <c:pt idx="58">
                        <c:v>44866</c:v>
                      </c:pt>
                      <c:pt idx="59">
                        <c:v>44896</c:v>
                      </c:pt>
                      <c:pt idx="60">
                        <c:v>44927</c:v>
                      </c:pt>
                      <c:pt idx="61">
                        <c:v>44958</c:v>
                      </c:pt>
                      <c:pt idx="62">
                        <c:v>44986</c:v>
                      </c:pt>
                      <c:pt idx="63">
                        <c:v>45017</c:v>
                      </c:pt>
                      <c:pt idx="64">
                        <c:v>45047</c:v>
                      </c:pt>
                      <c:pt idx="65">
                        <c:v>45078</c:v>
                      </c:pt>
                      <c:pt idx="66">
                        <c:v>45108</c:v>
                      </c:pt>
                      <c:pt idx="67">
                        <c:v>45139</c:v>
                      </c:pt>
                      <c:pt idx="68">
                        <c:v>45170</c:v>
                      </c:pt>
                      <c:pt idx="69">
                        <c:v>45200</c:v>
                      </c:pt>
                      <c:pt idx="70">
                        <c:v>45231</c:v>
                      </c:pt>
                      <c:pt idx="71">
                        <c:v>45261</c:v>
                      </c:pt>
                      <c:pt idx="72">
                        <c:v>45292</c:v>
                      </c:pt>
                      <c:pt idx="73">
                        <c:v>45323</c:v>
                      </c:pt>
                      <c:pt idx="74">
                        <c:v>45352</c:v>
                      </c:pt>
                      <c:pt idx="75">
                        <c:v>45383</c:v>
                      </c:pt>
                      <c:pt idx="76">
                        <c:v>45413</c:v>
                      </c:pt>
                      <c:pt idx="77">
                        <c:v>45444</c:v>
                      </c:pt>
                      <c:pt idx="78">
                        <c:v>45474</c:v>
                      </c:pt>
                      <c:pt idx="79">
                        <c:v>45505</c:v>
                      </c:pt>
                      <c:pt idx="80">
                        <c:v>45536</c:v>
                      </c:pt>
                      <c:pt idx="81">
                        <c:v>45566</c:v>
                      </c:pt>
                      <c:pt idx="82">
                        <c:v>45597</c:v>
                      </c:pt>
                      <c:pt idx="83">
                        <c:v>45627</c:v>
                      </c:pt>
                      <c:pt idx="84">
                        <c:v>45658</c:v>
                      </c:pt>
                      <c:pt idx="85">
                        <c:v>45689</c:v>
                      </c:pt>
                      <c:pt idx="86">
                        <c:v>45717</c:v>
                      </c:pt>
                      <c:pt idx="87">
                        <c:v>45748</c:v>
                      </c:pt>
                      <c:pt idx="88">
                        <c:v>45778</c:v>
                      </c:pt>
                      <c:pt idx="89">
                        <c:v>45809</c:v>
                      </c:pt>
                      <c:pt idx="90">
                        <c:v>45839</c:v>
                      </c:pt>
                      <c:pt idx="91">
                        <c:v>45870</c:v>
                      </c:pt>
                      <c:pt idx="92">
                        <c:v>45901</c:v>
                      </c:pt>
                      <c:pt idx="93">
                        <c:v>45931</c:v>
                      </c:pt>
                      <c:pt idx="94">
                        <c:v>45962</c:v>
                      </c:pt>
                      <c:pt idx="95">
                        <c:v>45992</c:v>
                      </c:pt>
                      <c:pt idx="96">
                        <c:v>46023</c:v>
                      </c:pt>
                      <c:pt idx="97">
                        <c:v>46054</c:v>
                      </c:pt>
                      <c:pt idx="98">
                        <c:v>46082</c:v>
                      </c:pt>
                      <c:pt idx="99">
                        <c:v>46113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Gráfico_nacionalidad_solo_ext!$X$79:$X$165</c15:sqref>
                        </c15:formulaRef>
                      </c:ext>
                    </c:extLst>
                    <c:numCache>
                      <c:formatCode>General</c:formatCode>
                      <c:ptCount val="87"/>
                      <c:pt idx="4" formatCode="#,##0">
                        <c:v>18915667.82</c:v>
                      </c:pt>
                      <c:pt idx="16" formatCode="#,##0">
                        <c:v>19442113.449999999</c:v>
                      </c:pt>
                      <c:pt idx="28" formatCode="#,##0">
                        <c:v>18556128.850000001</c:v>
                      </c:pt>
                      <c:pt idx="64" formatCode="#,##0">
                        <c:v>20815399.140000001</c:v>
                      </c:pt>
                      <c:pt idx="76" formatCode="#,##0">
                        <c:v>21321794.050000001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21CF-4E68-9C4D-C602CB405203}"/>
                  </c:ext>
                </c:extLst>
              </c15:ser>
            </c15:filteredLineSeries>
          </c:ext>
        </c:extLst>
      </c:lineChart>
      <c:dateAx>
        <c:axId val="954157135"/>
        <c:scaling>
          <c:orientation val="minMax"/>
          <c:max val="46143"/>
          <c:min val="43221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54157615"/>
        <c:crosses val="autoZero"/>
        <c:auto val="1"/>
        <c:lblOffset val="100"/>
        <c:baseTimeUnit val="months"/>
        <c:majorUnit val="3"/>
        <c:majorTimeUnit val="months"/>
      </c:dateAx>
      <c:valAx>
        <c:axId val="954157615"/>
        <c:scaling>
          <c:orientation val="minMax"/>
          <c:max val="3400000"/>
          <c:min val="1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54157135"/>
        <c:crosses val="autoZero"/>
        <c:crossBetween val="between"/>
      </c:valAx>
      <c:valAx>
        <c:axId val="1758405040"/>
        <c:scaling>
          <c:orientation val="minMax"/>
          <c:max val="22000000"/>
          <c:min val="6000000"/>
        </c:scaling>
        <c:delete val="1"/>
        <c:axPos val="r"/>
        <c:numFmt formatCode="#,##0" sourceLinked="0"/>
        <c:majorTickMark val="out"/>
        <c:minorTickMark val="none"/>
        <c:tickLblPos val="nextTo"/>
        <c:crossAx val="1758400720"/>
        <c:crosses val="max"/>
        <c:crossBetween val="between"/>
      </c:valAx>
      <c:dateAx>
        <c:axId val="175840072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75840504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0.20308</cdr:x>
      <cdr:y>0.05454</cdr:y>
    </cdr:from>
    <cdr:to>
      <cdr:x>0.88356</cdr:x>
      <cdr:y>0.05454</cdr:y>
    </cdr:to>
    <cdr:cxnSp macro="">
      <cdr:nvCxnSpPr>
        <cdr:cNvPr id="7" name="Conector recto 6">
          <a:extLst xmlns:a="http://schemas.openxmlformats.org/drawingml/2006/main">
            <a:ext uri="{FF2B5EF4-FFF2-40B4-BE49-F238E27FC236}">
              <a16:creationId xmlns:a16="http://schemas.microsoft.com/office/drawing/2014/main" id="{6BDBD34B-9A93-9943-0766-5CFEE3269EA5}"/>
            </a:ext>
          </a:extLst>
        </cdr:cNvPr>
        <cdr:cNvCxnSpPr/>
      </cdr:nvCxnSpPr>
      <cdr:spPr>
        <a:xfrm xmlns:a="http://schemas.openxmlformats.org/drawingml/2006/main" flipH="1" flipV="1">
          <a:off x="2589289" y="367351"/>
          <a:ext cx="86760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0.22952</cdr:x>
      <cdr:y>0.30974</cdr:y>
    </cdr:from>
    <cdr:to>
      <cdr:x>0.35681</cdr:x>
      <cdr:y>0.43283</cdr:y>
    </cdr:to>
    <cdr:sp macro="" textlink="">
      <cdr:nvSpPr>
        <cdr:cNvPr id="14" name="CuadroTexto 1">
          <a:extLst xmlns:a="http://schemas.openxmlformats.org/drawingml/2006/main">
            <a:ext uri="{FF2B5EF4-FFF2-40B4-BE49-F238E27FC236}">
              <a16:creationId xmlns:a16="http://schemas.microsoft.com/office/drawing/2014/main" id="{04A413C4-CA2D-6F58-D068-806AF8CC8807}"/>
            </a:ext>
          </a:extLst>
        </cdr:cNvPr>
        <cdr:cNvSpPr txBox="1"/>
      </cdr:nvSpPr>
      <cdr:spPr>
        <a:xfrm xmlns:a="http://schemas.openxmlformats.org/drawingml/2006/main">
          <a:off x="2926360" y="2086267"/>
          <a:ext cx="1622934" cy="8290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800" b="1">
              <a:solidFill>
                <a:srgbClr val="C00000"/>
              </a:solidFill>
            </a:rPr>
            <a:t>Desde</a:t>
          </a:r>
          <a:r>
            <a:rPr lang="es-ES" sz="1800" b="1" baseline="0">
              <a:solidFill>
                <a:srgbClr val="C00000"/>
              </a:solidFill>
            </a:rPr>
            <a:t> dic22</a:t>
          </a:r>
          <a:r>
            <a:rPr lang="es-ES" sz="1800" b="1">
              <a:solidFill>
                <a:srgbClr val="C00000"/>
              </a:solidFill>
            </a:rPr>
            <a:t>: 1.814.576                                      </a:t>
          </a:r>
        </a:p>
      </cdr:txBody>
    </cdr:sp>
  </cdr:relSizeAnchor>
  <cdr:relSizeAnchor xmlns:cdr="http://schemas.openxmlformats.org/drawingml/2006/chartDrawing">
    <cdr:from>
      <cdr:x>0.51234</cdr:x>
      <cdr:y>0.05493</cdr:y>
    </cdr:from>
    <cdr:to>
      <cdr:x>0.51234</cdr:x>
      <cdr:y>0.36493</cdr:y>
    </cdr:to>
    <cdr:cxnSp macro="">
      <cdr:nvCxnSpPr>
        <cdr:cNvPr id="34" name="Conector recto de flecha 33">
          <a:extLst xmlns:a="http://schemas.openxmlformats.org/drawingml/2006/main">
            <a:ext uri="{FF2B5EF4-FFF2-40B4-BE49-F238E27FC236}">
              <a16:creationId xmlns:a16="http://schemas.microsoft.com/office/drawing/2014/main" id="{9D9418EC-513B-39B6-E3FD-F424542A768D}"/>
            </a:ext>
          </a:extLst>
        </cdr:cNvPr>
        <cdr:cNvCxnSpPr/>
      </cdr:nvCxnSpPr>
      <cdr:spPr>
        <a:xfrm xmlns:a="http://schemas.openxmlformats.org/drawingml/2006/main" flipV="1">
          <a:off x="6532321" y="369977"/>
          <a:ext cx="0" cy="208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0.66603</cdr:x>
      <cdr:y>0.05454</cdr:y>
    </cdr:from>
    <cdr:to>
      <cdr:x>0.66603</cdr:x>
      <cdr:y>0.24161</cdr:y>
    </cdr:to>
    <cdr:cxnSp macro="">
      <cdr:nvCxnSpPr>
        <cdr:cNvPr id="17" name="Conector recto de flecha 16">
          <a:extLst xmlns:a="http://schemas.openxmlformats.org/drawingml/2006/main">
            <a:ext uri="{FF2B5EF4-FFF2-40B4-BE49-F238E27FC236}">
              <a16:creationId xmlns:a16="http://schemas.microsoft.com/office/drawing/2014/main" id="{F3563A5B-5B92-A531-9EF4-4AB84961A1F7}"/>
            </a:ext>
          </a:extLst>
        </cdr:cNvPr>
        <cdr:cNvCxnSpPr/>
      </cdr:nvCxnSpPr>
      <cdr:spPr>
        <a:xfrm xmlns:a="http://schemas.openxmlformats.org/drawingml/2006/main" flipV="1">
          <a:off x="8491818" y="367350"/>
          <a:ext cx="0" cy="1260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0.20524</cdr:x>
      <cdr:y>0.05454</cdr:y>
    </cdr:from>
    <cdr:to>
      <cdr:x>0.20524</cdr:x>
      <cdr:y>0.62109</cdr:y>
    </cdr:to>
    <cdr:cxnSp macro="">
      <cdr:nvCxnSpPr>
        <cdr:cNvPr id="25" name="Conector recto de flecha 24">
          <a:extLst xmlns:a="http://schemas.openxmlformats.org/drawingml/2006/main">
            <a:ext uri="{FF2B5EF4-FFF2-40B4-BE49-F238E27FC236}">
              <a16:creationId xmlns:a16="http://schemas.microsoft.com/office/drawing/2014/main" id="{8C7B0064-4906-B699-4667-2A450EC2C0BB}"/>
            </a:ext>
          </a:extLst>
        </cdr:cNvPr>
        <cdr:cNvCxnSpPr/>
      </cdr:nvCxnSpPr>
      <cdr:spPr>
        <a:xfrm xmlns:a="http://schemas.openxmlformats.org/drawingml/2006/main" flipV="1">
          <a:off x="2616829" y="367349"/>
          <a:ext cx="0" cy="3816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0.53932</cdr:x>
      <cdr:y>0.1188</cdr:y>
    </cdr:from>
    <cdr:to>
      <cdr:x>0.66356</cdr:x>
      <cdr:y>0.20492</cdr:y>
    </cdr:to>
    <cdr:sp macro="" textlink="">
      <cdr:nvSpPr>
        <cdr:cNvPr id="29" name="CuadroTexto 1">
          <a:extLst xmlns:a="http://schemas.openxmlformats.org/drawingml/2006/main">
            <a:ext uri="{FF2B5EF4-FFF2-40B4-BE49-F238E27FC236}">
              <a16:creationId xmlns:a16="http://schemas.microsoft.com/office/drawing/2014/main" id="{B97EFC45-ED44-E0CE-EC7F-2AE93E15485C}"/>
            </a:ext>
          </a:extLst>
        </cdr:cNvPr>
        <cdr:cNvSpPr txBox="1"/>
      </cdr:nvSpPr>
      <cdr:spPr>
        <a:xfrm xmlns:a="http://schemas.openxmlformats.org/drawingml/2006/main">
          <a:off x="6876335" y="800170"/>
          <a:ext cx="1584047" cy="5800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800" b="1" dirty="0">
              <a:solidFill>
                <a:srgbClr val="C00000"/>
              </a:solidFill>
            </a:rPr>
            <a:t>Desde dic-24:    </a:t>
          </a:r>
        </a:p>
        <a:p xmlns:a="http://schemas.openxmlformats.org/drawingml/2006/main">
          <a:pPr algn="r"/>
          <a:r>
            <a:rPr lang="es-ES" sz="1800" b="1" dirty="0">
              <a:solidFill>
                <a:srgbClr val="C00000"/>
              </a:solidFill>
            </a:rPr>
            <a:t>756.053                            </a:t>
          </a:r>
        </a:p>
      </cdr:txBody>
    </cdr:sp>
  </cdr:relSizeAnchor>
  <cdr:relSizeAnchor xmlns:cdr="http://schemas.openxmlformats.org/drawingml/2006/chartDrawing">
    <cdr:from>
      <cdr:x>0.39167</cdr:x>
      <cdr:y>0.20496</cdr:y>
    </cdr:from>
    <cdr:to>
      <cdr:x>0.50935</cdr:x>
      <cdr:y>0.30033</cdr:y>
    </cdr:to>
    <cdr:sp macro="" textlink="">
      <cdr:nvSpPr>
        <cdr:cNvPr id="33" name="CuadroTexto 1">
          <a:extLst xmlns:a="http://schemas.openxmlformats.org/drawingml/2006/main">
            <a:ext uri="{FF2B5EF4-FFF2-40B4-BE49-F238E27FC236}">
              <a16:creationId xmlns:a16="http://schemas.microsoft.com/office/drawing/2014/main" id="{B8BE9FFA-FEF2-4E71-52D5-378E5E487232}"/>
            </a:ext>
          </a:extLst>
        </cdr:cNvPr>
        <cdr:cNvSpPr txBox="1"/>
      </cdr:nvSpPr>
      <cdr:spPr>
        <a:xfrm xmlns:a="http://schemas.openxmlformats.org/drawingml/2006/main">
          <a:off x="4993778" y="1380512"/>
          <a:ext cx="1500408" cy="64236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800" b="1" dirty="0">
              <a:solidFill>
                <a:srgbClr val="C00000"/>
              </a:solidFill>
            </a:rPr>
            <a:t>Desde dic-23: 1.259.556                                        </a:t>
          </a:r>
        </a:p>
      </cdr:txBody>
    </cdr:sp>
  </cdr:relSizeAnchor>
  <cdr:relSizeAnchor xmlns:cdr="http://schemas.openxmlformats.org/drawingml/2006/chartDrawing">
    <cdr:from>
      <cdr:x>0.35923</cdr:x>
      <cdr:y>0.05454</cdr:y>
    </cdr:from>
    <cdr:to>
      <cdr:x>0.35923</cdr:x>
      <cdr:y>0.49816</cdr:y>
    </cdr:to>
    <cdr:cxnSp macro="">
      <cdr:nvCxnSpPr>
        <cdr:cNvPr id="37" name="Conector recto de flecha 36">
          <a:extLst xmlns:a="http://schemas.openxmlformats.org/drawingml/2006/main">
            <a:ext uri="{FF2B5EF4-FFF2-40B4-BE49-F238E27FC236}">
              <a16:creationId xmlns:a16="http://schemas.microsoft.com/office/drawing/2014/main" id="{D60D2978-B3E5-D895-814D-A430450C4F8C}"/>
            </a:ext>
          </a:extLst>
        </cdr:cNvPr>
        <cdr:cNvCxnSpPr/>
      </cdr:nvCxnSpPr>
      <cdr:spPr>
        <a:xfrm xmlns:a="http://schemas.openxmlformats.org/drawingml/2006/main" flipH="1" flipV="1">
          <a:off x="4580149" y="367350"/>
          <a:ext cx="0" cy="298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0.11526</cdr:x>
      <cdr:y>0.46004</cdr:y>
    </cdr:from>
    <cdr:to>
      <cdr:x>0.23159</cdr:x>
      <cdr:y>0.5872</cdr:y>
    </cdr:to>
    <cdr:sp macro="" textlink="">
      <cdr:nvSpPr>
        <cdr:cNvPr id="9" name="CuadroTexto 1">
          <a:extLst xmlns:a="http://schemas.openxmlformats.org/drawingml/2006/main">
            <a:ext uri="{FF2B5EF4-FFF2-40B4-BE49-F238E27FC236}">
              <a16:creationId xmlns:a16="http://schemas.microsoft.com/office/drawing/2014/main" id="{A093F765-0EBB-2271-F630-00E54DA76C84}"/>
            </a:ext>
          </a:extLst>
        </cdr:cNvPr>
        <cdr:cNvSpPr txBox="1"/>
      </cdr:nvSpPr>
      <cdr:spPr>
        <a:xfrm xmlns:a="http://schemas.openxmlformats.org/drawingml/2006/main">
          <a:off x="1469591" y="3098583"/>
          <a:ext cx="1483195" cy="8564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800" b="1" baseline="0">
              <a:solidFill>
                <a:srgbClr val="C00000"/>
              </a:solidFill>
            </a:rPr>
            <a:t>Desde dic-21:</a:t>
          </a:r>
        </a:p>
        <a:p xmlns:a="http://schemas.openxmlformats.org/drawingml/2006/main">
          <a:pPr algn="r"/>
          <a:r>
            <a:rPr lang="es-ES" sz="1800" b="1" baseline="0">
              <a:solidFill>
                <a:srgbClr val="C00000"/>
              </a:solidFill>
            </a:rPr>
            <a:t>2.328.349                                       </a:t>
          </a:r>
          <a:endParaRPr lang="es-ES" sz="1800" b="1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0.81836</cdr:x>
      <cdr:y>0.054</cdr:y>
    </cdr:from>
    <cdr:to>
      <cdr:x>0.81836</cdr:x>
      <cdr:y>0.12348</cdr:y>
    </cdr:to>
    <cdr:cxnSp macro="">
      <cdr:nvCxnSpPr>
        <cdr:cNvPr id="2" name="Conector recto de flecha 1">
          <a:extLst xmlns:a="http://schemas.openxmlformats.org/drawingml/2006/main">
            <a:ext uri="{FF2B5EF4-FFF2-40B4-BE49-F238E27FC236}">
              <a16:creationId xmlns:a16="http://schemas.microsoft.com/office/drawing/2014/main" id="{3FDEAC33-60AF-68D4-470A-7FB66515D20B}"/>
            </a:ext>
          </a:extLst>
        </cdr:cNvPr>
        <cdr:cNvCxnSpPr/>
      </cdr:nvCxnSpPr>
      <cdr:spPr>
        <a:xfrm xmlns:a="http://schemas.openxmlformats.org/drawingml/2006/main" flipV="1">
          <a:off x="10433951" y="363711"/>
          <a:ext cx="0" cy="46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0.68808</cdr:x>
      <cdr:y>0.06007</cdr:y>
    </cdr:from>
    <cdr:to>
      <cdr:x>0.81232</cdr:x>
      <cdr:y>0.14619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758F7D36-892E-F969-0418-1AA03E39A834}"/>
            </a:ext>
          </a:extLst>
        </cdr:cNvPr>
        <cdr:cNvSpPr txBox="1"/>
      </cdr:nvSpPr>
      <cdr:spPr>
        <a:xfrm xmlns:a="http://schemas.openxmlformats.org/drawingml/2006/main">
          <a:off x="8772974" y="404599"/>
          <a:ext cx="1584047" cy="5800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800" b="1" dirty="0">
              <a:solidFill>
                <a:srgbClr val="C00000"/>
              </a:solidFill>
            </a:rPr>
            <a:t>Desde dic-25:    </a:t>
          </a:r>
        </a:p>
        <a:p xmlns:a="http://schemas.openxmlformats.org/drawingml/2006/main">
          <a:pPr algn="r"/>
          <a:r>
            <a:rPr lang="es-ES" sz="1800" b="1" dirty="0">
              <a:solidFill>
                <a:srgbClr val="C00000"/>
              </a:solidFill>
            </a:rPr>
            <a:t>248.294                          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0.49634</cdr:x>
      <cdr:y>0.10615</cdr:y>
    </cdr:from>
    <cdr:to>
      <cdr:x>0.49634</cdr:x>
      <cdr:y>0.4929</cdr:y>
    </cdr:to>
    <cdr:cxnSp macro="">
      <cdr:nvCxnSpPr>
        <cdr:cNvPr id="10" name="Conector recto de flecha 9">
          <a:extLst xmlns:a="http://schemas.openxmlformats.org/drawingml/2006/main">
            <a:ext uri="{FF2B5EF4-FFF2-40B4-BE49-F238E27FC236}">
              <a16:creationId xmlns:a16="http://schemas.microsoft.com/office/drawing/2014/main" id="{DBEE44F8-70DB-365D-195B-20C9265E6936}"/>
            </a:ext>
          </a:extLst>
        </cdr:cNvPr>
        <cdr:cNvCxnSpPr/>
      </cdr:nvCxnSpPr>
      <cdr:spPr>
        <a:xfrm xmlns:a="http://schemas.openxmlformats.org/drawingml/2006/main" flipV="1">
          <a:off x="8577287" y="869560"/>
          <a:ext cx="0" cy="316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0.39775</cdr:x>
      <cdr:y>0.10539</cdr:y>
    </cdr:from>
    <cdr:to>
      <cdr:x>0.39775</cdr:x>
      <cdr:y>0.66793</cdr:y>
    </cdr:to>
    <cdr:cxnSp macro="">
      <cdr:nvCxnSpPr>
        <cdr:cNvPr id="34" name="Conector recto de flecha 33">
          <a:extLst xmlns:a="http://schemas.openxmlformats.org/drawingml/2006/main">
            <a:ext uri="{FF2B5EF4-FFF2-40B4-BE49-F238E27FC236}">
              <a16:creationId xmlns:a16="http://schemas.microsoft.com/office/drawing/2014/main" id="{9D9418EC-513B-39B6-E3FD-F424542A768D}"/>
            </a:ext>
          </a:extLst>
        </cdr:cNvPr>
        <cdr:cNvCxnSpPr/>
      </cdr:nvCxnSpPr>
      <cdr:spPr>
        <a:xfrm xmlns:a="http://schemas.openxmlformats.org/drawingml/2006/main" flipV="1">
          <a:off x="6873546" y="863317"/>
          <a:ext cx="0" cy="460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0.59259</cdr:x>
      <cdr:y>0.1063</cdr:y>
    </cdr:from>
    <cdr:to>
      <cdr:x>0.59259</cdr:x>
      <cdr:y>0.38318</cdr:y>
    </cdr:to>
    <cdr:cxnSp macro="">
      <cdr:nvCxnSpPr>
        <cdr:cNvPr id="17" name="Conector recto de flecha 16">
          <a:extLst xmlns:a="http://schemas.openxmlformats.org/drawingml/2006/main">
            <a:ext uri="{FF2B5EF4-FFF2-40B4-BE49-F238E27FC236}">
              <a16:creationId xmlns:a16="http://schemas.microsoft.com/office/drawing/2014/main" id="{F3563A5B-5B92-A531-9EF4-4AB84961A1F7}"/>
            </a:ext>
          </a:extLst>
        </cdr:cNvPr>
        <cdr:cNvCxnSpPr/>
      </cdr:nvCxnSpPr>
      <cdr:spPr>
        <a:xfrm xmlns:a="http://schemas.openxmlformats.org/drawingml/2006/main" flipV="1">
          <a:off x="10240635" y="870789"/>
          <a:ext cx="0" cy="226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0.78967</cdr:x>
      <cdr:y>0.10613</cdr:y>
    </cdr:from>
    <cdr:to>
      <cdr:x>0.78967</cdr:x>
      <cdr:y>0.2116</cdr:y>
    </cdr:to>
    <cdr:cxnSp macro="">
      <cdr:nvCxnSpPr>
        <cdr:cNvPr id="2" name="Conector recto de flecha 1">
          <a:extLst xmlns:a="http://schemas.openxmlformats.org/drawingml/2006/main">
            <a:ext uri="{FF2B5EF4-FFF2-40B4-BE49-F238E27FC236}">
              <a16:creationId xmlns:a16="http://schemas.microsoft.com/office/drawing/2014/main" id="{3FDEAC33-60AF-68D4-470A-7FB66515D20B}"/>
            </a:ext>
          </a:extLst>
        </cdr:cNvPr>
        <cdr:cNvCxnSpPr/>
      </cdr:nvCxnSpPr>
      <cdr:spPr>
        <a:xfrm xmlns:a="http://schemas.openxmlformats.org/drawingml/2006/main" flipV="1">
          <a:off x="13646388" y="869323"/>
          <a:ext cx="0" cy="864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0.69245</cdr:x>
      <cdr:y>0.10612</cdr:y>
    </cdr:from>
    <cdr:to>
      <cdr:x>0.69245</cdr:x>
      <cdr:y>0.2951</cdr:y>
    </cdr:to>
    <cdr:cxnSp macro="">
      <cdr:nvCxnSpPr>
        <cdr:cNvPr id="8" name="Conector recto de flecha 7">
          <a:extLst xmlns:a="http://schemas.openxmlformats.org/drawingml/2006/main">
            <a:ext uri="{FF2B5EF4-FFF2-40B4-BE49-F238E27FC236}">
              <a16:creationId xmlns:a16="http://schemas.microsoft.com/office/drawing/2014/main" id="{65F070F3-8A46-A86C-0358-378344D5EAA5}"/>
            </a:ext>
          </a:extLst>
        </cdr:cNvPr>
        <cdr:cNvCxnSpPr/>
      </cdr:nvCxnSpPr>
      <cdr:spPr>
        <a:xfrm xmlns:a="http://schemas.openxmlformats.org/drawingml/2006/main" flipV="1">
          <a:off x="11966278" y="869314"/>
          <a:ext cx="0" cy="1548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0.20161</cdr:x>
      <cdr:y>0.10572</cdr:y>
    </cdr:from>
    <cdr:to>
      <cdr:x>0.20161</cdr:x>
      <cdr:y>0.63309</cdr:y>
    </cdr:to>
    <cdr:cxnSp macro="">
      <cdr:nvCxnSpPr>
        <cdr:cNvPr id="11" name="Conector recto de flecha 36">
          <a:extLst xmlns:a="http://schemas.openxmlformats.org/drawingml/2006/main">
            <a:ext uri="{FF2B5EF4-FFF2-40B4-BE49-F238E27FC236}">
              <a16:creationId xmlns:a16="http://schemas.microsoft.com/office/drawing/2014/main" id="{D60D2978-B3E5-D895-814D-A430450C4F8C}"/>
            </a:ext>
          </a:extLst>
        </cdr:cNvPr>
        <cdr:cNvCxnSpPr/>
      </cdr:nvCxnSpPr>
      <cdr:spPr>
        <a:xfrm xmlns:a="http://schemas.openxmlformats.org/drawingml/2006/main" flipH="1" flipV="1">
          <a:off x="3483992" y="865975"/>
          <a:ext cx="0" cy="4320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0.10349</cdr:x>
      <cdr:y>0.10631</cdr:y>
    </cdr:from>
    <cdr:to>
      <cdr:x>0.88886</cdr:x>
      <cdr:y>0.10631</cdr:y>
    </cdr:to>
    <cdr:cxnSp macro="">
      <cdr:nvCxnSpPr>
        <cdr:cNvPr id="12" name="Conector recto 6">
          <a:extLst xmlns:a="http://schemas.openxmlformats.org/drawingml/2006/main">
            <a:ext uri="{FF2B5EF4-FFF2-40B4-BE49-F238E27FC236}">
              <a16:creationId xmlns:a16="http://schemas.microsoft.com/office/drawing/2014/main" id="{6BDBD34B-9A93-9943-0766-5CFEE3269EA5}"/>
            </a:ext>
          </a:extLst>
        </cdr:cNvPr>
        <cdr:cNvCxnSpPr/>
      </cdr:nvCxnSpPr>
      <cdr:spPr>
        <a:xfrm xmlns:a="http://schemas.openxmlformats.org/drawingml/2006/main" flipH="1" flipV="1">
          <a:off x="1788470" y="870818"/>
          <a:ext cx="1357203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0.1043</cdr:x>
      <cdr:y>0.10501</cdr:y>
    </cdr:from>
    <cdr:to>
      <cdr:x>0.1043</cdr:x>
      <cdr:y>0.72907</cdr:y>
    </cdr:to>
    <cdr:cxnSp macro="">
      <cdr:nvCxnSpPr>
        <cdr:cNvPr id="16" name="Conector recto de flecha 24">
          <a:extLst xmlns:a="http://schemas.openxmlformats.org/drawingml/2006/main">
            <a:ext uri="{FF2B5EF4-FFF2-40B4-BE49-F238E27FC236}">
              <a16:creationId xmlns:a16="http://schemas.microsoft.com/office/drawing/2014/main" id="{8C7B0064-4906-B699-4667-2A450EC2C0BB}"/>
            </a:ext>
          </a:extLst>
        </cdr:cNvPr>
        <cdr:cNvCxnSpPr/>
      </cdr:nvCxnSpPr>
      <cdr:spPr>
        <a:xfrm xmlns:a="http://schemas.openxmlformats.org/drawingml/2006/main" flipV="1">
          <a:off x="1802416" y="860159"/>
          <a:ext cx="0" cy="51120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0.34403</cdr:x>
      <cdr:y>0.37545</cdr:y>
    </cdr:from>
    <cdr:to>
      <cdr:x>0.45007</cdr:x>
      <cdr:y>0.44186</cdr:y>
    </cdr:to>
    <cdr:sp macro="" textlink="">
      <cdr:nvSpPr>
        <cdr:cNvPr id="19" name="CuadroTexto 1">
          <a:extLst xmlns:a="http://schemas.openxmlformats.org/drawingml/2006/main">
            <a:ext uri="{FF2B5EF4-FFF2-40B4-BE49-F238E27FC236}">
              <a16:creationId xmlns:a16="http://schemas.microsoft.com/office/drawing/2014/main" id="{82950930-0BC6-64F5-B41F-B0B3B4942CCB}"/>
            </a:ext>
          </a:extLst>
        </cdr:cNvPr>
        <cdr:cNvSpPr txBox="1"/>
      </cdr:nvSpPr>
      <cdr:spPr>
        <a:xfrm xmlns:a="http://schemas.openxmlformats.org/drawingml/2006/main">
          <a:off x="5945246" y="3075520"/>
          <a:ext cx="1832484" cy="54399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may-21: 3.070.585                                          </a:t>
          </a:r>
        </a:p>
      </cdr:txBody>
    </cdr:sp>
  </cdr:relSizeAnchor>
  <cdr:relSizeAnchor xmlns:cdr="http://schemas.openxmlformats.org/drawingml/2006/chartDrawing">
    <cdr:from>
      <cdr:x>0.09261</cdr:x>
      <cdr:y>0.5226</cdr:y>
    </cdr:from>
    <cdr:to>
      <cdr:x>0.19397</cdr:x>
      <cdr:y>0.59136</cdr:y>
    </cdr:to>
    <cdr:sp macro="" textlink="">
      <cdr:nvSpPr>
        <cdr:cNvPr id="22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1600394" y="4280851"/>
          <a:ext cx="1751609" cy="5632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may-18: 3.422.138                                          </a:t>
          </a:r>
        </a:p>
      </cdr:txBody>
    </cdr:sp>
  </cdr:relSizeAnchor>
  <cdr:relSizeAnchor xmlns:cdr="http://schemas.openxmlformats.org/drawingml/2006/chartDrawing">
    <cdr:from>
      <cdr:x>0.20506</cdr:x>
      <cdr:y>0.45123</cdr:y>
    </cdr:from>
    <cdr:to>
      <cdr:x>0.30931</cdr:x>
      <cdr:y>0.51994</cdr:y>
    </cdr:to>
    <cdr:sp macro="" textlink="">
      <cdr:nvSpPr>
        <cdr:cNvPr id="23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3543667" y="3696217"/>
          <a:ext cx="1801551" cy="56283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may-19: 2.895.693                                          </a:t>
          </a:r>
        </a:p>
      </cdr:txBody>
    </cdr:sp>
  </cdr:relSizeAnchor>
  <cdr:relSizeAnchor xmlns:cdr="http://schemas.openxmlformats.org/drawingml/2006/chartDrawing">
    <cdr:from>
      <cdr:x>0.44458</cdr:x>
      <cdr:y>0.30357</cdr:y>
    </cdr:from>
    <cdr:to>
      <cdr:x>0.54693</cdr:x>
      <cdr:y>0.36544</cdr:y>
    </cdr:to>
    <cdr:sp macro="" textlink="">
      <cdr:nvSpPr>
        <cdr:cNvPr id="24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7682773" y="2486724"/>
          <a:ext cx="1768718" cy="5068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may-22: 2.105.083                                         </a:t>
          </a:r>
        </a:p>
      </cdr:txBody>
    </cdr:sp>
  </cdr:relSizeAnchor>
  <cdr:relSizeAnchor xmlns:cdr="http://schemas.openxmlformats.org/drawingml/2006/chartDrawing">
    <cdr:from>
      <cdr:x>0.52231</cdr:x>
      <cdr:y>0.21959</cdr:y>
    </cdr:from>
    <cdr:to>
      <cdr:x>0.62564</cdr:x>
      <cdr:y>0.28074</cdr:y>
    </cdr:to>
    <cdr:sp macro="" textlink="">
      <cdr:nvSpPr>
        <cdr:cNvPr id="26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9026026" y="1798738"/>
          <a:ext cx="1785653" cy="5009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may-23: 1.522.407                                          </a:t>
          </a:r>
        </a:p>
      </cdr:txBody>
    </cdr:sp>
  </cdr:relSizeAnchor>
  <cdr:relSizeAnchor xmlns:cdr="http://schemas.openxmlformats.org/drawingml/2006/chartDrawing">
    <cdr:from>
      <cdr:x>0.63208</cdr:x>
      <cdr:y>0.16314</cdr:y>
    </cdr:from>
    <cdr:to>
      <cdr:x>0.73542</cdr:x>
      <cdr:y>0.22591</cdr:y>
    </cdr:to>
    <cdr:sp macro="" textlink="">
      <cdr:nvSpPr>
        <cdr:cNvPr id="27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10922988" y="1336368"/>
          <a:ext cx="1785826" cy="5141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may-24: 1.016.012                                          </a:t>
          </a:r>
        </a:p>
      </cdr:txBody>
    </cdr:sp>
  </cdr:relSizeAnchor>
  <cdr:relSizeAnchor xmlns:cdr="http://schemas.openxmlformats.org/drawingml/2006/chartDrawing">
    <cdr:from>
      <cdr:x>0.73875</cdr:x>
      <cdr:y>0.12127</cdr:y>
    </cdr:from>
    <cdr:to>
      <cdr:x>0.84011</cdr:x>
      <cdr:y>0.18273</cdr:y>
    </cdr:to>
    <cdr:sp macro="" textlink="">
      <cdr:nvSpPr>
        <cdr:cNvPr id="28" name="CuadroTexto 1">
          <a:extLst xmlns:a="http://schemas.openxmlformats.org/drawingml/2006/main">
            <a:ext uri="{FF2B5EF4-FFF2-40B4-BE49-F238E27FC236}">
              <a16:creationId xmlns:a16="http://schemas.microsoft.com/office/drawing/2014/main" id="{FB8E8B4A-3A07-B92D-D166-907EAB8A2FC2}"/>
            </a:ext>
          </a:extLst>
        </cdr:cNvPr>
        <cdr:cNvSpPr txBox="1"/>
      </cdr:nvSpPr>
      <cdr:spPr>
        <a:xfrm xmlns:a="http://schemas.openxmlformats.org/drawingml/2006/main">
          <a:off x="12766365" y="993379"/>
          <a:ext cx="1751609" cy="50345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ES" sz="1700" b="1">
              <a:solidFill>
                <a:srgbClr val="002060"/>
              </a:solidFill>
            </a:rPr>
            <a:t>Desde may-25: 553.431                                        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0.01566</cdr:y>
    </cdr:from>
    <cdr:to>
      <cdr:x>1</cdr:x>
      <cdr:y>0.09172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DF098B16-1AE8-FD82-2085-591E4B7C82FC}"/>
            </a:ext>
          </a:extLst>
        </cdr:cNvPr>
        <cdr:cNvSpPr/>
      </cdr:nvSpPr>
      <cdr:spPr>
        <a:xfrm xmlns:a="http://schemas.openxmlformats.org/drawingml/2006/main">
          <a:off x="0" y="83344"/>
          <a:ext cx="8117961" cy="4047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C00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</cdr:x>
      <cdr:y>0.26853</cdr:y>
    </cdr:from>
    <cdr:to>
      <cdr:x>0.9981</cdr:x>
      <cdr:y>0.34847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077C211D-6DCA-1E98-C3A4-B27080A83264}"/>
            </a:ext>
          </a:extLst>
        </cdr:cNvPr>
        <cdr:cNvSpPr/>
      </cdr:nvSpPr>
      <cdr:spPr>
        <a:xfrm xmlns:a="http://schemas.openxmlformats.org/drawingml/2006/main">
          <a:off x="0" y="1429144"/>
          <a:ext cx="8102554" cy="4254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C00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0.08891</cdr:x>
      <cdr:y>0.09014</cdr:y>
    </cdr:from>
    <cdr:to>
      <cdr:x>0.86719</cdr:x>
      <cdr:y>0.09014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D6EAF7AD-24A0-E926-8FD7-184AFFD22273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822554" y="464956"/>
          <a:ext cx="7199990" cy="0"/>
        </a:xfrm>
        <a:prstGeom xmlns:a="http://schemas.openxmlformats.org/drawingml/2006/main" prst="line">
          <a:avLst/>
        </a:prstGeom>
        <a:ln xmlns:a="http://schemas.openxmlformats.org/drawingml/2006/main" w="22225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0.42697</cdr:x>
      <cdr:y>0.05059</cdr:y>
    </cdr:from>
    <cdr:to>
      <cdr:x>0.56551</cdr:x>
      <cdr:y>0.12252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F57CBBF7-3DBA-27BF-19C3-705C6101E5F7}"/>
            </a:ext>
          </a:extLst>
        </cdr:cNvPr>
        <cdr:cNvSpPr txBox="1"/>
      </cdr:nvSpPr>
      <cdr:spPr>
        <a:xfrm xmlns:a="http://schemas.openxmlformats.org/drawingml/2006/main">
          <a:off x="3950000" y="260940"/>
          <a:ext cx="1281655" cy="371047"/>
        </a:xfrm>
        <a:prstGeom xmlns:a="http://schemas.openxmlformats.org/drawingml/2006/main" prst="rect">
          <a:avLst/>
        </a:prstGeom>
        <a:solidFill xmlns:a="http://schemas.openxmlformats.org/drawingml/2006/main">
          <a:srgbClr val="D6DCE5"/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800" b="1" dirty="0">
              <a:solidFill>
                <a:schemeClr val="tx1"/>
              </a:solidFill>
            </a:rPr>
            <a:t>+266.551   </a:t>
          </a:r>
        </a:p>
      </cdr:txBody>
    </cdr:sp>
  </cdr:relSizeAnchor>
  <cdr:relSizeAnchor xmlns:cdr="http://schemas.openxmlformats.org/drawingml/2006/chartDrawing">
    <cdr:from>
      <cdr:x>0.08902</cdr:x>
      <cdr:y>0.08801</cdr:y>
    </cdr:from>
    <cdr:to>
      <cdr:x>0.08902</cdr:x>
      <cdr:y>0.73007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03DD98C2-05FC-03FF-46E1-2F092AF80A6E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823527" y="454020"/>
          <a:ext cx="0" cy="3312000"/>
        </a:xfrm>
        <a:prstGeom xmlns:a="http://schemas.openxmlformats.org/drawingml/2006/main" prst="line">
          <a:avLst/>
        </a:prstGeom>
        <a:ln xmlns:a="http://schemas.openxmlformats.org/drawingml/2006/main" w="22225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4E59-9FCE-2D1D-3D5D-0E48AF7A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AB37FF-37C8-4D70-8ECB-B3E32DD85C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98077-2851-B861-0162-361EEB3AC5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6BF9D90-3447-03B0-9AC8-C1C8291F4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E7D79E5-C5AB-BE97-5051-928491362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82317-05FC-BD48-D2D0-3690AC194F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4AB3F-4968-D0E0-FC94-AB8E2DE0A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7519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DC940-BDD5-E601-7C99-4AA971FE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94EB4C-0ACC-226E-6785-A0AE375C65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43F3F-A8E6-B34F-BA3F-3A179593165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23F9C2-12F6-87D9-DD52-984A82EC1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AD36012-FF25-DAA2-75FB-E1EB481D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74BA4-23FF-6141-C5A8-5E18C53D0A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08E45-30AE-F500-9FC7-9D454E237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3040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731D-174B-0F45-CB10-47A9A2EAE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450DF-EA25-38B8-9B21-39BDBE7436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F8260-6402-E060-9FC8-62AAA5282E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65CECB1-0B8E-BF0B-32C4-10A6A2A1DE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37E19B0-6706-251C-0592-F709A3AFA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D5E81-CE6F-F4E2-5759-31E1915168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41635-11C1-E9CB-A619-1EFEB4D7B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7041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6541-AF6F-D61E-0D5F-559CA0509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7469A-A658-BBF5-4855-2E1D4667F3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40FD7-E842-F6C0-DFD9-47780AE8EE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35800F2-8B8D-AFF0-B01C-B7249AB6B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CB877D-55C1-42E6-EEB4-D75457FF1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450C9-C6C2-8E53-F793-F12C613303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6EED0-120E-7415-ACC7-4A92BE1D0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10817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F8176-436E-1CE4-1422-2A60F3A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3E023E-6C0C-D1B4-9971-10218585CC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19B03-DF45-D5B3-12F3-D502F3AB05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70071F-2A43-72C3-AD91-0AD83D1516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D3B16A9-BF63-9436-8E39-1E9EF76C1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6A74-3B3C-C623-6599-61E3113843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A264A-37BB-47F9-F565-E39040E2C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1738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1BD25-ECC0-3853-40E3-AE9F4CAF7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C63C29-A63B-9835-33BA-89E06B999F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BA6C0-2D9E-63CA-6A44-7FFC3708B2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A46B46E-26BF-62CB-C77B-339D34328B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1ADCCDC-BAEE-9879-B48A-91BCA3D6B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FA97C-6DE2-03BD-BE4B-776A0363A8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F9978-D179-C01B-EEEC-6FE3BAB05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273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46B52-8E03-30DC-1077-9EFB4C7BD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E0BC35-4216-17BB-23B6-4AA3654312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DBB21-3A47-FFBA-72A5-C4407BB72D9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3C2DB7-32AA-5593-CAC1-C0D25FCCA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1DC678-7675-5A54-B528-094E9DBAA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17A12-0B90-09F6-EE16-7A9B0EBEFC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FAFE3-7924-45A9-8432-EC28077C0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7062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551A-4987-514A-C2A3-A0DC68435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EF2A6F-5D18-8285-0482-60AC8BDE8C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0AFBB-D9D2-F357-80F0-1C22D5CC31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34EBEDA-0D41-10AE-70B8-082020625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5B3798-22E4-CE2D-A632-60780E710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680B3-D4C2-F1E3-3659-3528BDDB7E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97B4D-29DE-23C3-992B-1B16D91A8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471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A8E51-D340-218C-4377-1D3BBEFE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9C02FD-5587-B7A3-96EB-75CEE1BFD9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1CA36-D664-4671-C5C0-8E5AFEE14D3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5B7342E-BF86-19AD-4888-A1D09B05D4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69093-45AD-CB9E-C73B-DB2B3F6D3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CF849-EAF0-9BC1-8558-637C7A7A9B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98EED-DC50-7CB5-B0B7-5E8378D71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3203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C02C-31CA-9826-9638-E99153B9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11ED20-9F73-C75C-B5C5-AF401DEA9D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51D64-A76B-3655-4602-5B7B01363B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B76297-D5C9-E861-5233-312883329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91E9B9-824D-F362-1988-51C7F530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12610-506B-9A68-34DA-2E86AB1D10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061F9-505B-D720-6891-44D540D51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84294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20FE-5F9F-7B60-9611-BF87248FF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B5F7DB-EE4F-E941-7C9A-FBA4D7D03E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3B446-CC8B-2373-C7E7-B0DAF33F347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731FB3D-7009-E740-8D39-91C82E8AE3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D4282B-9F88-394E-7D8B-3B21B1D49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9666E-4EE2-92B7-B4AC-4B995D3AD0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64FB-13BC-B921-79ED-B6BCDC8C3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181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27EF-9C64-D9F0-AD1A-DF5D291ED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6C5FE6-0166-1242-C011-E0F8919AC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9EC7E-1977-7DBB-4C39-F9A11373DD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FCE9D5D-BC4A-04AC-CBF1-215674D71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CF8EFB9-37AC-855E-015E-9E0FE97B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4A42-A83E-8BB3-64FF-61C0D1D160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3D5E4-A130-3A4F-59A8-DC0929FBF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256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4A4FE-E15D-1C13-C58B-2BA9EF8BC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166361-C2B3-74D9-A2FE-00178E4723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B4BB3-E605-853E-9566-EC8230A18EC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8D6BD62-91D2-BF3B-4984-FB185B41AA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DE7444-94C4-DBB0-F753-8D09F2628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A8457-4ECC-7D69-F937-F492EB8041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D7B28-682E-8B72-2B8E-61412620A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2068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sv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svg"/><Relationship Id="rId5" Type="http://schemas.openxmlformats.org/officeDocument/2006/relationships/image" Target="../media/image20.jpe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028700" y="0"/>
            <a:ext cx="20774351" cy="10598156"/>
            <a:chOff x="0" y="0"/>
            <a:chExt cx="27699135" cy="14130875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7699134" cy="14130875"/>
            </a:xfrm>
            <a:custGeom>
              <a:avLst/>
              <a:gdLst/>
              <a:ahLst/>
              <a:cxnLst/>
              <a:rect l="l" t="t" r="r" b="b"/>
              <a:pathLst>
                <a:path w="27699134" h="14130875">
                  <a:moveTo>
                    <a:pt x="0" y="0"/>
                  </a:moveTo>
                  <a:lnTo>
                    <a:pt x="27699134" y="0"/>
                  </a:lnTo>
                  <a:lnTo>
                    <a:pt x="27699134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t="-15339" b="-15339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 rot="-3895275">
            <a:off x="6690772" y="-74274"/>
            <a:ext cx="18011501" cy="14926909"/>
            <a:chOff x="0" y="0"/>
            <a:chExt cx="4743770" cy="3931367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743770" cy="3931367"/>
            </a:xfrm>
            <a:custGeom>
              <a:avLst/>
              <a:gdLst/>
              <a:ahLst/>
              <a:cxnLst/>
              <a:rect l="l" t="t" r="r" b="b"/>
              <a:pathLst>
                <a:path w="4743770" h="3931367">
                  <a:moveTo>
                    <a:pt x="0" y="0"/>
                  </a:moveTo>
                  <a:lnTo>
                    <a:pt x="4743770" y="0"/>
                  </a:lnTo>
                  <a:lnTo>
                    <a:pt x="4743770" y="3931367"/>
                  </a:lnTo>
                  <a:lnTo>
                    <a:pt x="0" y="3931367"/>
                  </a:lnTo>
                  <a:close/>
                </a:path>
              </a:pathLst>
            </a:custGeom>
            <a:solidFill>
              <a:srgbClr val="F8E376">
                <a:alpha val="69804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4743770" cy="3921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grpSp>
        <p:nvGrpSpPr>
          <p:cNvPr id="8" name="Group 8"/>
          <p:cNvGrpSpPr/>
          <p:nvPr/>
        </p:nvGrpSpPr>
        <p:grpSpPr>
          <a:xfrm>
            <a:off x="-762000" y="5654176"/>
            <a:ext cx="7258679" cy="1013324"/>
            <a:chOff x="-40956" y="-133985"/>
            <a:chExt cx="9587043" cy="1338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46087" cy="1195498"/>
            </a:xfrm>
            <a:custGeom>
              <a:avLst/>
              <a:gdLst/>
              <a:ahLst/>
              <a:cxnLst/>
              <a:rect l="l" t="t" r="r" b="b"/>
              <a:pathLst>
                <a:path w="9546087" h="1195498">
                  <a:moveTo>
                    <a:pt x="0" y="0"/>
                  </a:moveTo>
                  <a:lnTo>
                    <a:pt x="9546087" y="0"/>
                  </a:lnTo>
                  <a:lnTo>
                    <a:pt x="9546087" y="1195498"/>
                  </a:lnTo>
                  <a:lnTo>
                    <a:pt x="0" y="119549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05033" r="-56907" b="-183226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40956" y="-133985"/>
              <a:ext cx="9546090" cy="13383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99"/>
                </a:lnSpc>
              </a:pPr>
              <a:r>
                <a:rPr lang="es-ES" sz="4999" spc="204" noProof="0">
                  <a:solidFill>
                    <a:srgbClr val="000000"/>
                  </a:solidFill>
                  <a:latin typeface="Impact"/>
                  <a:ea typeface="Impact"/>
                  <a:cs typeface="Impact"/>
                  <a:sym typeface="Impact"/>
                </a:rPr>
                <a:t>MAYO 2026</a:t>
              </a:r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13532606" y="428125"/>
            <a:ext cx="3726694" cy="1201150"/>
            <a:chOff x="0" y="0"/>
            <a:chExt cx="4968926" cy="1601534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968875" cy="1601470"/>
            </a:xfrm>
            <a:custGeom>
              <a:avLst/>
              <a:gdLst/>
              <a:ahLst/>
              <a:cxnLst/>
              <a:rect l="l" t="t" r="r" b="b"/>
              <a:pathLst>
                <a:path w="4968875" h="1601470">
                  <a:moveTo>
                    <a:pt x="0" y="0"/>
                  </a:moveTo>
                  <a:lnTo>
                    <a:pt x="4968875" y="0"/>
                  </a:lnTo>
                  <a:lnTo>
                    <a:pt x="4968875" y="1601470"/>
                  </a:lnTo>
                  <a:lnTo>
                    <a:pt x="0" y="160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9" r="-1" b="-84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5473583" y="7698817"/>
            <a:ext cx="1888376" cy="2818477"/>
            <a:chOff x="0" y="0"/>
            <a:chExt cx="2638882" cy="3938638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638933" cy="3938651"/>
            </a:xfrm>
            <a:custGeom>
              <a:avLst/>
              <a:gdLst/>
              <a:ahLst/>
              <a:cxnLst/>
              <a:rect l="l" t="t" r="r" b="b"/>
              <a:pathLst>
                <a:path w="2638933" h="3938651">
                  <a:moveTo>
                    <a:pt x="0" y="0"/>
                  </a:moveTo>
                  <a:lnTo>
                    <a:pt x="2638933" y="0"/>
                  </a:lnTo>
                  <a:lnTo>
                    <a:pt x="2638933" y="3938651"/>
                  </a:lnTo>
                  <a:lnTo>
                    <a:pt x="0" y="393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5000"/>
              </a:blip>
              <a:stretch>
                <a:fillRect l="-10" r="-8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44619" y="7672511"/>
            <a:ext cx="3851087" cy="2955708"/>
          </a:xfrm>
          <a:custGeom>
            <a:avLst/>
            <a:gdLst/>
            <a:ahLst/>
            <a:cxnLst/>
            <a:rect l="l" t="t" r="r" b="b"/>
            <a:pathLst>
              <a:path w="3851087" h="2955708">
                <a:moveTo>
                  <a:pt x="0" y="0"/>
                </a:moveTo>
                <a:lnTo>
                  <a:pt x="3851087" y="0"/>
                </a:lnTo>
                <a:lnTo>
                  <a:pt x="3851087" y="2955708"/>
                </a:lnTo>
                <a:lnTo>
                  <a:pt x="0" y="29557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6" b="-26"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4257" y="8023612"/>
            <a:ext cx="2038585" cy="2493682"/>
          </a:xfrm>
          <a:custGeom>
            <a:avLst/>
            <a:gdLst/>
            <a:ahLst/>
            <a:cxnLst/>
            <a:rect l="l" t="t" r="r" b="b"/>
            <a:pathLst>
              <a:path w="2038585" h="2493682">
                <a:moveTo>
                  <a:pt x="0" y="0"/>
                </a:moveTo>
                <a:lnTo>
                  <a:pt x="2038585" y="0"/>
                </a:lnTo>
                <a:lnTo>
                  <a:pt x="2038585" y="2493682"/>
                </a:lnTo>
                <a:lnTo>
                  <a:pt x="0" y="2493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2" b="-112"/>
            </a:stretch>
          </a:blipFill>
        </p:spPr>
        <p:txBody>
          <a:bodyPr/>
          <a:lstStyle/>
          <a:p>
            <a:endParaRPr lang="es-ES" noProof="0"/>
          </a:p>
        </p:txBody>
      </p:sp>
      <p:grpSp>
        <p:nvGrpSpPr>
          <p:cNvPr id="17" name="Group 17"/>
          <p:cNvGrpSpPr>
            <a:grpSpLocks noGrp="1" noUngrp="1" noRot="1" noMove="1" noResize="1"/>
          </p:cNvGrpSpPr>
          <p:nvPr/>
        </p:nvGrpSpPr>
        <p:grpSpPr>
          <a:xfrm>
            <a:off x="1160337" y="8023612"/>
            <a:ext cx="2216475" cy="2518717"/>
            <a:chOff x="0" y="0"/>
            <a:chExt cx="2992044" cy="3400044"/>
          </a:xfrm>
        </p:grpSpPr>
        <p:sp>
          <p:nvSpPr>
            <p:cNvPr id="18" name="Freeform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991993" cy="3400044"/>
            </a:xfrm>
            <a:custGeom>
              <a:avLst/>
              <a:gdLst/>
              <a:ahLst/>
              <a:cxnLst/>
              <a:rect l="l" t="t" r="r" b="b"/>
              <a:pathLst>
                <a:path w="2991993" h="3400044">
                  <a:moveTo>
                    <a:pt x="0" y="0"/>
                  </a:moveTo>
                  <a:lnTo>
                    <a:pt x="2991993" y="0"/>
                  </a:lnTo>
                  <a:lnTo>
                    <a:pt x="2991993" y="3400044"/>
                  </a:lnTo>
                  <a:lnTo>
                    <a:pt x="0" y="3400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5000"/>
              </a:blip>
              <a:stretch>
                <a:fillRect l="-2" r="-4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4612" y="2587466"/>
            <a:ext cx="11233899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s-ES" sz="8800" spc="142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AFILIACIÓN A LA </a:t>
            </a:r>
          </a:p>
          <a:p>
            <a:pPr algn="l"/>
            <a:r>
              <a:rPr lang="es-ES" sz="8800" spc="153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SEGURIDAD SOCIAL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74612" y="5415775"/>
            <a:ext cx="9351902" cy="156152"/>
            <a:chOff x="0" y="0"/>
            <a:chExt cx="3532118" cy="589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32118" cy="58940"/>
            </a:xfrm>
            <a:custGeom>
              <a:avLst/>
              <a:gdLst/>
              <a:ahLst/>
              <a:cxnLst/>
              <a:rect l="l" t="t" r="r" b="b"/>
              <a:pathLst>
                <a:path w="3532118" h="58940">
                  <a:moveTo>
                    <a:pt x="3532118" y="0"/>
                  </a:moveTo>
                  <a:lnTo>
                    <a:pt x="3532118" y="58940"/>
                  </a:lnTo>
                  <a:lnTo>
                    <a:pt x="0" y="58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CC90"/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3532118" cy="49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20391" y="2526151"/>
            <a:ext cx="7284829" cy="6146575"/>
          </a:xfrm>
          <a:custGeom>
            <a:avLst/>
            <a:gdLst/>
            <a:ahLst/>
            <a:cxnLst/>
            <a:rect l="l" t="t" r="r" b="b"/>
            <a:pathLst>
              <a:path w="7284829" h="6146575">
                <a:moveTo>
                  <a:pt x="0" y="0"/>
                </a:moveTo>
                <a:lnTo>
                  <a:pt x="7284830" y="0"/>
                </a:lnTo>
                <a:lnTo>
                  <a:pt x="7284830" y="6146574"/>
                </a:lnTo>
                <a:lnTo>
                  <a:pt x="0" y="6146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2D364-C20B-6909-496A-227973DD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ángulo 100">
            <a:extLst>
              <a:ext uri="{FF2B5EF4-FFF2-40B4-BE49-F238E27FC236}">
                <a16:creationId xmlns:a16="http://schemas.microsoft.com/office/drawing/2014/main" id="{0DF4B749-D499-621E-2446-DEF4BAEFFFE7}"/>
              </a:ext>
            </a:extLst>
          </p:cNvPr>
          <p:cNvSpPr/>
          <p:nvPr/>
        </p:nvSpPr>
        <p:spPr>
          <a:xfrm>
            <a:off x="1250936" y="6277473"/>
            <a:ext cx="12165297" cy="313888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noProof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5494FB2-4E71-3E72-CD06-FC8B4B04B49C}"/>
              </a:ext>
            </a:extLst>
          </p:cNvPr>
          <p:cNvGraphicFramePr>
            <a:graphicFrameLocks/>
          </p:cNvGraphicFramePr>
          <p:nvPr/>
        </p:nvGraphicFramePr>
        <p:xfrm>
          <a:off x="1285683" y="2927093"/>
          <a:ext cx="11109807" cy="6391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4">
            <a:extLst>
              <a:ext uri="{FF2B5EF4-FFF2-40B4-BE49-F238E27FC236}">
                <a16:creationId xmlns:a16="http://schemas.microsoft.com/office/drawing/2014/main" id="{A9C96CDC-A1B0-162C-74F8-52EF4659AD8D}"/>
              </a:ext>
            </a:extLst>
          </p:cNvPr>
          <p:cNvGrpSpPr/>
          <p:nvPr/>
        </p:nvGrpSpPr>
        <p:grpSpPr>
          <a:xfrm>
            <a:off x="5723310" y="307700"/>
            <a:ext cx="12195257" cy="1781567"/>
            <a:chOff x="0" y="9525"/>
            <a:chExt cx="4013816" cy="66122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3C2A616-1828-F00B-9BFF-89D779569077}"/>
                </a:ext>
              </a:extLst>
            </p:cNvPr>
            <p:cNvSpPr/>
            <p:nvPr/>
          </p:nvSpPr>
          <p:spPr>
            <a:xfrm>
              <a:off x="237" y="60309"/>
              <a:ext cx="4001735" cy="610439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34C1BEC-AF63-BAEE-AA24-B8880FB771AF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172F001-A23E-849B-EFDD-54539CCC93BE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B418DD2-74F6-FF2A-21DD-C9E5AF7BFDCB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74B6BC3-1673-B5A5-B5B8-D814BE6A2724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0DA2BBE-5C99-BCF4-0C84-215FDDB08C6A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742E2C3-9440-F2E3-1EF6-075515EC4F96}"/>
              </a:ext>
            </a:extLst>
          </p:cNvPr>
          <p:cNvSpPr txBox="1"/>
          <p:nvPr/>
        </p:nvSpPr>
        <p:spPr>
          <a:xfrm>
            <a:off x="5976782" y="794387"/>
            <a:ext cx="1175446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Las actividades de alto valor añadido, Telecomunicaciones, informática y Científico-Técnicas, experimentan crecimientos superiores al del conjunto de la economía (2,7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%)</a:t>
            </a: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59054BD-CEBE-A900-406B-D42F08E06D55}"/>
              </a:ext>
            </a:extLst>
          </p:cNvPr>
          <p:cNvSpPr txBox="1"/>
          <p:nvPr/>
        </p:nvSpPr>
        <p:spPr>
          <a:xfrm>
            <a:off x="744234" y="29931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SECCIONES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93872FF-CF72-DABB-21EF-13D7D7CC0256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6F9BDC1-8F1F-2E69-595E-B584ECD7F8BA}"/>
              </a:ext>
            </a:extLst>
          </p:cNvPr>
          <p:cNvSpPr txBox="1"/>
          <p:nvPr/>
        </p:nvSpPr>
        <p:spPr>
          <a:xfrm>
            <a:off x="12322512" y="3943991"/>
            <a:ext cx="116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8.327</a:t>
            </a:r>
            <a:endParaRPr lang="es-ES" sz="1400" b="1" noProof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BA46DA5F-CB98-CC87-3E55-449A3F155790}"/>
              </a:ext>
            </a:extLst>
          </p:cNvPr>
          <p:cNvSpPr txBox="1"/>
          <p:nvPr/>
        </p:nvSpPr>
        <p:spPr>
          <a:xfrm>
            <a:off x="12039775" y="2647230"/>
            <a:ext cx="1747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u="sng" noProof="0"/>
              <a:t>Variación absoluta</a:t>
            </a:r>
          </a:p>
        </p:txBody>
      </p:sp>
      <p:sp>
        <p:nvSpPr>
          <p:cNvPr id="64" name="Cerrar llave 63">
            <a:extLst>
              <a:ext uri="{FF2B5EF4-FFF2-40B4-BE49-F238E27FC236}">
                <a16:creationId xmlns:a16="http://schemas.microsoft.com/office/drawing/2014/main" id="{DF0D3F5F-52A2-BAAD-31D2-E577862D4E0B}"/>
              </a:ext>
            </a:extLst>
          </p:cNvPr>
          <p:cNvSpPr/>
          <p:nvPr/>
        </p:nvSpPr>
        <p:spPr>
          <a:xfrm>
            <a:off x="13516905" y="5238676"/>
            <a:ext cx="205470" cy="1352685"/>
          </a:xfrm>
          <a:prstGeom prst="rightBrace">
            <a:avLst>
              <a:gd name="adj1" fmla="val 8333"/>
              <a:gd name="adj2" fmla="val 44446"/>
            </a:avLst>
          </a:prstGeom>
          <a:solidFill>
            <a:schemeClr val="bg1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noProof="0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C7BD8B65-F699-76F9-4D94-889EABDA1B3C}"/>
              </a:ext>
            </a:extLst>
          </p:cNvPr>
          <p:cNvSpPr txBox="1"/>
          <p:nvPr/>
        </p:nvSpPr>
        <p:spPr>
          <a:xfrm>
            <a:off x="13376939" y="6650121"/>
            <a:ext cx="2747584" cy="369332"/>
          </a:xfrm>
          <a:prstGeom prst="rect">
            <a:avLst/>
          </a:prstGeom>
          <a:solidFill>
            <a:srgbClr val="953735"/>
          </a:solidFill>
          <a:ln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noProof="0">
                <a:solidFill>
                  <a:schemeClr val="bg1"/>
                </a:solidFill>
              </a:rPr>
              <a:t>Promedio nacional: 2,7%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36462D98-9856-0F1E-45AB-382D0FD2B8DA}"/>
              </a:ext>
            </a:extLst>
          </p:cNvPr>
          <p:cNvCxnSpPr>
            <a:cxnSpLocks/>
          </p:cNvCxnSpPr>
          <p:nvPr/>
        </p:nvCxnSpPr>
        <p:spPr>
          <a:xfrm>
            <a:off x="1250936" y="3921552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8D2DEEF6-60C3-57AA-D85B-7CA362C1B9A1}"/>
              </a:ext>
            </a:extLst>
          </p:cNvPr>
          <p:cNvCxnSpPr>
            <a:cxnSpLocks/>
          </p:cNvCxnSpPr>
          <p:nvPr/>
        </p:nvCxnSpPr>
        <p:spPr>
          <a:xfrm flipV="1">
            <a:off x="1250936" y="6623683"/>
            <a:ext cx="11988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898867B0-5377-257C-AD8E-142F4550B574}"/>
              </a:ext>
            </a:extLst>
          </p:cNvPr>
          <p:cNvCxnSpPr>
            <a:cxnSpLocks/>
          </p:cNvCxnSpPr>
          <p:nvPr/>
        </p:nvCxnSpPr>
        <p:spPr>
          <a:xfrm>
            <a:off x="1276434" y="4250551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29596C27-2D4E-9B1A-29ED-8FAE5A310F59}"/>
              </a:ext>
            </a:extLst>
          </p:cNvPr>
          <p:cNvCxnSpPr>
            <a:cxnSpLocks/>
          </p:cNvCxnSpPr>
          <p:nvPr/>
        </p:nvCxnSpPr>
        <p:spPr>
          <a:xfrm>
            <a:off x="1283943" y="4587824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3707C21-4527-6019-1DB4-39BAB28D85F0}"/>
              </a:ext>
            </a:extLst>
          </p:cNvPr>
          <p:cNvCxnSpPr>
            <a:cxnSpLocks/>
          </p:cNvCxnSpPr>
          <p:nvPr/>
        </p:nvCxnSpPr>
        <p:spPr>
          <a:xfrm>
            <a:off x="1300873" y="5237715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97E020EE-3815-3E7D-F0ED-F4E5DA600FB4}"/>
              </a:ext>
            </a:extLst>
          </p:cNvPr>
          <p:cNvCxnSpPr>
            <a:cxnSpLocks/>
          </p:cNvCxnSpPr>
          <p:nvPr/>
        </p:nvCxnSpPr>
        <p:spPr>
          <a:xfrm>
            <a:off x="1257258" y="4916640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701B510C-9219-DDFF-91F2-27296E9BA343}"/>
              </a:ext>
            </a:extLst>
          </p:cNvPr>
          <p:cNvCxnSpPr>
            <a:cxnSpLocks/>
          </p:cNvCxnSpPr>
          <p:nvPr/>
        </p:nvCxnSpPr>
        <p:spPr>
          <a:xfrm>
            <a:off x="1267402" y="5583431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21DF209-E353-034B-1D85-77C087289D98}"/>
              </a:ext>
            </a:extLst>
          </p:cNvPr>
          <p:cNvCxnSpPr>
            <a:cxnSpLocks/>
          </p:cNvCxnSpPr>
          <p:nvPr/>
        </p:nvCxnSpPr>
        <p:spPr>
          <a:xfrm flipV="1">
            <a:off x="1250936" y="5913298"/>
            <a:ext cx="1192857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E9C631DA-1B32-DE8F-157B-EB2DDE20A312}"/>
              </a:ext>
            </a:extLst>
          </p:cNvPr>
          <p:cNvCxnSpPr>
            <a:cxnSpLocks/>
          </p:cNvCxnSpPr>
          <p:nvPr/>
        </p:nvCxnSpPr>
        <p:spPr>
          <a:xfrm>
            <a:off x="1257258" y="6269723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A5022DF7-6018-7D6A-9BF2-BF404797A696}"/>
              </a:ext>
            </a:extLst>
          </p:cNvPr>
          <p:cNvCxnSpPr>
            <a:cxnSpLocks/>
          </p:cNvCxnSpPr>
          <p:nvPr/>
        </p:nvCxnSpPr>
        <p:spPr>
          <a:xfrm>
            <a:off x="1358218" y="6623683"/>
            <a:ext cx="1186093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29C2222F-1166-B0B8-7F81-0D4ADDFACC72}"/>
              </a:ext>
            </a:extLst>
          </p:cNvPr>
          <p:cNvCxnSpPr>
            <a:cxnSpLocks/>
          </p:cNvCxnSpPr>
          <p:nvPr/>
        </p:nvCxnSpPr>
        <p:spPr>
          <a:xfrm>
            <a:off x="1276434" y="6917746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628EF98-3BA4-970A-B1A0-680E892E88C7}"/>
              </a:ext>
            </a:extLst>
          </p:cNvPr>
          <p:cNvCxnSpPr>
            <a:cxnSpLocks/>
          </p:cNvCxnSpPr>
          <p:nvPr/>
        </p:nvCxnSpPr>
        <p:spPr>
          <a:xfrm>
            <a:off x="1281355" y="7244132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1CC56961-2389-63E0-5599-2E9E9E510CCA}"/>
              </a:ext>
            </a:extLst>
          </p:cNvPr>
          <p:cNvCxnSpPr>
            <a:cxnSpLocks/>
          </p:cNvCxnSpPr>
          <p:nvPr/>
        </p:nvCxnSpPr>
        <p:spPr>
          <a:xfrm>
            <a:off x="1280442" y="7900923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 78">
            <a:extLst>
              <a:ext uri="{FF2B5EF4-FFF2-40B4-BE49-F238E27FC236}">
                <a16:creationId xmlns:a16="http://schemas.microsoft.com/office/drawing/2014/main" id="{7FA7E9F0-E202-658E-5117-BB1FCF220BE2}"/>
              </a:ext>
            </a:extLst>
          </p:cNvPr>
          <p:cNvSpPr/>
          <p:nvPr/>
        </p:nvSpPr>
        <p:spPr>
          <a:xfrm>
            <a:off x="12486912" y="5268354"/>
            <a:ext cx="934113" cy="32151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noProof="0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090B8AE-14E7-B904-F116-1B21A85EF813}"/>
              </a:ext>
            </a:extLst>
          </p:cNvPr>
          <p:cNvSpPr txBox="1"/>
          <p:nvPr/>
        </p:nvSpPr>
        <p:spPr>
          <a:xfrm>
            <a:off x="12231533" y="3620823"/>
            <a:ext cx="116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0"/>
              <a:t>    </a:t>
            </a:r>
            <a:r>
              <a:rPr lang="es-ES" sz="1400" b="1"/>
              <a:t>70.093</a:t>
            </a:r>
            <a:endParaRPr lang="es-ES" sz="1400" b="1" noProof="0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C7A4AA7-8A43-1560-EF5A-012100B95AF1}"/>
              </a:ext>
            </a:extLst>
          </p:cNvPr>
          <p:cNvSpPr txBox="1"/>
          <p:nvPr/>
        </p:nvSpPr>
        <p:spPr>
          <a:xfrm>
            <a:off x="12293419" y="5273758"/>
            <a:ext cx="116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22.758</a:t>
            </a:r>
            <a:endParaRPr lang="es-ES" sz="1400" b="1" noProof="0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8C5764F2-923C-2B81-BD4D-D425A76EE2B9}"/>
              </a:ext>
            </a:extLst>
          </p:cNvPr>
          <p:cNvSpPr txBox="1"/>
          <p:nvPr/>
        </p:nvSpPr>
        <p:spPr>
          <a:xfrm>
            <a:off x="12366983" y="4605967"/>
            <a:ext cx="108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0"/>
              <a:t>84.325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BE2F22C2-3DAB-F353-E4E1-B276FC06B30B}"/>
              </a:ext>
            </a:extLst>
          </p:cNvPr>
          <p:cNvSpPr txBox="1"/>
          <p:nvPr/>
        </p:nvSpPr>
        <p:spPr>
          <a:xfrm>
            <a:off x="12322512" y="4937129"/>
            <a:ext cx="110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54.592</a:t>
            </a:r>
            <a:endParaRPr lang="es-ES" sz="1400" b="1" noProof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E214F068-38F6-0142-0FDD-4FD10F7F5EBB}"/>
              </a:ext>
            </a:extLst>
          </p:cNvPr>
          <p:cNvSpPr txBox="1"/>
          <p:nvPr/>
        </p:nvSpPr>
        <p:spPr>
          <a:xfrm>
            <a:off x="12311461" y="5602690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47.712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EEC3D5DD-5B08-6F28-E1E2-FE9252104B6F}"/>
              </a:ext>
            </a:extLst>
          </p:cNvPr>
          <p:cNvSpPr txBox="1"/>
          <p:nvPr/>
        </p:nvSpPr>
        <p:spPr>
          <a:xfrm>
            <a:off x="12325996" y="4289619"/>
            <a:ext cx="116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18.917</a:t>
            </a:r>
            <a:endParaRPr lang="es-ES" sz="1400" b="1" noProof="0"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6A27C97B-46F8-5AFC-04B4-1E8EEE4E1359}"/>
              </a:ext>
            </a:extLst>
          </p:cNvPr>
          <p:cNvSpPr txBox="1"/>
          <p:nvPr/>
        </p:nvSpPr>
        <p:spPr>
          <a:xfrm>
            <a:off x="12342372" y="6253582"/>
            <a:ext cx="110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36.326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8B78246D-227E-57A3-661C-69F08805309D}"/>
              </a:ext>
            </a:extLst>
          </p:cNvPr>
          <p:cNvSpPr txBox="1"/>
          <p:nvPr/>
        </p:nvSpPr>
        <p:spPr>
          <a:xfrm>
            <a:off x="12366474" y="6605799"/>
            <a:ext cx="107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10.094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C0ABF6B3-8AC5-1D1D-1BC9-62126C9CA2B0}"/>
              </a:ext>
            </a:extLst>
          </p:cNvPr>
          <p:cNvSpPr txBox="1"/>
          <p:nvPr/>
        </p:nvSpPr>
        <p:spPr>
          <a:xfrm>
            <a:off x="12328338" y="6946082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27.122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B48D8D6D-DA77-7A94-A1A4-5AA9263C891E}"/>
              </a:ext>
            </a:extLst>
          </p:cNvPr>
          <p:cNvSpPr txBox="1"/>
          <p:nvPr/>
        </p:nvSpPr>
        <p:spPr>
          <a:xfrm>
            <a:off x="12311461" y="7265288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6.308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98957E17-1459-9A4D-B2B4-E265BE2BAFF2}"/>
              </a:ext>
            </a:extLst>
          </p:cNvPr>
          <p:cNvSpPr txBox="1"/>
          <p:nvPr/>
        </p:nvSpPr>
        <p:spPr>
          <a:xfrm>
            <a:off x="12311461" y="7605571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34.519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8B3C0207-F673-87FB-C5D0-988D7D4682D3}"/>
              </a:ext>
            </a:extLst>
          </p:cNvPr>
          <p:cNvSpPr txBox="1"/>
          <p:nvPr/>
        </p:nvSpPr>
        <p:spPr>
          <a:xfrm>
            <a:off x="12310403" y="7959008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37.676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597508EE-9DEF-72B7-B67C-0B1D4DF3235A}"/>
              </a:ext>
            </a:extLst>
          </p:cNvPr>
          <p:cNvSpPr txBox="1"/>
          <p:nvPr/>
        </p:nvSpPr>
        <p:spPr>
          <a:xfrm>
            <a:off x="12309345" y="8290691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0"/>
              <a:t>28.166</a:t>
            </a:r>
          </a:p>
          <a:p>
            <a:pPr algn="ctr"/>
            <a:endParaRPr lang="es-ES" sz="1400" b="1" noProof="0"/>
          </a:p>
        </p:txBody>
      </p: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14AA3E32-55B2-485B-82F6-B8B96119C62B}"/>
              </a:ext>
            </a:extLst>
          </p:cNvPr>
          <p:cNvCxnSpPr>
            <a:cxnSpLocks/>
          </p:cNvCxnSpPr>
          <p:nvPr/>
        </p:nvCxnSpPr>
        <p:spPr>
          <a:xfrm>
            <a:off x="1267402" y="3594122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7AEE8473-EA92-63BE-7832-1A62D1E71241}"/>
              </a:ext>
            </a:extLst>
          </p:cNvPr>
          <p:cNvCxnSpPr>
            <a:cxnSpLocks/>
          </p:cNvCxnSpPr>
          <p:nvPr/>
        </p:nvCxnSpPr>
        <p:spPr>
          <a:xfrm>
            <a:off x="1250936" y="3265542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94">
            <a:extLst>
              <a:ext uri="{FF2B5EF4-FFF2-40B4-BE49-F238E27FC236}">
                <a16:creationId xmlns:a16="http://schemas.microsoft.com/office/drawing/2014/main" id="{466D6946-E357-4946-43E9-D318EF1F0620}"/>
              </a:ext>
            </a:extLst>
          </p:cNvPr>
          <p:cNvSpPr txBox="1"/>
          <p:nvPr/>
        </p:nvSpPr>
        <p:spPr>
          <a:xfrm>
            <a:off x="12311339" y="3297260"/>
            <a:ext cx="114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14.782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EC708CF9-0851-2324-1462-CDF7D2C71BDD}"/>
              </a:ext>
            </a:extLst>
          </p:cNvPr>
          <p:cNvSpPr txBox="1"/>
          <p:nvPr/>
        </p:nvSpPr>
        <p:spPr>
          <a:xfrm>
            <a:off x="12338027" y="2988653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9.967</a:t>
            </a:r>
            <a:endParaRPr lang="es-ES" sz="1400" b="1" noProof="0"/>
          </a:p>
          <a:p>
            <a:pPr algn="ctr"/>
            <a:r>
              <a:rPr lang="es-ES" sz="1400" b="1" noProof="0"/>
              <a:t>	</a:t>
            </a:r>
          </a:p>
        </p:txBody>
      </p: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CC46F399-91E4-7DE2-F1B9-F5041D5482E5}"/>
              </a:ext>
            </a:extLst>
          </p:cNvPr>
          <p:cNvCxnSpPr>
            <a:cxnSpLocks/>
          </p:cNvCxnSpPr>
          <p:nvPr/>
        </p:nvCxnSpPr>
        <p:spPr>
          <a:xfrm>
            <a:off x="1250936" y="8290691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uadroTexto 97">
            <a:extLst>
              <a:ext uri="{FF2B5EF4-FFF2-40B4-BE49-F238E27FC236}">
                <a16:creationId xmlns:a16="http://schemas.microsoft.com/office/drawing/2014/main" id="{05D8FD53-970E-DB8B-66FA-1D1C2497B0E8}"/>
              </a:ext>
            </a:extLst>
          </p:cNvPr>
          <p:cNvSpPr txBox="1"/>
          <p:nvPr/>
        </p:nvSpPr>
        <p:spPr>
          <a:xfrm>
            <a:off x="12410852" y="8615845"/>
            <a:ext cx="100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5.137</a:t>
            </a:r>
            <a:endParaRPr lang="es-ES" sz="1400" b="1" noProof="0"/>
          </a:p>
          <a:p>
            <a:pPr algn="ctr"/>
            <a:endParaRPr lang="es-ES" sz="1400" b="1" noProof="0"/>
          </a:p>
        </p:txBody>
      </p: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5DD35B89-055B-7E82-3E28-25B8D915D24E}"/>
              </a:ext>
            </a:extLst>
          </p:cNvPr>
          <p:cNvCxnSpPr>
            <a:cxnSpLocks/>
          </p:cNvCxnSpPr>
          <p:nvPr/>
        </p:nvCxnSpPr>
        <p:spPr>
          <a:xfrm>
            <a:off x="1296455" y="8937832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F53BC47A-766A-1925-0E47-3100CACD9866}"/>
              </a:ext>
            </a:extLst>
          </p:cNvPr>
          <p:cNvSpPr/>
          <p:nvPr/>
        </p:nvSpPr>
        <p:spPr>
          <a:xfrm>
            <a:off x="1250936" y="5284378"/>
            <a:ext cx="12142090" cy="315041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noProof="0"/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20792638-F7BB-C220-BB60-34300D875695}"/>
              </a:ext>
            </a:extLst>
          </p:cNvPr>
          <p:cNvSpPr/>
          <p:nvPr/>
        </p:nvSpPr>
        <p:spPr>
          <a:xfrm>
            <a:off x="12486912" y="6281426"/>
            <a:ext cx="938571" cy="30222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noProof="0"/>
          </a:p>
        </p:txBody>
      </p: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FB268EA3-A813-DF45-8416-52C3DF3A5D9B}"/>
              </a:ext>
            </a:extLst>
          </p:cNvPr>
          <p:cNvCxnSpPr>
            <a:cxnSpLocks/>
          </p:cNvCxnSpPr>
          <p:nvPr/>
        </p:nvCxnSpPr>
        <p:spPr>
          <a:xfrm>
            <a:off x="1290920" y="7573366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BF820FD9-D5C3-4E18-F281-449B5B019687}"/>
              </a:ext>
            </a:extLst>
          </p:cNvPr>
          <p:cNvCxnSpPr>
            <a:cxnSpLocks/>
          </p:cNvCxnSpPr>
          <p:nvPr/>
        </p:nvCxnSpPr>
        <p:spPr>
          <a:xfrm>
            <a:off x="1300873" y="8565569"/>
            <a:ext cx="118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5F323317-714C-5095-1D5C-CB7FBC1360AC}"/>
              </a:ext>
            </a:extLst>
          </p:cNvPr>
          <p:cNvSpPr txBox="1"/>
          <p:nvPr/>
        </p:nvSpPr>
        <p:spPr>
          <a:xfrm>
            <a:off x="12310403" y="5965311"/>
            <a:ext cx="116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0"/>
              <a:t>34.232</a:t>
            </a:r>
          </a:p>
          <a:p>
            <a:pPr algn="ctr"/>
            <a:endParaRPr lang="es-ES" sz="1400" b="1" noProof="0"/>
          </a:p>
        </p:txBody>
      </p:sp>
      <p:sp>
        <p:nvSpPr>
          <p:cNvPr id="109" name="TextBox 21">
            <a:extLst>
              <a:ext uri="{FF2B5EF4-FFF2-40B4-BE49-F238E27FC236}">
                <a16:creationId xmlns:a16="http://schemas.microsoft.com/office/drawing/2014/main" id="{B345791B-7D42-0489-726A-F86774DCDA05}"/>
              </a:ext>
            </a:extLst>
          </p:cNvPr>
          <p:cNvSpPr txBox="1"/>
          <p:nvPr/>
        </p:nvSpPr>
        <p:spPr>
          <a:xfrm>
            <a:off x="13968682" y="5265013"/>
            <a:ext cx="3682485" cy="115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ES" sz="1600" b="1" noProof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10,7% de los empleos creados en el último año (59 mil) se incorpora a estos dos sectores altamente productivos</a:t>
            </a:r>
          </a:p>
        </p:txBody>
      </p:sp>
      <p:sp>
        <p:nvSpPr>
          <p:cNvPr id="110" name="Freeform 16">
            <a:extLst>
              <a:ext uri="{FF2B5EF4-FFF2-40B4-BE49-F238E27FC236}">
                <a16:creationId xmlns:a16="http://schemas.microsoft.com/office/drawing/2014/main" id="{DFEC76FA-C83B-9151-7415-72C065A46F54}"/>
              </a:ext>
            </a:extLst>
          </p:cNvPr>
          <p:cNvSpPr/>
          <p:nvPr/>
        </p:nvSpPr>
        <p:spPr>
          <a:xfrm>
            <a:off x="13968682" y="5086376"/>
            <a:ext cx="4096235" cy="1423468"/>
          </a:xfrm>
          <a:custGeom>
            <a:avLst/>
            <a:gdLst/>
            <a:ahLst/>
            <a:cxnLst/>
            <a:rect l="l" t="t" r="r" b="b"/>
            <a:pathLst>
              <a:path w="5308430" h="1227574">
                <a:moveTo>
                  <a:pt x="0" y="0"/>
                </a:moveTo>
                <a:lnTo>
                  <a:pt x="5308429" y="0"/>
                </a:lnTo>
                <a:lnTo>
                  <a:pt x="5308429" y="1227574"/>
                </a:lnTo>
                <a:lnTo>
                  <a:pt x="0" y="12275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sz="1600" noProof="0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3E636CF9-06F1-89A5-B0DF-D7A6D2253404}"/>
              </a:ext>
            </a:extLst>
          </p:cNvPr>
          <p:cNvSpPr txBox="1"/>
          <p:nvPr/>
        </p:nvSpPr>
        <p:spPr>
          <a:xfrm>
            <a:off x="742936" y="2291824"/>
            <a:ext cx="7945352" cy="562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</a:pPr>
            <a:r>
              <a:rPr lang="es-ES" sz="1600" i="1" spc="26" noProof="0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Variación interanual – mayo: 2026 vs. 2025 (%).</a:t>
            </a:r>
          </a:p>
          <a:p>
            <a:pPr lvl="0">
              <a:lnSpc>
                <a:spcPts val="2300"/>
              </a:lnSpc>
            </a:pPr>
            <a:r>
              <a:rPr lang="es-ES" sz="1600" i="1" spc="26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RG+Autónomos</a:t>
            </a:r>
            <a:r>
              <a:rPr lang="es-ES" sz="1600" i="1" spc="26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. Datos sin ajustar. Secciones de más de 50.000 afiliados.</a:t>
            </a:r>
            <a:endParaRPr lang="es-ES" sz="1600" i="1" spc="26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06DDD82-D23B-4566-B572-DA1A8A2434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022646"/>
              </p:ext>
            </p:extLst>
          </p:nvPr>
        </p:nvGraphicFramePr>
        <p:xfrm>
          <a:off x="1021786" y="2942428"/>
          <a:ext cx="11720750" cy="642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1115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059B8-B7F0-5927-1040-110E2C03A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C1787783-0E9C-48AA-AFD7-D16B6A2A3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137214"/>
              </p:ext>
            </p:extLst>
          </p:nvPr>
        </p:nvGraphicFramePr>
        <p:xfrm>
          <a:off x="2087681" y="2569887"/>
          <a:ext cx="13430250" cy="673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4">
            <a:extLst>
              <a:ext uri="{FF2B5EF4-FFF2-40B4-BE49-F238E27FC236}">
                <a16:creationId xmlns:a16="http://schemas.microsoft.com/office/drawing/2014/main" id="{ADA11432-79A6-A778-DEB8-D80EC13EA014}"/>
              </a:ext>
            </a:extLst>
          </p:cNvPr>
          <p:cNvGrpSpPr/>
          <p:nvPr/>
        </p:nvGrpSpPr>
        <p:grpSpPr>
          <a:xfrm>
            <a:off x="5723310" y="307700"/>
            <a:ext cx="12195257" cy="1781567"/>
            <a:chOff x="0" y="9525"/>
            <a:chExt cx="4013816" cy="66122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87140E6-BF1A-E4EF-8223-98B907FB5770}"/>
                </a:ext>
              </a:extLst>
            </p:cNvPr>
            <p:cNvSpPr/>
            <p:nvPr/>
          </p:nvSpPr>
          <p:spPr>
            <a:xfrm>
              <a:off x="237" y="60309"/>
              <a:ext cx="4001735" cy="610439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61CBCB4-3145-70F3-6E01-A712F8E9596E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36C7578-E72C-506E-BFC9-015C09F82182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9DC4D8E-C37E-EC04-C709-D2C1A846B2BA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4877118-BA30-288C-19FB-8FC422F365A2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798BDF6-8D5F-A8E0-FB58-F3179A9490E2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A810B78-0A87-502E-1EAF-B760F3778487}"/>
              </a:ext>
            </a:extLst>
          </p:cNvPr>
          <p:cNvSpPr txBox="1"/>
          <p:nvPr/>
        </p:nvSpPr>
        <p:spPr>
          <a:xfrm>
            <a:off x="5976782" y="794387"/>
            <a:ext cx="1175446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Los trabajadores menores de 30 años representan alrededor del 20% del empleo en las actividades de alto valor añadido </a:t>
            </a:r>
            <a:endParaRPr lang="es-ES" sz="2400" b="1">
              <a:solidFill>
                <a:srgbClr val="000000"/>
              </a:solidFill>
              <a:latin typeface="Poppins Bold"/>
              <a:cs typeface="Poppins Bold"/>
            </a:endParaRP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0E2334F-E90F-E7FF-75D5-D1E8324C9576}"/>
              </a:ext>
            </a:extLst>
          </p:cNvPr>
          <p:cNvSpPr txBox="1"/>
          <p:nvPr/>
        </p:nvSpPr>
        <p:spPr>
          <a:xfrm>
            <a:off x="744234" y="29931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SECCIONES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71C8F73-294D-6A51-701D-D6F13CBB965F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8B17DC0F-9FD2-0174-1583-4BC643C3F232}"/>
              </a:ext>
            </a:extLst>
          </p:cNvPr>
          <p:cNvSpPr txBox="1"/>
          <p:nvPr/>
        </p:nvSpPr>
        <p:spPr>
          <a:xfrm>
            <a:off x="744234" y="2280525"/>
            <a:ext cx="7453822" cy="562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i="1" spc="26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 % respecto del Total por sección - may-26. </a:t>
            </a:r>
          </a:p>
          <a:p>
            <a:pPr lvl="0">
              <a:lnSpc>
                <a:spcPts val="2300"/>
              </a:lnSpc>
            </a:pPr>
            <a:r>
              <a:rPr lang="es-ES" sz="1600" i="1" spc="26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 </a:t>
            </a:r>
            <a:r>
              <a:rPr lang="es-ES" sz="1600" i="1" spc="26" err="1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RG+Autónomos</a:t>
            </a:r>
            <a:r>
              <a:rPr lang="es-ES" sz="1600" i="1" spc="26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. Datos sin ajustar.   </a:t>
            </a:r>
            <a:endParaRPr lang="es-ES" sz="1400" i="1" spc="26">
              <a:solidFill>
                <a:srgbClr val="000000"/>
              </a:solidFill>
              <a:latin typeface="Arial"/>
              <a:ea typeface="League Spart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11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4A04-2374-46DD-D934-B779C9D57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DBC6C77A-C208-7656-D4CE-4417B1050EEB}"/>
              </a:ext>
            </a:extLst>
          </p:cNvPr>
          <p:cNvGrpSpPr/>
          <p:nvPr/>
        </p:nvGrpSpPr>
        <p:grpSpPr>
          <a:xfrm>
            <a:off x="6640643" y="427491"/>
            <a:ext cx="11292515" cy="1451937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59121E-B179-6232-2D3C-E48FFBA7EC93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3E3AD7D-3781-2CB1-1FCC-483185EF2B97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B59B2DC-838A-A775-DC56-B93F05782056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2D02CE-CA58-FADE-6B86-810BD83BE870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245AF9-A7AB-154A-2C4F-89B340A07D9A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F355C20D-556B-1A92-1B54-B10FF24C80DF}"/>
              </a:ext>
            </a:extLst>
          </p:cNvPr>
          <p:cNvSpPr/>
          <p:nvPr/>
        </p:nvSpPr>
        <p:spPr>
          <a:xfrm>
            <a:off x="13758911" y="9777090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16FB0E5-0ECA-6E58-1B61-CFD5C8B58C45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POR CONTRATO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FB4CF80-BA47-5D4A-9636-CDF943D4DDC2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11398998-BEC3-EDBE-0224-2A95D23A5E29}"/>
              </a:ext>
            </a:extLst>
          </p:cNvPr>
          <p:cNvSpPr txBox="1"/>
          <p:nvPr/>
        </p:nvSpPr>
        <p:spPr>
          <a:xfrm>
            <a:off x="734491" y="2581122"/>
            <a:ext cx="82152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</a:rPr>
              <a:t>% s/ total contratos.</a:t>
            </a:r>
            <a:endParaRPr lang="es-ES" noProof="0"/>
          </a:p>
          <a:p>
            <a:pPr marL="0" lvl="0" indent="0" algn="l"/>
            <a:r>
              <a:rPr lang="es-ES" sz="1600" i="1" spc="26" noProof="0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Régimen General. Datos sin ajustar.</a:t>
            </a:r>
            <a:endParaRPr lang="es-ES" sz="1600" i="1" spc="26" noProof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9494F-88FA-02F3-9AFC-CB8635573187}"/>
              </a:ext>
            </a:extLst>
          </p:cNvPr>
          <p:cNvSpPr txBox="1"/>
          <p:nvPr/>
        </p:nvSpPr>
        <p:spPr>
          <a:xfrm>
            <a:off x="12354799" y="2975718"/>
            <a:ext cx="242064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b="1" i="1">
                <a:solidFill>
                  <a:schemeClr val="tx1">
                    <a:lumMod val="75000"/>
                    <a:lumOff val="25000"/>
                  </a:scheme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mayo</a:t>
            </a:r>
            <a:r>
              <a:rPr lang="es-ES" sz="1800" b="1" i="1" noProof="0">
                <a:solidFill>
                  <a:schemeClr val="tx1">
                    <a:lumMod val="75000"/>
                    <a:lumOff val="25000"/>
                  </a:scheme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-2026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C798064F-10F1-460B-4A6F-DE6658E71912}"/>
              </a:ext>
            </a:extLst>
          </p:cNvPr>
          <p:cNvSpPr txBox="1"/>
          <p:nvPr/>
        </p:nvSpPr>
        <p:spPr>
          <a:xfrm>
            <a:off x="3733795" y="3005880"/>
            <a:ext cx="242064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b="1" i="1">
                <a:solidFill>
                  <a:schemeClr val="tx1">
                    <a:lumMod val="75000"/>
                    <a:lumOff val="25000"/>
                  </a:scheme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mayo</a:t>
            </a:r>
            <a:r>
              <a:rPr lang="es-ES" sz="1800" b="1" i="1" noProof="0">
                <a:solidFill>
                  <a:schemeClr val="tx1">
                    <a:lumMod val="75000"/>
                    <a:lumOff val="25000"/>
                  </a:scheme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-2018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4DC9ED2-BD27-7240-176D-C1137D61072C}"/>
              </a:ext>
            </a:extLst>
          </p:cNvPr>
          <p:cNvSpPr txBox="1"/>
          <p:nvPr/>
        </p:nvSpPr>
        <p:spPr>
          <a:xfrm>
            <a:off x="6875667" y="575531"/>
            <a:ext cx="10852775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La fuerte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reducción de los afiliados con contrato temporal y el aumento de los indefinidos, especialmente los de a tiempo completo, se produce en todos los grupos de edad</a:t>
            </a: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46D14F0-CD72-4CE8-A7CF-C2745EA8A1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755833"/>
              </p:ext>
            </p:extLst>
          </p:nvPr>
        </p:nvGraphicFramePr>
        <p:xfrm>
          <a:off x="744235" y="3320854"/>
          <a:ext cx="8399765" cy="590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5310B73E-5BD5-4250-94F6-33102FB03F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249699"/>
              </p:ext>
            </p:extLst>
          </p:nvPr>
        </p:nvGraphicFramePr>
        <p:xfrm>
          <a:off x="9401800" y="3229248"/>
          <a:ext cx="8326642" cy="590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5387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E0094-827C-F1CA-D86F-FB011539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F3F904C-AA27-E12D-72C7-7D07BD65A1D6}"/>
              </a:ext>
            </a:extLst>
          </p:cNvPr>
          <p:cNvGrpSpPr/>
          <p:nvPr/>
        </p:nvGrpSpPr>
        <p:grpSpPr>
          <a:xfrm>
            <a:off x="6223819" y="315454"/>
            <a:ext cx="11699630" cy="2161383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79076C3-0ED7-2A00-66FD-928D0655F4BF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C5549BF-3B6B-E96D-1BB8-6B4077DC4DEA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D7A0469-2C61-B4A5-52D3-847F316A4D4C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1A46EC2-999B-1472-3968-7D136197577C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2F08EDA-40E6-38A6-61FB-656D284615A9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F893B15-2E9B-623A-CB21-8D5336F50267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9427823-5429-14A6-7AB7-230DE84FE33F}"/>
              </a:ext>
            </a:extLst>
          </p:cNvPr>
          <p:cNvSpPr txBox="1"/>
          <p:nvPr/>
        </p:nvSpPr>
        <p:spPr>
          <a:xfrm>
            <a:off x="6769510" y="638311"/>
            <a:ext cx="1060531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La mejora de la calidad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del empleo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se concentra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sobre todo en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el  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empleo a tiempo completo, mientras que el número de fijos discontinuos continúa estabilizado</a:t>
            </a: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E56D37F-823C-80CC-74C6-C154966CCFC4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INDEFINIDOS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3FF3B53-DF0E-9BBA-0110-CC34BE7BFD89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910E5374-0759-EB24-1322-AC714860AC2B}"/>
              </a:ext>
            </a:extLst>
          </p:cNvPr>
          <p:cNvSpPr txBox="1"/>
          <p:nvPr/>
        </p:nvSpPr>
        <p:spPr>
          <a:xfrm>
            <a:off x="762811" y="2468218"/>
            <a:ext cx="821527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s-ES" sz="1600" i="1" spc="26" noProof="0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Régimen General. Datos sin ajustar.</a:t>
            </a:r>
            <a:endParaRPr lang="es-ES" sz="1600" i="1" spc="26" noProof="0">
              <a:solidFill>
                <a:srgbClr val="000000"/>
              </a:solidFill>
              <a:latin typeface="Arial"/>
              <a:ea typeface="League Spartan"/>
              <a:cs typeface="Arial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FACAE4E-A4B6-48D5-9CED-A51F93EA7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001835"/>
              </p:ext>
            </p:extLst>
          </p:nvPr>
        </p:nvGraphicFramePr>
        <p:xfrm>
          <a:off x="364550" y="3085135"/>
          <a:ext cx="8779450" cy="583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F5DA9CF-8399-424E-85BE-143FBE4D7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208990"/>
              </p:ext>
            </p:extLst>
          </p:nvPr>
        </p:nvGraphicFramePr>
        <p:xfrm>
          <a:off x="9238705" y="2736693"/>
          <a:ext cx="8993875" cy="6246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119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511BB-D95B-BF46-4D64-A5F83AD5A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">
            <a:extLst>
              <a:ext uri="{FF2B5EF4-FFF2-40B4-BE49-F238E27FC236}">
                <a16:creationId xmlns:a16="http://schemas.microsoft.com/office/drawing/2014/main" id="{20E658EC-85F5-456B-893E-E7ECF605E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873619"/>
              </p:ext>
            </p:extLst>
          </p:nvPr>
        </p:nvGraphicFramePr>
        <p:xfrm>
          <a:off x="215076" y="2993290"/>
          <a:ext cx="16977815" cy="669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4">
            <a:extLst>
              <a:ext uri="{FF2B5EF4-FFF2-40B4-BE49-F238E27FC236}">
                <a16:creationId xmlns:a16="http://schemas.microsoft.com/office/drawing/2014/main" id="{FCF79E18-9C5A-DCCB-E74F-0DF1CBF217DF}"/>
              </a:ext>
            </a:extLst>
          </p:cNvPr>
          <p:cNvGrpSpPr/>
          <p:nvPr/>
        </p:nvGrpSpPr>
        <p:grpSpPr>
          <a:xfrm>
            <a:off x="5723310" y="307700"/>
            <a:ext cx="12195257" cy="1446503"/>
            <a:chOff x="0" y="9525"/>
            <a:chExt cx="4013816" cy="66122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29D2C6E-94C5-64AA-1695-777AA9141420}"/>
                </a:ext>
              </a:extLst>
            </p:cNvPr>
            <p:cNvSpPr/>
            <p:nvPr/>
          </p:nvSpPr>
          <p:spPr>
            <a:xfrm>
              <a:off x="237" y="60309"/>
              <a:ext cx="4001735" cy="610439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DED42C9-BDAD-59B2-0647-BD6131738BD8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097ADB5-39FC-7C59-71FB-0688FB4F9392}"/>
              </a:ext>
            </a:extLst>
          </p:cNvPr>
          <p:cNvGrpSpPr/>
          <p:nvPr/>
        </p:nvGrpSpPr>
        <p:grpSpPr>
          <a:xfrm>
            <a:off x="0" y="9325814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E1E15D2-4A1B-B50A-201E-B7B67F07836B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1D64122-3903-E403-81AF-6F6D006B8C06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CF18BE2-8662-135E-8C61-A8900233829D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619C883-504B-DB56-BF31-F5215CDCDD2C}"/>
              </a:ext>
            </a:extLst>
          </p:cNvPr>
          <p:cNvSpPr txBox="1"/>
          <p:nvPr/>
        </p:nvSpPr>
        <p:spPr>
          <a:xfrm>
            <a:off x="744234" y="29931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SECCIONES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693CDD9-BEC7-4866-51BF-CAB6A1EE9DCA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CB4CD22A-42F9-2596-BB4A-86A116E8C94A}"/>
              </a:ext>
            </a:extLst>
          </p:cNvPr>
          <p:cNvSpPr txBox="1"/>
          <p:nvPr/>
        </p:nvSpPr>
        <p:spPr>
          <a:xfrm>
            <a:off x="5976782" y="794387"/>
            <a:ext cx="1175446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>
              <a:solidFill>
                <a:srgbClr val="000000"/>
              </a:solidFill>
              <a:latin typeface="Poppins Bold"/>
              <a:cs typeface="Poppins Bold"/>
            </a:endParaRP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8D270CFC-D936-06E9-2960-2576118CC1BB}"/>
              </a:ext>
            </a:extLst>
          </p:cNvPr>
          <p:cNvSpPr txBox="1"/>
          <p:nvPr/>
        </p:nvSpPr>
        <p:spPr>
          <a:xfrm>
            <a:off x="744234" y="2380071"/>
            <a:ext cx="5073315" cy="562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i="1" spc="26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 % respecto del Total por sección - may-26.</a:t>
            </a:r>
          </a:p>
          <a:p>
            <a:pPr>
              <a:lnSpc>
                <a:spcPts val="2300"/>
              </a:lnSpc>
            </a:pPr>
            <a:r>
              <a:rPr lang="es-ES" sz="1600" i="1" spc="26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Régimen General + Autónomos. Datos sin ajustar.</a:t>
            </a:r>
            <a:endParaRPr lang="es-ES" sz="1600" i="1" spc="26">
              <a:solidFill>
                <a:srgbClr val="000000"/>
              </a:solidFill>
              <a:latin typeface="Arial"/>
              <a:ea typeface="League Spartan"/>
              <a:cs typeface="Arial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075A950-94D1-B1B3-9850-6BF2852937D5}"/>
              </a:ext>
            </a:extLst>
          </p:cNvPr>
          <p:cNvSpPr txBox="1"/>
          <p:nvPr/>
        </p:nvSpPr>
        <p:spPr>
          <a:xfrm>
            <a:off x="5729626" y="628468"/>
            <a:ext cx="1200401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 lvl="0">
              <a:defRPr lang="en-US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Predominio de los afiliados con contrato indefinido en todas las secciones (más del 70%) y niveles superiores al 90% en gran parte de las actividades, especialmente en las de alto valor añadido</a:t>
            </a: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>
              <a:solidFill>
                <a:srgbClr val="000000"/>
              </a:solidFill>
              <a:latin typeface="Poppins Bold"/>
              <a:cs typeface="Poppins Bold"/>
            </a:endParaRP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>
              <a:solidFill>
                <a:srgbClr val="000000"/>
              </a:solidFill>
              <a:latin typeface="Poppins Bold"/>
              <a:cs typeface="Poppins Bold"/>
            </a:endParaRPr>
          </a:p>
          <a:p>
            <a:pPr marL="0" lvl="1" algn="ctr">
              <a:lnSpc>
                <a:spcPts val="2799"/>
              </a:lnSpc>
              <a:spcBef>
                <a:spcPct val="0"/>
              </a:spcBef>
            </a:pP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5704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688FB-A393-8F89-146F-0CBD25B05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5F5A0774-74B3-2C2A-BAF9-617DBD6A3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91" y="2521300"/>
            <a:ext cx="8726118" cy="6443472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33F4525D-BB8A-775F-6595-ABC55C33F1FD}"/>
              </a:ext>
            </a:extLst>
          </p:cNvPr>
          <p:cNvGrpSpPr/>
          <p:nvPr/>
        </p:nvGrpSpPr>
        <p:grpSpPr>
          <a:xfrm>
            <a:off x="6843469" y="126527"/>
            <a:ext cx="10615753" cy="1769027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9AB3233-8663-ECCE-2269-D2E711035E3E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CDF3470-2C64-53D0-53C1-BEEBF2EBFCC3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543E254-4923-77B7-0E24-2ED4C4602154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C65E87D-EE19-B20A-71AD-8E86FBF6FB61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82B3D92-3A43-486C-275B-0BEEDD73AF9A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FD6E310-68A4-86D9-91FF-0E437D82BBC9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30F3ADD-FCA2-CF5F-89B6-2DFC18191D8F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POR CCAA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3059D29-F554-B2FA-7937-4059058EFDE8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2F48A46-2465-FAA1-23BA-226EAADC5C0C}"/>
              </a:ext>
            </a:extLst>
          </p:cNvPr>
          <p:cNvSpPr txBox="1"/>
          <p:nvPr/>
        </p:nvSpPr>
        <p:spPr>
          <a:xfrm>
            <a:off x="744234" y="2377517"/>
            <a:ext cx="7326994" cy="562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300"/>
              </a:lnSpc>
            </a:pP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Variación entre </a:t>
            </a:r>
            <a:r>
              <a:rPr lang="es-ES" sz="1600" i="1" spc="26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may</a:t>
            </a: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-18 y </a:t>
            </a:r>
            <a:r>
              <a:rPr lang="es-ES" sz="1600" i="1" spc="26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may</a:t>
            </a: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-26 %.</a:t>
            </a:r>
            <a:endParaRPr lang="es-ES" sz="1600" i="1" spc="26" noProof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 algn="l">
              <a:lnSpc>
                <a:spcPts val="2300"/>
              </a:lnSpc>
            </a:pPr>
            <a:r>
              <a:rPr lang="es-ES" sz="1600" i="1" spc="26" noProof="0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RG+Autónomos</a:t>
            </a: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. Datos desestacionalizados.</a:t>
            </a:r>
            <a:endParaRPr lang="es-ES" sz="1600" i="1" spc="26" noProof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40FA0306-93E5-15D4-DD8B-FEAA7A2A05D9}"/>
              </a:ext>
            </a:extLst>
          </p:cNvPr>
          <p:cNvSpPr txBox="1"/>
          <p:nvPr/>
        </p:nvSpPr>
        <p:spPr>
          <a:xfrm>
            <a:off x="7277966" y="454195"/>
            <a:ext cx="1001190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El empleo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 crece con fuerza en casi todo el territorio desde 2018. L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as 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comunidades autónomas donde más ha crecido son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: Madrid, Valencia, Andalucía, Murcia y Canarias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AAC932B-4B3A-599A-2006-06DACEF76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599" y="6673755"/>
            <a:ext cx="3324297" cy="215414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BE2B85-C6E3-DAB5-4A00-00A833F95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933" y="7570730"/>
            <a:ext cx="4449408" cy="15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7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F7E39-31D4-0B31-721C-7DB727797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E188B2F-6778-2B1E-EC80-90DCF076EDB8}"/>
              </a:ext>
            </a:extLst>
          </p:cNvPr>
          <p:cNvGrpSpPr/>
          <p:nvPr/>
        </p:nvGrpSpPr>
        <p:grpSpPr>
          <a:xfrm>
            <a:off x="6322352" y="532229"/>
            <a:ext cx="11581390" cy="1511056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AEF012A-AC52-C329-FF96-709D6A1B8393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C133C2B-A9DB-CAF1-E3A3-C837C44FC961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C0960CB-E723-3FBF-742F-0618786BA160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166A946-5837-0142-56B0-A14FE2A1152E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0C7294F-D54F-5BDA-A5B3-39BF8E2B428D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11FB497-F359-7631-DF78-3DCB79B4F475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114061C-7BDD-9AA1-A997-3BE21D78E930}"/>
              </a:ext>
            </a:extLst>
          </p:cNvPr>
          <p:cNvSpPr txBox="1"/>
          <p:nvPr/>
        </p:nvSpPr>
        <p:spPr>
          <a:xfrm>
            <a:off x="6676698" y="926368"/>
            <a:ext cx="1064472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99"/>
              </a:lnSpc>
              <a:spcBef>
                <a:spcPct val="0"/>
              </a:spcBef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La buena marcha del empleo eleva la relación entre trabajadores    y pensionistas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al 2,5;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nivel máximo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 desde 2011</a:t>
            </a: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88ADAAC-A5AA-B999-C744-FB1D986B4CDE}"/>
              </a:ext>
            </a:extLst>
          </p:cNvPr>
          <p:cNvSpPr txBox="1"/>
          <p:nvPr/>
        </p:nvSpPr>
        <p:spPr>
          <a:xfrm>
            <a:off x="768179" y="315454"/>
            <a:ext cx="5088427" cy="1939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5400" noProof="0">
                <a:solidFill>
                  <a:srgbClr val="000000"/>
                </a:solidFill>
                <a:latin typeface="Impact"/>
                <a:sym typeface="League Spartan"/>
              </a:rPr>
              <a:t>RATIO COTIZANTE/ PENSIONISTA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3F82647-A164-8D9C-BB54-2E7D55905BE5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E2D28C0-9713-4778-B0C8-0C733598A588}"/>
              </a:ext>
            </a:extLst>
          </p:cNvPr>
          <p:cNvSpPr/>
          <p:nvPr/>
        </p:nvSpPr>
        <p:spPr>
          <a:xfrm>
            <a:off x="8220033" y="5031382"/>
            <a:ext cx="3606116" cy="139387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30DF465-D832-8458-96BE-E503A9826EF5}"/>
              </a:ext>
            </a:extLst>
          </p:cNvPr>
          <p:cNvSpPr/>
          <p:nvPr/>
        </p:nvSpPr>
        <p:spPr>
          <a:xfrm>
            <a:off x="11538995" y="5668809"/>
            <a:ext cx="1016696" cy="437878"/>
          </a:xfrm>
          <a:prstGeom prst="rightArrow">
            <a:avLst/>
          </a:prstGeom>
          <a:solidFill>
            <a:srgbClr val="FFF2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solidFill>
                  <a:srgbClr val="FCFECE"/>
                </a:solidFill>
              </a:ln>
              <a:solidFill>
                <a:srgbClr val="FCFE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4A7794-F16C-49B3-ED28-E8CBE692D2A3}"/>
              </a:ext>
            </a:extLst>
          </p:cNvPr>
          <p:cNvSpPr txBox="1"/>
          <p:nvPr/>
        </p:nvSpPr>
        <p:spPr>
          <a:xfrm>
            <a:off x="8161602" y="7246395"/>
            <a:ext cx="3606116" cy="738664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lt"/>
                <a:cs typeface="Calibri" panose="020F0502020204030204"/>
              </a:rPr>
              <a:t>La mejor cifra de los últimos 30 años, que solo se superó en los años de la burbuja inmobiliaria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33B20E2-EB76-9391-DD15-205749CF0506}"/>
              </a:ext>
            </a:extLst>
          </p:cNvPr>
          <p:cNvCxnSpPr/>
          <p:nvPr/>
        </p:nvCxnSpPr>
        <p:spPr>
          <a:xfrm flipV="1">
            <a:off x="8507186" y="6106687"/>
            <a:ext cx="0" cy="2547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D175C9B1-799B-85C7-B2E4-6DFFDFE203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4157" y="2794241"/>
            <a:ext cx="9983561" cy="667924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0B31728-DCCB-759E-572C-3412D2FF03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53051" y="4241054"/>
            <a:ext cx="4716083" cy="36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4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028700" y="0"/>
            <a:ext cx="23402779" cy="10598156"/>
            <a:chOff x="0" y="0"/>
            <a:chExt cx="31203706" cy="14130875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1203705" cy="14130875"/>
            </a:xfrm>
            <a:custGeom>
              <a:avLst/>
              <a:gdLst/>
              <a:ahLst/>
              <a:cxnLst/>
              <a:rect l="l" t="t" r="r" b="b"/>
              <a:pathLst>
                <a:path w="31203705" h="14130875">
                  <a:moveTo>
                    <a:pt x="0" y="0"/>
                  </a:moveTo>
                  <a:lnTo>
                    <a:pt x="31203705" y="0"/>
                  </a:lnTo>
                  <a:lnTo>
                    <a:pt x="31203705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t="-23606" b="-23606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5" name="Freeform 5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grpSp>
        <p:nvGrpSpPr>
          <p:cNvPr id="6" name="Group 6"/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grpSp>
        <p:nvGrpSpPr>
          <p:cNvPr id="10" name="Group 10"/>
          <p:cNvGrpSpPr/>
          <p:nvPr/>
        </p:nvGrpSpPr>
        <p:grpSpPr>
          <a:xfrm>
            <a:off x="2038365" y="2231810"/>
            <a:ext cx="15331946" cy="1853591"/>
            <a:chOff x="0" y="0"/>
            <a:chExt cx="5052061" cy="6107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2061" cy="610781"/>
            </a:xfrm>
            <a:custGeom>
              <a:avLst/>
              <a:gdLst/>
              <a:ahLst/>
              <a:cxnLst/>
              <a:rect l="l" t="t" r="r" b="b"/>
              <a:pathLst>
                <a:path w="5052061" h="610781">
                  <a:moveTo>
                    <a:pt x="0" y="0"/>
                  </a:moveTo>
                  <a:lnTo>
                    <a:pt x="5052061" y="0"/>
                  </a:lnTo>
                  <a:lnTo>
                    <a:pt x="5052061" y="610781"/>
                  </a:lnTo>
                  <a:lnTo>
                    <a:pt x="0" y="610781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5052061" cy="601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38365" y="4371151"/>
            <a:ext cx="15331946" cy="2034566"/>
            <a:chOff x="0" y="0"/>
            <a:chExt cx="5052061" cy="6704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52061" cy="670414"/>
            </a:xfrm>
            <a:custGeom>
              <a:avLst/>
              <a:gdLst/>
              <a:ahLst/>
              <a:cxnLst/>
              <a:rect l="l" t="t" r="r" b="b"/>
              <a:pathLst>
                <a:path w="5052061" h="670414">
                  <a:moveTo>
                    <a:pt x="0" y="0"/>
                  </a:moveTo>
                  <a:lnTo>
                    <a:pt x="5052061" y="0"/>
                  </a:lnTo>
                  <a:lnTo>
                    <a:pt x="5052061" y="670414"/>
                  </a:lnTo>
                  <a:lnTo>
                    <a:pt x="0" y="670414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5052061" cy="660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054777" y="6691467"/>
            <a:ext cx="15331946" cy="1930847"/>
            <a:chOff x="0" y="0"/>
            <a:chExt cx="5052061" cy="6362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52061" cy="636237"/>
            </a:xfrm>
            <a:custGeom>
              <a:avLst/>
              <a:gdLst/>
              <a:ahLst/>
              <a:cxnLst/>
              <a:rect l="l" t="t" r="r" b="b"/>
              <a:pathLst>
                <a:path w="5052061" h="636237">
                  <a:moveTo>
                    <a:pt x="0" y="0"/>
                  </a:moveTo>
                  <a:lnTo>
                    <a:pt x="5052061" y="0"/>
                  </a:lnTo>
                  <a:lnTo>
                    <a:pt x="5052061" y="636237"/>
                  </a:lnTo>
                  <a:lnTo>
                    <a:pt x="0" y="636237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5052061" cy="626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603284"/>
            <a:ext cx="11324359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499"/>
              </a:lnSpc>
            </a:pPr>
            <a:r>
              <a:rPr lang="es-ES" sz="8800" b="1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CONCLUSIONES</a:t>
            </a:r>
          </a:p>
        </p:txBody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16009183" y="-205523"/>
            <a:ext cx="2073294" cy="2484339"/>
          </a:xfrm>
          <a:custGeom>
            <a:avLst/>
            <a:gdLst/>
            <a:ahLst/>
            <a:cxnLst/>
            <a:rect l="l" t="t" r="r" b="b"/>
            <a:pathLst>
              <a:path w="2073294" h="2484339">
                <a:moveTo>
                  <a:pt x="0" y="0"/>
                </a:moveTo>
                <a:lnTo>
                  <a:pt x="2073294" y="0"/>
                </a:lnTo>
                <a:lnTo>
                  <a:pt x="2073294" y="2484340"/>
                </a:lnTo>
                <a:lnTo>
                  <a:pt x="0" y="2484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1" name="Freeform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6449" y="2949835"/>
            <a:ext cx="907696" cy="417540"/>
          </a:xfrm>
          <a:custGeom>
            <a:avLst/>
            <a:gdLst/>
            <a:ahLst/>
            <a:cxnLst/>
            <a:rect l="l" t="t" r="r" b="b"/>
            <a:pathLst>
              <a:path w="907696" h="417540">
                <a:moveTo>
                  <a:pt x="0" y="0"/>
                </a:moveTo>
                <a:lnTo>
                  <a:pt x="907696" y="0"/>
                </a:lnTo>
                <a:lnTo>
                  <a:pt x="907696" y="417541"/>
                </a:lnTo>
                <a:lnTo>
                  <a:pt x="0" y="4175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6449" y="5247213"/>
            <a:ext cx="907696" cy="417540"/>
          </a:xfrm>
          <a:custGeom>
            <a:avLst/>
            <a:gdLst/>
            <a:ahLst/>
            <a:cxnLst/>
            <a:rect l="l" t="t" r="r" b="b"/>
            <a:pathLst>
              <a:path w="907696" h="417540">
                <a:moveTo>
                  <a:pt x="0" y="0"/>
                </a:moveTo>
                <a:lnTo>
                  <a:pt x="907696" y="0"/>
                </a:lnTo>
                <a:lnTo>
                  <a:pt x="907696" y="417540"/>
                </a:lnTo>
                <a:lnTo>
                  <a:pt x="0" y="417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6449" y="7448121"/>
            <a:ext cx="907696" cy="417540"/>
          </a:xfrm>
          <a:custGeom>
            <a:avLst/>
            <a:gdLst/>
            <a:ahLst/>
            <a:cxnLst/>
            <a:rect l="l" t="t" r="r" b="b"/>
            <a:pathLst>
              <a:path w="907696" h="417540">
                <a:moveTo>
                  <a:pt x="0" y="0"/>
                </a:moveTo>
                <a:lnTo>
                  <a:pt x="907696" y="0"/>
                </a:lnTo>
                <a:lnTo>
                  <a:pt x="907696" y="417540"/>
                </a:lnTo>
                <a:lnTo>
                  <a:pt x="0" y="417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4" name="TextBox 24"/>
          <p:cNvSpPr txBox="1"/>
          <p:nvPr/>
        </p:nvSpPr>
        <p:spPr>
          <a:xfrm>
            <a:off x="2395670" y="2578334"/>
            <a:ext cx="1465016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El empleo supera los 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22,3 millones de afiliados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a la Seguridad Social en la 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serie original.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</a:t>
            </a:r>
          </a:p>
          <a:p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Es el segundo mejor mes de mayo de la serie histórica, tras sumar 232.000 afiliados este mes y 553.000 en el último año. Desde mayo de 2018, son 3,4 millones de afiliados más</a:t>
            </a:r>
            <a:endParaRPr lang="es-ES" sz="2300" spc="-46">
              <a:solidFill>
                <a:srgbClr val="000000"/>
              </a:solidFill>
              <a:latin typeface="Poppins"/>
              <a:cs typeface="Poppins"/>
            </a:endParaRPr>
          </a:p>
          <a:p>
            <a:endParaRPr lang="es-ES" sz="2300" spc="-46" noProof="0">
              <a:solidFill>
                <a:srgbClr val="000000"/>
              </a:solidFill>
              <a:latin typeface="Poppins"/>
              <a:ea typeface="Poppins Bold"/>
              <a:cs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395670" y="6850050"/>
            <a:ext cx="1465016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El crecimiento del empleo es generalizado entre territorios y colectivos.  El 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empleo femenino 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alcanza su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mayor nivel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con 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10.599.305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afiliadas; al tiempo que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lo hace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 el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 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masculino (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11.738.501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).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</a:t>
            </a:r>
            <a:endParaRPr lang="es-ES" sz="2300" spc="-46">
              <a:solidFill>
                <a:srgbClr val="000000"/>
              </a:solidFill>
              <a:latin typeface="Poppins"/>
              <a:ea typeface="Calibri"/>
              <a:cs typeface="Poppins"/>
              <a:sym typeface="Poppins"/>
            </a:endParaRPr>
          </a:p>
          <a:p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Los 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trabajadores autónomos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se mantienen en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cifras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récord (por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encima de los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3,4 millones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),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  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así como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los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 trabajadores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extranjeros</a:t>
            </a:r>
            <a:r>
              <a:rPr lang="es-ES" sz="2300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(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3,3</a:t>
            </a:r>
            <a:r>
              <a:rPr lang="es-ES" sz="2300" b="1" spc="-46" noProof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 millones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)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.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La </a:t>
            </a:r>
            <a:r>
              <a:rPr lang="es-ES" sz="2300" b="1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mejora de calidad </a:t>
            </a:r>
            <a:r>
              <a:rPr lang="es-ES" sz="2300" spc="-46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se extiende a todos los grupos de edad y actividades</a:t>
            </a:r>
            <a:endParaRPr lang="es-ES" sz="2300" spc="-46" noProof="0">
              <a:solidFill>
                <a:srgbClr val="000000"/>
              </a:solidFill>
              <a:latin typeface="Poppins"/>
              <a:ea typeface="Calibri"/>
              <a:cs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395670" y="4831992"/>
            <a:ext cx="14541543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2300" spc="-46" noProof="0" dirty="0">
                <a:solidFill>
                  <a:srgbClr val="000000"/>
                </a:solidFill>
                <a:latin typeface="Poppins"/>
                <a:cs typeface="Poppins"/>
              </a:rPr>
              <a:t>En</a:t>
            </a:r>
            <a:r>
              <a:rPr lang="es-ES" sz="2300" b="1" spc="-46" noProof="0" dirty="0">
                <a:solidFill>
                  <a:srgbClr val="000000"/>
                </a:solidFill>
                <a:latin typeface="Poppins"/>
                <a:cs typeface="Poppins"/>
              </a:rPr>
              <a:t> términos desestacionalizados, son</a:t>
            </a:r>
            <a:r>
              <a:rPr lang="es-ES" sz="2300" spc="-46" noProof="0" dirty="0">
                <a:solidFill>
                  <a:srgbClr val="000000"/>
                </a:solidFill>
                <a:latin typeface="Poppins"/>
                <a:cs typeface="Poppins"/>
              </a:rPr>
              <a:t> </a:t>
            </a:r>
            <a:r>
              <a:rPr lang="es-ES" sz="2300" b="1" spc="-46" dirty="0">
                <a:solidFill>
                  <a:srgbClr val="000000"/>
                </a:solidFill>
                <a:latin typeface="Poppins"/>
                <a:cs typeface="Poppins"/>
              </a:rPr>
              <a:t>64</a:t>
            </a:r>
            <a:r>
              <a:rPr lang="es-ES" sz="2300" b="1" spc="-46" noProof="0" dirty="0">
                <a:solidFill>
                  <a:srgbClr val="000000"/>
                </a:solidFill>
                <a:latin typeface="Poppins"/>
                <a:cs typeface="Poppins"/>
              </a:rPr>
              <a:t> meses consecutivos de crecimiento </a:t>
            </a:r>
            <a:r>
              <a:rPr lang="es-ES" sz="2300" spc="-46" noProof="0" dirty="0">
                <a:solidFill>
                  <a:srgbClr val="000000"/>
                </a:solidFill>
                <a:latin typeface="Poppins"/>
                <a:cs typeface="Poppins"/>
              </a:rPr>
              <a:t>y el total se consolida</a:t>
            </a:r>
            <a:r>
              <a:rPr lang="es-ES" sz="2300" b="1" spc="-46" noProof="0" dirty="0">
                <a:solidFill>
                  <a:srgbClr val="000000"/>
                </a:solidFill>
                <a:latin typeface="Poppins"/>
                <a:cs typeface="Poppins"/>
              </a:rPr>
              <a:t> por encima de los </a:t>
            </a:r>
            <a:r>
              <a:rPr lang="es-ES" sz="2300" b="1" spc="-46" dirty="0">
                <a:solidFill>
                  <a:srgbClr val="000000"/>
                </a:solidFill>
                <a:latin typeface="Poppins"/>
                <a:cs typeface="Poppins"/>
              </a:rPr>
              <a:t>22,1</a:t>
            </a:r>
            <a:r>
              <a:rPr lang="es-ES" sz="2300" b="1" spc="-46" noProof="0" dirty="0">
                <a:solidFill>
                  <a:srgbClr val="000000"/>
                </a:solidFill>
                <a:latin typeface="Poppins"/>
                <a:cs typeface="Poppins"/>
              </a:rPr>
              <a:t> millones</a:t>
            </a:r>
            <a:r>
              <a:rPr lang="es-ES" sz="2300" b="1" spc="-46" dirty="0">
                <a:solidFill>
                  <a:srgbClr val="000000"/>
                </a:solidFill>
                <a:latin typeface="Poppins"/>
                <a:cs typeface="Poppins"/>
              </a:rPr>
              <a:t>,</a:t>
            </a:r>
            <a:r>
              <a:rPr lang="es-ES" sz="2300" b="1" spc="-46" noProof="0" dirty="0">
                <a:solidFill>
                  <a:srgbClr val="000000"/>
                </a:solidFill>
                <a:latin typeface="Poppins"/>
                <a:cs typeface="Poppins"/>
              </a:rPr>
              <a:t> </a:t>
            </a:r>
            <a:r>
              <a:rPr lang="es-ES" sz="2300" spc="-46" noProof="0" dirty="0">
                <a:solidFill>
                  <a:srgbClr val="000000"/>
                </a:solidFill>
                <a:latin typeface="Poppins"/>
                <a:cs typeface="Poppins"/>
              </a:rPr>
              <a:t>después de sumar cerca de </a:t>
            </a:r>
            <a:r>
              <a:rPr lang="es-ES" sz="2300" spc="-46" dirty="0">
                <a:solidFill>
                  <a:srgbClr val="000000"/>
                </a:solidFill>
                <a:latin typeface="Poppins"/>
                <a:cs typeface="Poppins"/>
              </a:rPr>
              <a:t>64.000</a:t>
            </a:r>
            <a:r>
              <a:rPr lang="es-ES" sz="2300" spc="-46" noProof="0" dirty="0">
                <a:solidFill>
                  <a:srgbClr val="000000"/>
                </a:solidFill>
                <a:latin typeface="Poppins"/>
                <a:cs typeface="Poppins"/>
              </a:rPr>
              <a:t> empleos en el último mes.</a:t>
            </a:r>
            <a:r>
              <a:rPr lang="es-ES" sz="2300" spc="-46" dirty="0">
                <a:latin typeface="Poppins"/>
                <a:cs typeface="Poppins"/>
              </a:rPr>
              <a:t> </a:t>
            </a:r>
            <a:r>
              <a:rPr lang="es-ES" sz="2300" spc="-46" dirty="0">
                <a:solidFill>
                  <a:srgbClr val="000000"/>
                </a:solidFill>
                <a:latin typeface="Poppins"/>
                <a:cs typeface="Poppins"/>
              </a:rPr>
              <a:t>Los registros diarios se sitúan en máximos. De hecho, se sobrepasó la barrera de los </a:t>
            </a:r>
            <a:r>
              <a:rPr lang="es-ES" sz="2300" b="1" spc="-46" dirty="0">
                <a:solidFill>
                  <a:srgbClr val="000000"/>
                </a:solidFill>
                <a:latin typeface="Poppins"/>
                <a:cs typeface="Poppins"/>
              </a:rPr>
              <a:t>22,4 millones </a:t>
            </a:r>
            <a:r>
              <a:rPr lang="es-ES" sz="2300" spc="-46" dirty="0">
                <a:solidFill>
                  <a:srgbClr val="000000"/>
                </a:solidFill>
                <a:latin typeface="Poppins"/>
                <a:cs typeface="Poppins"/>
              </a:rPr>
              <a:t>de afiliados entre el día </a:t>
            </a:r>
            <a:r>
              <a:rPr lang="es-ES" sz="2300" b="1" spc="-46" dirty="0">
                <a:solidFill>
                  <a:srgbClr val="000000"/>
                </a:solidFill>
                <a:latin typeface="Poppins"/>
                <a:cs typeface="Poppins"/>
              </a:rPr>
              <a:t>25 y el 28 de mayo</a:t>
            </a:r>
          </a:p>
        </p:txBody>
      </p:sp>
      <p:sp>
        <p:nvSpPr>
          <p:cNvPr id="27" name="TextBox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028700" y="0"/>
            <a:ext cx="18288000" cy="10598156"/>
            <a:chOff x="0" y="0"/>
            <a:chExt cx="24384000" cy="14130875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4130875"/>
            </a:xfrm>
            <a:custGeom>
              <a:avLst/>
              <a:gdLst/>
              <a:ahLst/>
              <a:cxnLst/>
              <a:rect l="l" t="t" r="r" b="b"/>
              <a:pathLst>
                <a:path w="24384000" h="14130875">
                  <a:moveTo>
                    <a:pt x="0" y="0"/>
                  </a:moveTo>
                  <a:lnTo>
                    <a:pt x="24384000" y="0"/>
                  </a:lnTo>
                  <a:lnTo>
                    <a:pt x="24384000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t="-7519" b="-7519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grpSp>
        <p:nvGrpSpPr>
          <p:cNvPr id="5" name="Group 5"/>
          <p:cNvGrpSpPr/>
          <p:nvPr/>
        </p:nvGrpSpPr>
        <p:grpSpPr>
          <a:xfrm>
            <a:off x="999849" y="8481298"/>
            <a:ext cx="3837746" cy="757952"/>
            <a:chOff x="0" y="0"/>
            <a:chExt cx="5116995" cy="10106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6957" cy="1010666"/>
            </a:xfrm>
            <a:custGeom>
              <a:avLst/>
              <a:gdLst/>
              <a:ahLst/>
              <a:cxnLst/>
              <a:rect l="l" t="t" r="r" b="b"/>
              <a:pathLst>
                <a:path w="5116957" h="1010666">
                  <a:moveTo>
                    <a:pt x="0" y="0"/>
                  </a:moveTo>
                  <a:lnTo>
                    <a:pt x="5116957" y="0"/>
                  </a:lnTo>
                  <a:lnTo>
                    <a:pt x="5116957" y="1010666"/>
                  </a:lnTo>
                  <a:lnTo>
                    <a:pt x="0" y="101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8" b="-251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 rot="-3895275">
            <a:off x="6690772" y="-74274"/>
            <a:ext cx="18011501" cy="14926909"/>
            <a:chOff x="0" y="0"/>
            <a:chExt cx="4743770" cy="3931367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743770" cy="3931367"/>
            </a:xfrm>
            <a:custGeom>
              <a:avLst/>
              <a:gdLst/>
              <a:ahLst/>
              <a:cxnLst/>
              <a:rect l="l" t="t" r="r" b="b"/>
              <a:pathLst>
                <a:path w="4743770" h="3931367">
                  <a:moveTo>
                    <a:pt x="0" y="0"/>
                  </a:moveTo>
                  <a:lnTo>
                    <a:pt x="4743770" y="0"/>
                  </a:lnTo>
                  <a:lnTo>
                    <a:pt x="4743770" y="3931367"/>
                  </a:lnTo>
                  <a:lnTo>
                    <a:pt x="0" y="3931367"/>
                  </a:lnTo>
                  <a:close/>
                </a:path>
              </a:pathLst>
            </a:custGeom>
            <a:solidFill>
              <a:srgbClr val="F8E376">
                <a:alpha val="69804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4743770" cy="3921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5138252" y="5163483"/>
            <a:ext cx="3837746" cy="3783235"/>
            <a:chOff x="0" y="0"/>
            <a:chExt cx="5116995" cy="5044313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116957" cy="5044377"/>
            </a:xfrm>
            <a:custGeom>
              <a:avLst/>
              <a:gdLst/>
              <a:ahLst/>
              <a:cxnLst/>
              <a:rect l="l" t="t" r="r" b="b"/>
              <a:pathLst>
                <a:path w="5116957" h="5044377">
                  <a:moveTo>
                    <a:pt x="0" y="0"/>
                  </a:moveTo>
                  <a:lnTo>
                    <a:pt x="5116957" y="0"/>
                  </a:lnTo>
                  <a:lnTo>
                    <a:pt x="5116957" y="5044377"/>
                  </a:lnTo>
                  <a:lnTo>
                    <a:pt x="0" y="504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7734" r="-37734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1015022" y="5163483"/>
            <a:ext cx="3837746" cy="3783235"/>
            <a:chOff x="0" y="0"/>
            <a:chExt cx="5116995" cy="5044313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116957" cy="5044377"/>
            </a:xfrm>
            <a:custGeom>
              <a:avLst/>
              <a:gdLst/>
              <a:ahLst/>
              <a:cxnLst/>
              <a:rect l="l" t="t" r="r" b="b"/>
              <a:pathLst>
                <a:path w="5116957" h="5044377">
                  <a:moveTo>
                    <a:pt x="0" y="0"/>
                  </a:moveTo>
                  <a:lnTo>
                    <a:pt x="5116957" y="0"/>
                  </a:lnTo>
                  <a:lnTo>
                    <a:pt x="5116957" y="5044377"/>
                  </a:lnTo>
                  <a:lnTo>
                    <a:pt x="0" y="504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5050" r="-42561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>
            <a:off x="9281922" y="5163483"/>
            <a:ext cx="3837746" cy="3783235"/>
            <a:chOff x="0" y="0"/>
            <a:chExt cx="5116995" cy="5044313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116957" cy="5044377"/>
            </a:xfrm>
            <a:custGeom>
              <a:avLst/>
              <a:gdLst/>
              <a:ahLst/>
              <a:cxnLst/>
              <a:rect l="l" t="t" r="r" b="b"/>
              <a:pathLst>
                <a:path w="5116957" h="5044377">
                  <a:moveTo>
                    <a:pt x="0" y="0"/>
                  </a:moveTo>
                  <a:lnTo>
                    <a:pt x="5116957" y="0"/>
                  </a:lnTo>
                  <a:lnTo>
                    <a:pt x="5116957" y="5044377"/>
                  </a:lnTo>
                  <a:lnTo>
                    <a:pt x="0" y="504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070" r="-24070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13408285" y="5163483"/>
            <a:ext cx="3837746" cy="3783235"/>
            <a:chOff x="0" y="0"/>
            <a:chExt cx="5116995" cy="5044313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116957" cy="5044377"/>
            </a:xfrm>
            <a:custGeom>
              <a:avLst/>
              <a:gdLst/>
              <a:ahLst/>
              <a:cxnLst/>
              <a:rect l="l" t="t" r="r" b="b"/>
              <a:pathLst>
                <a:path w="5116957" h="5044377">
                  <a:moveTo>
                    <a:pt x="0" y="0"/>
                  </a:moveTo>
                  <a:lnTo>
                    <a:pt x="5116957" y="0"/>
                  </a:lnTo>
                  <a:lnTo>
                    <a:pt x="5116957" y="5044377"/>
                  </a:lnTo>
                  <a:lnTo>
                    <a:pt x="0" y="504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298" r="-39666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58426" y="8481298"/>
            <a:ext cx="3837746" cy="757952"/>
            <a:chOff x="0" y="0"/>
            <a:chExt cx="5116995" cy="10106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16957" cy="1010666"/>
            </a:xfrm>
            <a:custGeom>
              <a:avLst/>
              <a:gdLst/>
              <a:ahLst/>
              <a:cxnLst/>
              <a:rect l="l" t="t" r="r" b="b"/>
              <a:pathLst>
                <a:path w="5116957" h="1010666">
                  <a:moveTo>
                    <a:pt x="0" y="0"/>
                  </a:moveTo>
                  <a:lnTo>
                    <a:pt x="5116957" y="0"/>
                  </a:lnTo>
                  <a:lnTo>
                    <a:pt x="5116957" y="1010666"/>
                  </a:lnTo>
                  <a:lnTo>
                    <a:pt x="0" y="101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8" b="-251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61748" y="8463124"/>
            <a:ext cx="3837746" cy="757952"/>
            <a:chOff x="0" y="0"/>
            <a:chExt cx="5116995" cy="10106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16957" cy="1010666"/>
            </a:xfrm>
            <a:custGeom>
              <a:avLst/>
              <a:gdLst/>
              <a:ahLst/>
              <a:cxnLst/>
              <a:rect l="l" t="t" r="r" b="b"/>
              <a:pathLst>
                <a:path w="5116957" h="1010666">
                  <a:moveTo>
                    <a:pt x="0" y="0"/>
                  </a:moveTo>
                  <a:lnTo>
                    <a:pt x="5116957" y="0"/>
                  </a:lnTo>
                  <a:lnTo>
                    <a:pt x="5116957" y="1010666"/>
                  </a:lnTo>
                  <a:lnTo>
                    <a:pt x="0" y="101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8" b="-251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408285" y="8423367"/>
            <a:ext cx="3837746" cy="757952"/>
            <a:chOff x="0" y="0"/>
            <a:chExt cx="5116995" cy="10106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116957" cy="1010666"/>
            </a:xfrm>
            <a:custGeom>
              <a:avLst/>
              <a:gdLst/>
              <a:ahLst/>
              <a:cxnLst/>
              <a:rect l="l" t="t" r="r" b="b"/>
              <a:pathLst>
                <a:path w="5116957" h="1010666">
                  <a:moveTo>
                    <a:pt x="0" y="0"/>
                  </a:moveTo>
                  <a:lnTo>
                    <a:pt x="5116957" y="0"/>
                  </a:lnTo>
                  <a:lnTo>
                    <a:pt x="5116957" y="1010666"/>
                  </a:lnTo>
                  <a:lnTo>
                    <a:pt x="0" y="101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8" b="-251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24" name="Group 24"/>
          <p:cNvGrpSpPr>
            <a:grpSpLocks noGrp="1" noUngrp="1" noRot="1" noMove="1" noResize="1"/>
          </p:cNvGrpSpPr>
          <p:nvPr/>
        </p:nvGrpSpPr>
        <p:grpSpPr>
          <a:xfrm>
            <a:off x="12925569" y="2623813"/>
            <a:ext cx="4139685" cy="1018795"/>
            <a:chOff x="0" y="0"/>
            <a:chExt cx="5078514" cy="1249845"/>
          </a:xfrm>
        </p:grpSpPr>
        <p:sp>
          <p:nvSpPr>
            <p:cNvPr id="25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078476" cy="1249807"/>
            </a:xfrm>
            <a:custGeom>
              <a:avLst/>
              <a:gdLst/>
              <a:ahLst/>
              <a:cxnLst/>
              <a:rect l="l" t="t" r="r" b="b"/>
              <a:pathLst>
                <a:path w="5078476" h="1249807">
                  <a:moveTo>
                    <a:pt x="0" y="0"/>
                  </a:moveTo>
                  <a:lnTo>
                    <a:pt x="5078476" y="0"/>
                  </a:lnTo>
                  <a:lnTo>
                    <a:pt x="5078476" y="1249807"/>
                  </a:lnTo>
                  <a:lnTo>
                    <a:pt x="0" y="124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48" b="-250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27395" y="1112891"/>
            <a:ext cx="65742" cy="2529716"/>
          </a:xfrm>
          <a:custGeom>
            <a:avLst/>
            <a:gdLst/>
            <a:ahLst/>
            <a:cxnLst/>
            <a:rect l="l" t="t" r="r" b="b"/>
            <a:pathLst>
              <a:path w="65742" h="2529716">
                <a:moveTo>
                  <a:pt x="0" y="0"/>
                </a:moveTo>
                <a:lnTo>
                  <a:pt x="65742" y="0"/>
                </a:lnTo>
                <a:lnTo>
                  <a:pt x="65742" y="2529717"/>
                </a:lnTo>
                <a:lnTo>
                  <a:pt x="0" y="25297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83306" y="1353116"/>
            <a:ext cx="2389773" cy="751697"/>
          </a:xfrm>
          <a:custGeom>
            <a:avLst/>
            <a:gdLst/>
            <a:ahLst/>
            <a:cxnLst/>
            <a:rect l="l" t="t" r="r" b="b"/>
            <a:pathLst>
              <a:path w="2389773" h="751697">
                <a:moveTo>
                  <a:pt x="0" y="0"/>
                </a:moveTo>
                <a:lnTo>
                  <a:pt x="2389774" y="0"/>
                </a:lnTo>
                <a:lnTo>
                  <a:pt x="2389774" y="751697"/>
                </a:lnTo>
                <a:lnTo>
                  <a:pt x="0" y="7516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922" b="-921"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8" name="TextBox 28"/>
          <p:cNvSpPr txBox="1"/>
          <p:nvPr/>
        </p:nvSpPr>
        <p:spPr>
          <a:xfrm>
            <a:off x="889311" y="1325183"/>
            <a:ext cx="10858636" cy="18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19"/>
              </a:lnSpc>
            </a:pPr>
            <a:r>
              <a:rPr lang="es-ES" sz="6199" spc="86" noProof="0">
                <a:solidFill>
                  <a:srgbClr val="211818"/>
                </a:solidFill>
                <a:latin typeface="Impact"/>
                <a:ea typeface="Impact"/>
                <a:cs typeface="Impact"/>
                <a:sym typeface="Impact"/>
              </a:rPr>
              <a:t>Datos de paro registrado y afiliación a la Seguridad Social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96144" y="3134735"/>
            <a:ext cx="2774413" cy="50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416"/>
              </a:lnSpc>
            </a:pPr>
            <a:r>
              <a:rPr lang="es-ES" sz="3200" spc="124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MAYO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028700" y="0"/>
            <a:ext cx="22852230" cy="10598156"/>
            <a:chOff x="0" y="0"/>
            <a:chExt cx="30469640" cy="14130875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0469641" cy="14130875"/>
            </a:xfrm>
            <a:custGeom>
              <a:avLst/>
              <a:gdLst/>
              <a:ahLst/>
              <a:cxnLst/>
              <a:rect l="l" t="t" r="r" b="b"/>
              <a:pathLst>
                <a:path w="30469641" h="14130875">
                  <a:moveTo>
                    <a:pt x="0" y="0"/>
                  </a:moveTo>
                  <a:lnTo>
                    <a:pt x="30469641" y="0"/>
                  </a:lnTo>
                  <a:lnTo>
                    <a:pt x="30469641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t="-21874" b="-21874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5" name="Freeform 5"/>
          <p:cNvSpPr/>
          <p:nvPr/>
        </p:nvSpPr>
        <p:spPr>
          <a:xfrm>
            <a:off x="4729810" y="9089050"/>
            <a:ext cx="47625" cy="1292685"/>
          </a:xfrm>
          <a:custGeom>
            <a:avLst/>
            <a:gdLst/>
            <a:ahLst/>
            <a:cxnLst/>
            <a:rect l="l" t="t" r="r" b="b"/>
            <a:pathLst>
              <a:path w="47625" h="1292685">
                <a:moveTo>
                  <a:pt x="0" y="0"/>
                </a:moveTo>
                <a:lnTo>
                  <a:pt x="47625" y="0"/>
                </a:lnTo>
                <a:lnTo>
                  <a:pt x="47625" y="1292686"/>
                </a:lnTo>
                <a:lnTo>
                  <a:pt x="0" y="1292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6" name="TextBox 6"/>
          <p:cNvSpPr txBox="1"/>
          <p:nvPr/>
        </p:nvSpPr>
        <p:spPr>
          <a:xfrm>
            <a:off x="1028700" y="408424"/>
            <a:ext cx="6819900" cy="1114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s-ES" sz="66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TOTAL AFILIADOS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3000" y="1808675"/>
            <a:ext cx="3861941" cy="82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s-ES" sz="48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MAYO 2026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939104" y="3387686"/>
            <a:ext cx="3306856" cy="1865676"/>
            <a:chOff x="0" y="0"/>
            <a:chExt cx="1140057" cy="643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0057" cy="643202"/>
            </a:xfrm>
            <a:custGeom>
              <a:avLst/>
              <a:gdLst/>
              <a:ahLst/>
              <a:cxnLst/>
              <a:rect l="l" t="t" r="r" b="b"/>
              <a:pathLst>
                <a:path w="1140057" h="643202">
                  <a:moveTo>
                    <a:pt x="570029" y="0"/>
                  </a:moveTo>
                  <a:cubicBezTo>
                    <a:pt x="255211" y="0"/>
                    <a:pt x="0" y="143986"/>
                    <a:pt x="0" y="321601"/>
                  </a:cubicBezTo>
                  <a:cubicBezTo>
                    <a:pt x="0" y="499216"/>
                    <a:pt x="255211" y="643202"/>
                    <a:pt x="570029" y="643202"/>
                  </a:cubicBezTo>
                  <a:cubicBezTo>
                    <a:pt x="884847" y="643202"/>
                    <a:pt x="1140057" y="499216"/>
                    <a:pt x="1140057" y="321601"/>
                  </a:cubicBezTo>
                  <a:cubicBezTo>
                    <a:pt x="1140057" y="143986"/>
                    <a:pt x="884847" y="0"/>
                    <a:pt x="570029" y="0"/>
                  </a:cubicBezTo>
                  <a:close/>
                </a:path>
              </a:pathLst>
            </a:custGeom>
            <a:solidFill>
              <a:srgbClr val="FED105">
                <a:alpha val="44706"/>
              </a:srgbClr>
            </a:solidFill>
            <a:ln w="3810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6880" y="22200"/>
              <a:ext cx="926297" cy="560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99"/>
                </a:lnSpc>
              </a:pPr>
              <a:endParaRPr lang="es-ES" noProof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73592" y="6003198"/>
            <a:ext cx="3306856" cy="1865676"/>
            <a:chOff x="0" y="0"/>
            <a:chExt cx="1140057" cy="6432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0057" cy="643202"/>
            </a:xfrm>
            <a:custGeom>
              <a:avLst/>
              <a:gdLst/>
              <a:ahLst/>
              <a:cxnLst/>
              <a:rect l="l" t="t" r="r" b="b"/>
              <a:pathLst>
                <a:path w="1140057" h="643202">
                  <a:moveTo>
                    <a:pt x="570029" y="0"/>
                  </a:moveTo>
                  <a:cubicBezTo>
                    <a:pt x="255211" y="0"/>
                    <a:pt x="0" y="143986"/>
                    <a:pt x="0" y="321601"/>
                  </a:cubicBezTo>
                  <a:cubicBezTo>
                    <a:pt x="0" y="499216"/>
                    <a:pt x="255211" y="643202"/>
                    <a:pt x="570029" y="643202"/>
                  </a:cubicBezTo>
                  <a:cubicBezTo>
                    <a:pt x="884847" y="643202"/>
                    <a:pt x="1140057" y="499216"/>
                    <a:pt x="1140057" y="321601"/>
                  </a:cubicBezTo>
                  <a:cubicBezTo>
                    <a:pt x="1140057" y="143986"/>
                    <a:pt x="884847" y="0"/>
                    <a:pt x="570029" y="0"/>
                  </a:cubicBezTo>
                  <a:close/>
                </a:path>
              </a:pathLst>
            </a:custGeom>
            <a:solidFill>
              <a:srgbClr val="FED105">
                <a:alpha val="44706"/>
              </a:srgbClr>
            </a:solidFill>
            <a:ln w="3810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880" y="22200"/>
              <a:ext cx="926297" cy="560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99"/>
                </a:lnSpc>
              </a:pPr>
              <a:endParaRPr lang="es-ES" noProof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947412" y="3495037"/>
            <a:ext cx="5862714" cy="44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s-ES" sz="2499" b="1" spc="14" noProof="0">
                <a:solidFill>
                  <a:srgbClr val="020301"/>
                </a:solidFill>
                <a:latin typeface="Poppins Bold"/>
                <a:ea typeface="Poppins Bold"/>
                <a:cs typeface="Poppins Bold"/>
                <a:sym typeface="Poppins Bold"/>
              </a:rPr>
              <a:t>VARIACIÓN MENSUAL AJUSTADA: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71237" y="6143899"/>
            <a:ext cx="5862714" cy="44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s-ES" sz="2499" b="1" spc="14" noProof="0">
                <a:solidFill>
                  <a:srgbClr val="020301"/>
                </a:solidFill>
                <a:latin typeface="Poppins Bold"/>
                <a:ea typeface="Poppins Bold"/>
                <a:cs typeface="Poppins Bold"/>
                <a:sym typeface="Poppins Bold"/>
              </a:rPr>
              <a:t>VARIACIÓN MENSUAL ORIGINAL:</a:t>
            </a:r>
          </a:p>
        </p:txBody>
      </p: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354253" y="3504570"/>
            <a:ext cx="7132647" cy="1710692"/>
            <a:chOff x="0" y="0"/>
            <a:chExt cx="2350266" cy="563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50266" cy="563333"/>
            </a:xfrm>
            <a:custGeom>
              <a:avLst/>
              <a:gdLst/>
              <a:ahLst/>
              <a:cxnLst/>
              <a:rect l="l" t="t" r="r" b="b"/>
              <a:pathLst>
                <a:path w="2350266" h="563333">
                  <a:moveTo>
                    <a:pt x="2350266" y="0"/>
                  </a:moveTo>
                  <a:lnTo>
                    <a:pt x="2350266" y="563333"/>
                  </a:lnTo>
                  <a:lnTo>
                    <a:pt x="0" y="56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05">
                <a:alpha val="19608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2350266" cy="553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354253" y="6117060"/>
            <a:ext cx="7132647" cy="1710692"/>
            <a:chOff x="0" y="0"/>
            <a:chExt cx="2350266" cy="5633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0266" cy="563333"/>
            </a:xfrm>
            <a:custGeom>
              <a:avLst/>
              <a:gdLst/>
              <a:ahLst/>
              <a:cxnLst/>
              <a:rect l="l" t="t" r="r" b="b"/>
              <a:pathLst>
                <a:path w="2350266" h="563333">
                  <a:moveTo>
                    <a:pt x="2350266" y="0"/>
                  </a:moveTo>
                  <a:lnTo>
                    <a:pt x="2350266" y="563333"/>
                  </a:lnTo>
                  <a:lnTo>
                    <a:pt x="0" y="56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05">
                <a:alpha val="19608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9525"/>
              <a:ext cx="2350266" cy="553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27" name="Group 27"/>
          <p:cNvGrpSpPr>
            <a:grpSpLocks noGrp="1" noUngrp="1" noRot="1" noMove="1" noResize="1"/>
          </p:cNvGrpSpPr>
          <p:nvPr/>
        </p:nvGrpSpPr>
        <p:grpSpPr>
          <a:xfrm>
            <a:off x="1028700" y="1593096"/>
            <a:ext cx="5866061" cy="97948"/>
            <a:chOff x="0" y="0"/>
            <a:chExt cx="3532118" cy="58940"/>
          </a:xfrm>
        </p:grpSpPr>
        <p:sp>
          <p:nvSpPr>
            <p:cNvPr id="28" name="Freeform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532118" cy="58940"/>
            </a:xfrm>
            <a:custGeom>
              <a:avLst/>
              <a:gdLst/>
              <a:ahLst/>
              <a:cxnLst/>
              <a:rect l="l" t="t" r="r" b="b"/>
              <a:pathLst>
                <a:path w="3532118" h="58940">
                  <a:moveTo>
                    <a:pt x="3532118" y="0"/>
                  </a:moveTo>
                  <a:lnTo>
                    <a:pt x="3532118" y="58940"/>
                  </a:lnTo>
                  <a:lnTo>
                    <a:pt x="0" y="58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05"/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29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3532118" cy="49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354253" y="3788416"/>
            <a:ext cx="7132647" cy="1067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  <a:spcBef>
                <a:spcPct val="0"/>
              </a:spcBef>
            </a:pPr>
            <a:r>
              <a:rPr lang="es-ES" sz="7500" b="1" spc="-150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22.116.022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54253" y="6400907"/>
            <a:ext cx="7132647" cy="106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  <a:spcBef>
                <a:spcPct val="0"/>
              </a:spcBef>
            </a:pPr>
            <a:r>
              <a:rPr lang="es-ES" sz="7500" b="1" spc="-150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22.337.806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64454" y="4079875"/>
            <a:ext cx="2671489" cy="708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s-ES" sz="5000" b="1" spc="-100" noProof="0">
                <a:solidFill>
                  <a:srgbClr val="00B050"/>
                </a:solidFill>
                <a:latin typeface="Poppins Bold"/>
                <a:ea typeface="Poppins Bold"/>
                <a:cs typeface="Poppins Bold"/>
                <a:sym typeface="Poppins Bold"/>
              </a:rPr>
              <a:t>+63.737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83037" y="6573363"/>
            <a:ext cx="2891995" cy="708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s-ES" sz="5000" b="1" spc="-100" noProof="0">
                <a:solidFill>
                  <a:srgbClr val="00B050"/>
                </a:solidFill>
                <a:latin typeface="Poppins Bold"/>
                <a:ea typeface="Poppins Bold"/>
                <a:cs typeface="Poppins Bold"/>
                <a:sym typeface="Poppins Bold"/>
              </a:rPr>
              <a:t>+231.975</a:t>
            </a:r>
          </a:p>
        </p:txBody>
      </p:sp>
      <p:sp>
        <p:nvSpPr>
          <p:cNvPr id="34" name="Freeform 34"/>
          <p:cNvSpPr/>
          <p:nvPr/>
        </p:nvSpPr>
        <p:spPr>
          <a:xfrm rot="5400000">
            <a:off x="15529255" y="-248806"/>
            <a:ext cx="2509938" cy="3007551"/>
          </a:xfrm>
          <a:custGeom>
            <a:avLst/>
            <a:gdLst/>
            <a:ahLst/>
            <a:cxnLst/>
            <a:rect l="l" t="t" r="r" b="b"/>
            <a:pathLst>
              <a:path w="2509938" h="3007551">
                <a:moveTo>
                  <a:pt x="0" y="0"/>
                </a:moveTo>
                <a:lnTo>
                  <a:pt x="2509939" y="0"/>
                </a:lnTo>
                <a:lnTo>
                  <a:pt x="2509939" y="3007551"/>
                </a:lnTo>
                <a:lnTo>
                  <a:pt x="0" y="3007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701" y="0"/>
            <a:ext cx="22035286" cy="10598156"/>
            <a:chOff x="0" y="0"/>
            <a:chExt cx="29380382" cy="14130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380380" cy="14130875"/>
            </a:xfrm>
            <a:custGeom>
              <a:avLst/>
              <a:gdLst/>
              <a:ahLst/>
              <a:cxnLst/>
              <a:rect l="l" t="t" r="r" b="b"/>
              <a:pathLst>
                <a:path w="29380380" h="14130875">
                  <a:moveTo>
                    <a:pt x="0" y="0"/>
                  </a:moveTo>
                  <a:lnTo>
                    <a:pt x="29380380" y="0"/>
                  </a:lnTo>
                  <a:lnTo>
                    <a:pt x="29380380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9305" b="-19305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2676" y="454195"/>
            <a:ext cx="12181089" cy="1793704"/>
            <a:chOff x="0" y="0"/>
            <a:chExt cx="4013816" cy="664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/>
          <p:cNvSpPr txBox="1"/>
          <p:nvPr/>
        </p:nvSpPr>
        <p:spPr>
          <a:xfrm>
            <a:off x="5687788" y="441325"/>
            <a:ext cx="11530863" cy="181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  <a:sym typeface="Open Sans"/>
              </a:rPr>
              <a:t> El mercado laboral </a:t>
            </a: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</a:rPr>
              <a:t>se consolida por encima de los </a:t>
            </a:r>
            <a:r>
              <a:rPr lang="es-ES" sz="2400">
                <a:solidFill>
                  <a:srgbClr val="000000"/>
                </a:solidFill>
                <a:latin typeface="Poppins Bold"/>
                <a:ea typeface="Open Sans"/>
                <a:cs typeface="Poppins Bold"/>
              </a:rPr>
              <a:t>22,1</a:t>
            </a: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</a:rPr>
              <a:t> millones de afiliados en términos desestacionalizados. </a:t>
            </a: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  <a:sym typeface="Open Sans"/>
              </a:rPr>
              <a:t> Suma más de 2,3 millones desde la entrada en vigor de la reforma laboral y </a:t>
            </a:r>
            <a:r>
              <a:rPr lang="es-ES" sz="2400">
                <a:solidFill>
                  <a:srgbClr val="000000"/>
                </a:solidFill>
                <a:latin typeface="Poppins Bold"/>
                <a:ea typeface="Open Sans"/>
                <a:cs typeface="Poppins Bold"/>
                <a:sym typeface="Open Sans"/>
              </a:rPr>
              <a:t>son 64</a:t>
            </a: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  <a:sym typeface="Open Sans"/>
              </a:rPr>
              <a:t> meses consecutivos de crecimiento</a:t>
            </a:r>
            <a:endParaRPr lang="es-ES" sz="2400" noProof="0">
              <a:solidFill>
                <a:srgbClr val="000000"/>
              </a:solidFill>
              <a:latin typeface="Poppins Bold"/>
              <a:ea typeface="Open Sans"/>
              <a:cs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6279" y="1658450"/>
            <a:ext cx="1765250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sz="1800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Total </a:t>
            </a: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Sistema.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-1033955" y="1942816"/>
            <a:ext cx="5699616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Serie desestacionalizada.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52651" y="656108"/>
            <a:ext cx="589640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80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BAE59684-AE7F-43A6-99E2-E06A42FF71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327447"/>
              </p:ext>
            </p:extLst>
          </p:nvPr>
        </p:nvGraphicFramePr>
        <p:xfrm>
          <a:off x="2521030" y="2398157"/>
          <a:ext cx="12749894" cy="673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F618C-EE96-AB31-6344-80A83DFC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7BD795E-29B9-83C1-CC4E-5A5B13D188B7}"/>
              </a:ext>
            </a:extLst>
          </p:cNvPr>
          <p:cNvGrpSpPr/>
          <p:nvPr/>
        </p:nvGrpSpPr>
        <p:grpSpPr>
          <a:xfrm>
            <a:off x="5330590" y="298449"/>
            <a:ext cx="12181089" cy="1383581"/>
            <a:chOff x="0" y="0"/>
            <a:chExt cx="4013816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7CEFDFB-1F9E-99BB-962E-9DE19D4B9232}"/>
                </a:ext>
              </a:extLst>
            </p:cNvPr>
            <p:cNvSpPr/>
            <p:nvPr/>
          </p:nvSpPr>
          <p:spPr>
            <a:xfrm>
              <a:off x="0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04EC78-85EC-8A75-D9C4-69BAD4E62401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89A5209-0DD6-8646-8C5C-406E484EEA7B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A4C6EAA-3D31-9B7B-3CC9-37C711FF0FF0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47B73B7-3779-D016-2D7B-45FAD76E3808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1A14D61-D15F-23E0-CE73-E37B5B2B0DBD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0E71F72-0C00-54DA-73A4-1027851A47BC}"/>
              </a:ext>
            </a:extLst>
          </p:cNvPr>
          <p:cNvSpPr txBox="1"/>
          <p:nvPr/>
        </p:nvSpPr>
        <p:spPr>
          <a:xfrm>
            <a:off x="5509164" y="426786"/>
            <a:ext cx="11853247" cy="894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ES" sz="2400" noProof="0">
                <a:solidFill>
                  <a:srgbClr val="000000"/>
                </a:solidFill>
                <a:latin typeface="Poppins Bold"/>
                <a:ea typeface="Open Sans"/>
                <a:cs typeface="Poppins Bold"/>
                <a:sym typeface="Open Sans"/>
              </a:rPr>
              <a:t> </a:t>
            </a:r>
            <a:r>
              <a:rPr lang="es-ES" sz="2400">
                <a:solidFill>
                  <a:srgbClr val="000000"/>
                </a:solidFill>
                <a:latin typeface="Poppins Bold"/>
                <a:ea typeface="Open Sans"/>
                <a:cs typeface="Poppins Bold"/>
              </a:rPr>
              <a:t>En la serie original, la afiliación rompe un nuevo techo al superar los 22,3 millones y suma 3,4 millones de afiliados desde 2018</a:t>
            </a:r>
            <a:endParaRPr lang="es-ES" sz="2400" noProof="0">
              <a:solidFill>
                <a:srgbClr val="000000"/>
              </a:solidFill>
              <a:latin typeface="Poppins Bold"/>
              <a:ea typeface="Open Sans"/>
              <a:cs typeface="Poppins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EADC14A-D611-3CE9-F0EC-FE41898C6973}"/>
              </a:ext>
            </a:extLst>
          </p:cNvPr>
          <p:cNvSpPr txBox="1"/>
          <p:nvPr/>
        </p:nvSpPr>
        <p:spPr>
          <a:xfrm>
            <a:off x="416279" y="1658450"/>
            <a:ext cx="1765250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sz="1800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Total </a:t>
            </a: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Sistema.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0162675-1549-0ACF-A9DE-B6463D619428}"/>
              </a:ext>
            </a:extLst>
          </p:cNvPr>
          <p:cNvSpPr txBox="1"/>
          <p:nvPr/>
        </p:nvSpPr>
        <p:spPr>
          <a:xfrm>
            <a:off x="-56637" y="1929832"/>
            <a:ext cx="2991092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Serie sin ajustar.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006F29D-4BC7-4554-FEBB-707FFC7F6421}"/>
              </a:ext>
            </a:extLst>
          </p:cNvPr>
          <p:cNvSpPr txBox="1"/>
          <p:nvPr/>
        </p:nvSpPr>
        <p:spPr>
          <a:xfrm>
            <a:off x="652651" y="656108"/>
            <a:ext cx="589640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80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AFILIACIÓN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58232A8-D10D-321C-253E-5D40F50C16CE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893E146E-615C-4506-AECD-2393C7408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919003"/>
              </p:ext>
            </p:extLst>
          </p:nvPr>
        </p:nvGraphicFramePr>
        <p:xfrm>
          <a:off x="503464" y="1637588"/>
          <a:ext cx="17008215" cy="75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285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96B4-9CC2-7F22-BDA4-96F5D832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6CB61E8-B84B-D799-D43C-62E243A90E97}"/>
              </a:ext>
            </a:extLst>
          </p:cNvPr>
          <p:cNvGrpSpPr/>
          <p:nvPr/>
        </p:nvGrpSpPr>
        <p:grpSpPr>
          <a:xfrm>
            <a:off x="-790477" y="-57385"/>
            <a:ext cx="22035286" cy="10598156"/>
            <a:chOff x="0" y="0"/>
            <a:chExt cx="29380382" cy="1413087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3AC73D-1B71-8173-65BF-C57A706D2B44}"/>
                </a:ext>
              </a:extLst>
            </p:cNvPr>
            <p:cNvSpPr/>
            <p:nvPr/>
          </p:nvSpPr>
          <p:spPr>
            <a:xfrm>
              <a:off x="0" y="0"/>
              <a:ext cx="29380380" cy="14130875"/>
            </a:xfrm>
            <a:custGeom>
              <a:avLst/>
              <a:gdLst/>
              <a:ahLst/>
              <a:cxnLst/>
              <a:rect l="l" t="t" r="r" b="b"/>
              <a:pathLst>
                <a:path w="29380380" h="14130875">
                  <a:moveTo>
                    <a:pt x="0" y="0"/>
                  </a:moveTo>
                  <a:lnTo>
                    <a:pt x="29380380" y="0"/>
                  </a:lnTo>
                  <a:lnTo>
                    <a:pt x="29380380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9305" b="-19305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538A8-6447-D2FE-502C-B41EB52E8441}"/>
              </a:ext>
            </a:extLst>
          </p:cNvPr>
          <p:cNvGrpSpPr/>
          <p:nvPr/>
        </p:nvGrpSpPr>
        <p:grpSpPr>
          <a:xfrm>
            <a:off x="5362676" y="454195"/>
            <a:ext cx="12181089" cy="1869905"/>
            <a:chOff x="0" y="0"/>
            <a:chExt cx="4013816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0A33A36-ECD0-EE11-1DE2-B808EFAC34DE}"/>
                </a:ext>
              </a:extLst>
            </p:cNvPr>
            <p:cNvSpPr/>
            <p:nvPr/>
          </p:nvSpPr>
          <p:spPr>
            <a:xfrm>
              <a:off x="0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2E7CE03-C23F-F855-5564-E5FD704FFF1C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B5CB695-B3C5-56FC-1767-31CBB3505CE4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8157D8D-8C38-F18A-ABFF-165FA697A2A1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88E1F83-C2AD-1C3F-91A6-AFF40B9EEEEE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ECC996C-CAEF-5D0C-6F1A-A3214B142ECF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CD59235-8F2A-066D-E5FF-A77691A11FA8}"/>
              </a:ext>
            </a:extLst>
          </p:cNvPr>
          <p:cNvSpPr txBox="1"/>
          <p:nvPr/>
        </p:nvSpPr>
        <p:spPr>
          <a:xfrm>
            <a:off x="5687788" y="814734"/>
            <a:ext cx="11530863" cy="894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ES" sz="2400">
                <a:latin typeface="Poppins Bold"/>
                <a:ea typeface="Open Sans"/>
                <a:cs typeface="Poppins Bold"/>
              </a:rPr>
              <a:t>Es el</a:t>
            </a:r>
            <a:r>
              <a:rPr lang="es-ES" sz="2400" noProof="0">
                <a:latin typeface="Poppins Bold"/>
                <a:ea typeface="Open Sans"/>
                <a:cs typeface="Poppins Bold"/>
              </a:rPr>
              <a:t> segundo mayo con más dinamismo en la creación de empleo de la serie histórica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7849247-3F2B-0D35-032D-D45C7EE5966C}"/>
              </a:ext>
            </a:extLst>
          </p:cNvPr>
          <p:cNvSpPr txBox="1"/>
          <p:nvPr/>
        </p:nvSpPr>
        <p:spPr>
          <a:xfrm>
            <a:off x="704821" y="1673619"/>
            <a:ext cx="2865576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Variaciones intermensuales.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339763F-4D04-3836-E913-6F740C7031E1}"/>
              </a:ext>
            </a:extLst>
          </p:cNvPr>
          <p:cNvSpPr txBox="1"/>
          <p:nvPr/>
        </p:nvSpPr>
        <p:spPr>
          <a:xfrm>
            <a:off x="685800" y="1979603"/>
            <a:ext cx="343332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s-ES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Total Sistema.</a:t>
            </a:r>
            <a:endParaRPr lang="es-ES" sz="1800" i="1" noProof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B9A1871-F484-469D-6F49-39890E26CE83}"/>
              </a:ext>
            </a:extLst>
          </p:cNvPr>
          <p:cNvSpPr txBox="1"/>
          <p:nvPr/>
        </p:nvSpPr>
        <p:spPr>
          <a:xfrm>
            <a:off x="652651" y="656108"/>
            <a:ext cx="589640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80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AFILIACIÓN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00F46A7-6459-E118-6AC2-293B399E82AD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F6868AA5-1FFC-4589-B8DC-4D4B5F2658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784205"/>
              </p:ext>
            </p:extLst>
          </p:nvPr>
        </p:nvGraphicFramePr>
        <p:xfrm>
          <a:off x="1011382" y="2945146"/>
          <a:ext cx="15364691" cy="60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384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99413-D6E1-4829-A765-0E9AAA819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6F1943-3704-5177-9625-4329B81FDC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38200" y="0"/>
            <a:ext cx="22035286" cy="10598156"/>
            <a:chOff x="0" y="0"/>
            <a:chExt cx="29380382" cy="1413087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5ACBEF5-FBB1-C6F2-7AAD-118541CC60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9380380" cy="14130875"/>
            </a:xfrm>
            <a:custGeom>
              <a:avLst/>
              <a:gdLst/>
              <a:ahLst/>
              <a:cxnLst/>
              <a:rect l="l" t="t" r="r" b="b"/>
              <a:pathLst>
                <a:path w="29380380" h="14130875">
                  <a:moveTo>
                    <a:pt x="0" y="0"/>
                  </a:moveTo>
                  <a:lnTo>
                    <a:pt x="29380380" y="0"/>
                  </a:lnTo>
                  <a:lnTo>
                    <a:pt x="29380380" y="14130875"/>
                  </a:lnTo>
                  <a:lnTo>
                    <a:pt x="0" y="1413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9305" b="-19305"/>
              </a:stretch>
            </a:blipFill>
          </p:spPr>
          <p:txBody>
            <a:bodyPr/>
            <a:lstStyle/>
            <a:p>
              <a:endParaRPr lang="es-ES" noProof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1BFDD4B-03CC-8295-6DC2-1281C3E7A9CB}"/>
              </a:ext>
            </a:extLst>
          </p:cNvPr>
          <p:cNvGrpSpPr/>
          <p:nvPr/>
        </p:nvGrpSpPr>
        <p:grpSpPr>
          <a:xfrm>
            <a:off x="5362676" y="394565"/>
            <a:ext cx="12200138" cy="2161383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5F83AB1-CC8A-EECD-C427-5488832C9CD5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9C26F77-7541-9592-8562-5BC3525FD9BE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6E45E2F-DD2D-B45A-28D4-696A45304F28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EEC92FA-88E3-7751-1182-5593DA38A711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2AEAD0A-4316-4224-0ACF-9932781C305E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9230375-A9EC-0C3B-1365-D32B2B13C0CF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91EF3C5-80FF-65B2-2C96-0F5DA920F771}"/>
              </a:ext>
            </a:extLst>
          </p:cNvPr>
          <p:cNvSpPr txBox="1"/>
          <p:nvPr/>
        </p:nvSpPr>
        <p:spPr>
          <a:xfrm>
            <a:off x="5715001" y="702210"/>
            <a:ext cx="11506200" cy="1623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ea typeface="+mn-lt"/>
                <a:cs typeface="Poppins Bold"/>
                <a:sym typeface="Poppins Bold"/>
              </a:rPr>
              <a:t>Hay </a:t>
            </a:r>
            <a:r>
              <a:rPr lang="es-ES" sz="2400" b="1">
                <a:solidFill>
                  <a:srgbClr val="000000"/>
                </a:solidFill>
                <a:latin typeface="Poppins Bold"/>
                <a:ea typeface="+mn-lt"/>
                <a:cs typeface="Poppins Bold"/>
                <a:sym typeface="Poppins Bold"/>
              </a:rPr>
              <a:t>10.599.305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ea typeface="+mn-lt"/>
                <a:cs typeface="Poppins Bold"/>
                <a:sym typeface="Poppins Bold"/>
              </a:rPr>
              <a:t> mujeres afiliadas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la Seguridad Social, el máximo </a:t>
            </a:r>
            <a:endParaRPr lang="es-ES" noProof="0">
              <a:ea typeface="Calibri"/>
              <a:cs typeface="Calibri"/>
            </a:endParaRPr>
          </a:p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 la serie. Son 271 mil más que hace un año. </a:t>
            </a:r>
          </a:p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 mejora del empleo femenino es del 20,8% desde 2018 </a:t>
            </a:r>
          </a:p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y supera en 5,1pp a la de los hombres</a:t>
            </a:r>
            <a:endParaRPr lang="es-ES" noProof="0">
              <a:ea typeface="Calibri"/>
              <a:cs typeface="Calibri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51A78CD-1A32-15BB-008A-7B7864E823EA}"/>
              </a:ext>
            </a:extLst>
          </p:cNvPr>
          <p:cNvSpPr txBox="1"/>
          <p:nvPr/>
        </p:nvSpPr>
        <p:spPr>
          <a:xfrm>
            <a:off x="11697692" y="2998392"/>
            <a:ext cx="242064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ES" sz="1800" b="1" i="1" noProof="0">
                <a:solidFill>
                  <a:schemeClr val="tx1">
                    <a:lumMod val="75000"/>
                    <a:lumOff val="25000"/>
                  </a:scheme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Base 100 = mayo-2018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3521101-3E61-12DC-A2F6-FB38D3BB400D}"/>
              </a:ext>
            </a:extLst>
          </p:cNvPr>
          <p:cNvSpPr txBox="1"/>
          <p:nvPr/>
        </p:nvSpPr>
        <p:spPr>
          <a:xfrm>
            <a:off x="740290" y="2550556"/>
            <a:ext cx="4339841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s-ES" sz="1800" i="1" noProof="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Total </a:t>
            </a:r>
            <a:r>
              <a:rPr lang="es-ES" sz="1800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</a:t>
            </a:r>
            <a:r>
              <a:rPr lang="es-ES" i="1" noProof="0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istema</a:t>
            </a:r>
            <a:r>
              <a:rPr lang="es-ES" sz="1800" i="1" noProof="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 Datos sin ajustar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4B958DC-8559-6F82-6CDC-12266968DD9B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POR GÉNERO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E17F045-ECD9-CBA4-835F-D42E003BA428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6A37370-86EE-F5C5-BE14-F4C400DE670E}"/>
              </a:ext>
            </a:extLst>
          </p:cNvPr>
          <p:cNvSpPr txBox="1"/>
          <p:nvPr/>
        </p:nvSpPr>
        <p:spPr>
          <a:xfrm>
            <a:off x="16934092" y="4808410"/>
            <a:ext cx="1075013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noProof="0">
                <a:solidFill>
                  <a:srgbClr val="0C1208"/>
                </a:solidFill>
              </a:rPr>
              <a:t>+15,7%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CFB20CA-4735-8C0E-5A6A-F653C5CA3889}"/>
              </a:ext>
            </a:extLst>
          </p:cNvPr>
          <p:cNvSpPr txBox="1"/>
          <p:nvPr/>
        </p:nvSpPr>
        <p:spPr>
          <a:xfrm>
            <a:off x="16926159" y="3330873"/>
            <a:ext cx="107501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 noProof="0">
                <a:solidFill>
                  <a:srgbClr val="7030A0"/>
                </a:solidFill>
              </a:rPr>
              <a:t>  </a:t>
            </a:r>
            <a:r>
              <a:rPr lang="es-ES" sz="1600" b="1" noProof="0">
                <a:solidFill>
                  <a:srgbClr val="58267E"/>
                </a:solidFill>
              </a:rPr>
              <a:t>+</a:t>
            </a:r>
            <a:r>
              <a:rPr lang="es-ES" sz="1600" b="1" noProof="0">
                <a:solidFill>
                  <a:srgbClr val="210E30"/>
                </a:solidFill>
              </a:rPr>
              <a:t>20,8</a:t>
            </a:r>
            <a:r>
              <a:rPr lang="es-ES" sz="1600" b="1" noProof="0">
                <a:solidFill>
                  <a:srgbClr val="58267E"/>
                </a:solidFill>
              </a:rPr>
              <a:t>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EC1500-CA12-6DA5-CA84-5CCCBB2FD7C8}"/>
              </a:ext>
            </a:extLst>
          </p:cNvPr>
          <p:cNvSpPr txBox="1"/>
          <p:nvPr/>
        </p:nvSpPr>
        <p:spPr>
          <a:xfrm>
            <a:off x="16941583" y="4063626"/>
            <a:ext cx="107501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>
                <a:solidFill>
                  <a:srgbClr val="001132"/>
                </a:solidFill>
              </a:rPr>
              <a:t>+18,1%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A8C41FD-EA88-5250-ED4A-1396019CD0BA}"/>
              </a:ext>
            </a:extLst>
          </p:cNvPr>
          <p:cNvSpPr txBox="1"/>
          <p:nvPr/>
        </p:nvSpPr>
        <p:spPr>
          <a:xfrm>
            <a:off x="16843087" y="2992158"/>
            <a:ext cx="118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noProof="0">
                <a:solidFill>
                  <a:srgbClr val="240F33"/>
                </a:solidFill>
              </a:rPr>
              <a:t>Mujeres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9E9735-398B-8F88-83C9-BF1E4534F597}"/>
              </a:ext>
            </a:extLst>
          </p:cNvPr>
          <p:cNvSpPr txBox="1"/>
          <p:nvPr/>
        </p:nvSpPr>
        <p:spPr>
          <a:xfrm>
            <a:off x="16825679" y="4437093"/>
            <a:ext cx="118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noProof="0">
                <a:solidFill>
                  <a:srgbClr val="000000"/>
                </a:solidFill>
              </a:rPr>
              <a:t>Hombres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EFE881-DA65-F9DC-8C08-EFDE5BD8ACF6}"/>
              </a:ext>
            </a:extLst>
          </p:cNvPr>
          <p:cNvSpPr txBox="1"/>
          <p:nvPr/>
        </p:nvSpPr>
        <p:spPr>
          <a:xfrm>
            <a:off x="16843087" y="3780108"/>
            <a:ext cx="118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noProof="0">
                <a:solidFill>
                  <a:srgbClr val="1B222B"/>
                </a:solidFill>
              </a:rPr>
              <a:t>Total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D5A0088-CF99-4472-AFF1-DC73FFB5F5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993263"/>
              </p:ext>
            </p:extLst>
          </p:nvPr>
        </p:nvGraphicFramePr>
        <p:xfrm>
          <a:off x="128018" y="3441841"/>
          <a:ext cx="8143146" cy="553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BC1322B-134C-49F0-9A58-1A01C977B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034354"/>
              </p:ext>
            </p:extLst>
          </p:nvPr>
        </p:nvGraphicFramePr>
        <p:xfrm>
          <a:off x="8580186" y="3400538"/>
          <a:ext cx="8361397" cy="553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313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1282D-680A-1F3E-46BA-45B7BCFF5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9489E93-C0CA-4D1F-94A5-081CDA5138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692450"/>
              </p:ext>
            </p:extLst>
          </p:nvPr>
        </p:nvGraphicFramePr>
        <p:xfrm>
          <a:off x="917688" y="2763629"/>
          <a:ext cx="9219990" cy="639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4">
            <a:extLst>
              <a:ext uri="{FF2B5EF4-FFF2-40B4-BE49-F238E27FC236}">
                <a16:creationId xmlns:a16="http://schemas.microsoft.com/office/drawing/2014/main" id="{BDC65079-485F-4BE8-22FB-2AE041AE2D6F}"/>
              </a:ext>
            </a:extLst>
          </p:cNvPr>
          <p:cNvGrpSpPr/>
          <p:nvPr/>
        </p:nvGrpSpPr>
        <p:grpSpPr>
          <a:xfrm>
            <a:off x="5362676" y="394565"/>
            <a:ext cx="12237008" cy="1847980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B15510D-FC29-39F0-8223-4458900188E8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99608B1-27E4-5275-8F54-001ED0912349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6203371-38A5-4B79-D041-DFE87542025C}"/>
              </a:ext>
            </a:extLst>
          </p:cNvPr>
          <p:cNvGrpSpPr/>
          <p:nvPr/>
        </p:nvGrpSpPr>
        <p:grpSpPr>
          <a:xfrm>
            <a:off x="-8022" y="9263026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71C0ED6-F105-3DA6-BB5D-3B418E2394C6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EF7B985-8C52-E359-F35B-38762EA241C9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4E72363-9E56-985D-0270-80102306A457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2068DF5-5406-0A90-4B4E-33C5BADAC8A3}"/>
              </a:ext>
            </a:extLst>
          </p:cNvPr>
          <p:cNvSpPr txBox="1"/>
          <p:nvPr/>
        </p:nvSpPr>
        <p:spPr>
          <a:xfrm>
            <a:off x="5715001" y="702210"/>
            <a:ext cx="11506200" cy="1599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El dinamismo de la afiliación entre los trabajadores de 55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y más años 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es especialmente fuerte, seguido por el grupo de edad de menores de 30 años, con un ritmo de aumento superior a la media desde 2018</a:t>
            </a:r>
            <a:endParaRPr lang="es-ES" sz="2400" b="1" noProof="0">
              <a:solidFill>
                <a:srgbClr val="000000"/>
              </a:solidFill>
              <a:latin typeface="Poppins Bold"/>
              <a:cs typeface="Poppins Bold"/>
            </a:endParaRPr>
          </a:p>
          <a:p>
            <a:pPr algn="ctr">
              <a:lnSpc>
                <a:spcPts val="3219"/>
              </a:lnSpc>
            </a:pPr>
            <a:endParaRPr lang="es-ES" noProof="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4DF04D8-C462-C1BC-1E39-FD542EEEAB28}"/>
              </a:ext>
            </a:extLst>
          </p:cNvPr>
          <p:cNvSpPr txBox="1"/>
          <p:nvPr/>
        </p:nvSpPr>
        <p:spPr>
          <a:xfrm>
            <a:off x="747016" y="2419264"/>
            <a:ext cx="2398520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s-ES" sz="1800" i="1" noProof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Base 100 = may-2018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6CEB8C3-7553-934F-FEFB-443527B77A81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POR EDAD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5793123-2A9D-D77B-FD9B-9BC0CEAF25D7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AF8E846-EB94-DD3B-0073-B5A069B5A0F1}"/>
              </a:ext>
            </a:extLst>
          </p:cNvPr>
          <p:cNvSpPr txBox="1"/>
          <p:nvPr/>
        </p:nvSpPr>
        <p:spPr>
          <a:xfrm>
            <a:off x="9593691" y="4359362"/>
            <a:ext cx="8709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s-ES" b="1" noProof="0">
                <a:solidFill>
                  <a:srgbClr val="34411B"/>
                </a:solidFill>
                <a:latin typeface="Calibri" panose="020F0502020204030204"/>
              </a:rPr>
              <a:t>+33,2%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F2916E-C62B-CC2C-A815-C253EF009194}"/>
              </a:ext>
            </a:extLst>
          </p:cNvPr>
          <p:cNvSpPr txBox="1"/>
          <p:nvPr/>
        </p:nvSpPr>
        <p:spPr>
          <a:xfrm>
            <a:off x="10459165" y="4359362"/>
            <a:ext cx="16902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noProof="0">
                <a:solidFill>
                  <a:schemeClr val="accent3">
                    <a:lumMod val="75000"/>
                  </a:schemeClr>
                </a:solidFill>
              </a:rPr>
              <a:t>Menores de 30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B732BE-A5DA-2B46-F350-4AB7E5C799AF}"/>
              </a:ext>
            </a:extLst>
          </p:cNvPr>
          <p:cNvSpPr txBox="1"/>
          <p:nvPr/>
        </p:nvSpPr>
        <p:spPr>
          <a:xfrm>
            <a:off x="10450512" y="5341705"/>
            <a:ext cx="190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>
                <a:solidFill>
                  <a:srgbClr val="254061"/>
                </a:solidFill>
              </a:rPr>
              <a:t>TOTAL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E2291E4-27A9-D43C-1841-6E83449D5A65}"/>
              </a:ext>
            </a:extLst>
          </p:cNvPr>
          <p:cNvSpPr txBox="1"/>
          <p:nvPr/>
        </p:nvSpPr>
        <p:spPr>
          <a:xfrm>
            <a:off x="9579568" y="5355141"/>
            <a:ext cx="8709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5406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1371600">
              <a:defRPr/>
            </a:pPr>
            <a:r>
              <a:rPr lang="es-ES" b="1" noProof="0">
                <a:solidFill>
                  <a:srgbClr val="161B0B"/>
                </a:solidFill>
                <a:latin typeface="Calibri" panose="020F0502020204030204"/>
              </a:rPr>
              <a:t>+18,1%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0298AB1-6E7E-F8C8-E5F1-B25AA2D116E5}"/>
              </a:ext>
            </a:extLst>
          </p:cNvPr>
          <p:cNvSpPr txBox="1"/>
          <p:nvPr/>
        </p:nvSpPr>
        <p:spPr>
          <a:xfrm>
            <a:off x="10459165" y="6055535"/>
            <a:ext cx="218320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noProof="0">
                <a:solidFill>
                  <a:schemeClr val="accent6">
                    <a:lumMod val="75000"/>
                  </a:schemeClr>
                </a:solidFill>
              </a:rPr>
              <a:t>Entre 30 y 54 años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5C3AC8-8FB7-278C-95CE-2C43D623A022}"/>
              </a:ext>
            </a:extLst>
          </p:cNvPr>
          <p:cNvSpPr txBox="1"/>
          <p:nvPr/>
        </p:nvSpPr>
        <p:spPr>
          <a:xfrm>
            <a:off x="9579569" y="3254001"/>
            <a:ext cx="8709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s-ES" b="1" noProof="0">
                <a:solidFill>
                  <a:srgbClr val="002060"/>
                </a:solidFill>
                <a:latin typeface="Calibri" panose="020F0502020204030204"/>
              </a:rPr>
              <a:t>+52,8%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B6ED026-A5F3-A6B6-B555-1721CE77709D}"/>
              </a:ext>
            </a:extLst>
          </p:cNvPr>
          <p:cNvSpPr txBox="1"/>
          <p:nvPr/>
        </p:nvSpPr>
        <p:spPr>
          <a:xfrm>
            <a:off x="9579568" y="6068163"/>
            <a:ext cx="90149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s-ES" b="1" noProof="0">
                <a:solidFill>
                  <a:srgbClr val="602E04"/>
                </a:solidFill>
                <a:latin typeface="Calibri" panose="020F0502020204030204"/>
              </a:rPr>
              <a:t>+6,3%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0B9BC53-E834-7BFE-5860-BAEDFA1DF224}"/>
              </a:ext>
            </a:extLst>
          </p:cNvPr>
          <p:cNvSpPr txBox="1"/>
          <p:nvPr/>
        </p:nvSpPr>
        <p:spPr>
          <a:xfrm>
            <a:off x="10404072" y="3273305"/>
            <a:ext cx="267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>
                <a:solidFill>
                  <a:schemeClr val="accent1"/>
                </a:solidFill>
              </a:rPr>
              <a:t>De 55 y más años</a:t>
            </a: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AEFC7F1B-01E0-92A8-1D86-9172C34CF587}"/>
              </a:ext>
            </a:extLst>
          </p:cNvPr>
          <p:cNvSpPr/>
          <p:nvPr/>
        </p:nvSpPr>
        <p:spPr>
          <a:xfrm>
            <a:off x="11950580" y="6468286"/>
            <a:ext cx="5919764" cy="1992536"/>
          </a:xfrm>
          <a:custGeom>
            <a:avLst/>
            <a:gdLst/>
            <a:ahLst/>
            <a:cxnLst/>
            <a:rect l="l" t="t" r="r" b="b"/>
            <a:pathLst>
              <a:path w="5308430" h="1227574">
                <a:moveTo>
                  <a:pt x="0" y="0"/>
                </a:moveTo>
                <a:lnTo>
                  <a:pt x="5308429" y="0"/>
                </a:lnTo>
                <a:lnTo>
                  <a:pt x="5308429" y="1227574"/>
                </a:lnTo>
                <a:lnTo>
                  <a:pt x="0" y="12275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DE28B1A9-62E6-3305-A136-DB0F0E32595D}"/>
              </a:ext>
            </a:extLst>
          </p:cNvPr>
          <p:cNvSpPr txBox="1"/>
          <p:nvPr/>
        </p:nvSpPr>
        <p:spPr>
          <a:xfrm>
            <a:off x="12679020" y="6561920"/>
            <a:ext cx="519074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ES" sz="2000" b="1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ocupación </a:t>
            </a:r>
            <a:r>
              <a:rPr lang="es-ES" sz="2000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los mayores ha crecido un 52,8% y la de los más jóvenes un 33,2% desde 2018 (34,7pp y 15,1pp, respectivamente, por encima del conjunto, </a:t>
            </a:r>
            <a:r>
              <a:rPr lang="es-ES" sz="2000" b="1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18,1%)</a:t>
            </a:r>
            <a:endParaRPr lang="es-ES" sz="2000" b="1" noProof="0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FA2E3D44-3189-57C6-AD25-611A5DB445F2}"/>
              </a:ext>
            </a:extLst>
          </p:cNvPr>
          <p:cNvSpPr txBox="1"/>
          <p:nvPr/>
        </p:nvSpPr>
        <p:spPr>
          <a:xfrm>
            <a:off x="725567" y="2738507"/>
            <a:ext cx="4339841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s-ES" sz="1800" i="1" noProof="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Total </a:t>
            </a:r>
            <a:r>
              <a:rPr lang="es-ES" i="1" noProof="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Sistema</a:t>
            </a:r>
            <a:r>
              <a:rPr lang="es-ES" sz="1800" i="1" noProof="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 Datos sin ajustar</a:t>
            </a:r>
          </a:p>
        </p:txBody>
      </p:sp>
    </p:spTree>
    <p:extLst>
      <p:ext uri="{BB962C8B-B14F-4D97-AF65-F5344CB8AC3E}">
        <p14:creationId xmlns:p14="http://schemas.microsoft.com/office/powerpoint/2010/main" val="99894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67F6-148D-DD6D-B420-503B4C87A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4DF2793-586E-B72B-E2A3-BC9F9753E04D}"/>
              </a:ext>
            </a:extLst>
          </p:cNvPr>
          <p:cNvGrpSpPr/>
          <p:nvPr/>
        </p:nvGrpSpPr>
        <p:grpSpPr>
          <a:xfrm>
            <a:off x="5517454" y="397914"/>
            <a:ext cx="11831429" cy="1866415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B7B17D5-1CD1-FEF8-8511-400EF044965F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9FC685C-5E2D-E532-7369-24A0EDCA5CC7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5CECC0E-185F-B541-7339-C7A5CEE2B7FC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12ACA58-91A2-B6B1-351A-08C5C5793B29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77EF53-685A-8126-CE46-40B09F8A9E72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A32A26A-2F21-383A-EA4D-6E1768873D45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F7EBB9C-D199-4B40-6358-992A612D19F1}"/>
              </a:ext>
            </a:extLst>
          </p:cNvPr>
          <p:cNvSpPr txBox="1"/>
          <p:nvPr/>
        </p:nvSpPr>
        <p:spPr>
          <a:xfrm>
            <a:off x="5535928" y="595726"/>
            <a:ext cx="11506200" cy="1599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La cifra de trabajadores autónomos marca un nuevo récord.</a:t>
            </a:r>
            <a:endParaRPr lang="es-ES" noProof="0">
              <a:sym typeface="League Spartan"/>
            </a:endParaRPr>
          </a:p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  <a:sym typeface="League Spartan"/>
              </a:rPr>
              <a:t> 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De los 45.850 empleos creados en el último año, </a:t>
            </a:r>
          </a:p>
          <a:p>
            <a:pPr algn="ctr">
              <a:lnSpc>
                <a:spcPts val="3219"/>
              </a:lnSpc>
            </a:pP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el 43,2% corresponde a sectores altamente productivos</a:t>
            </a:r>
            <a:endParaRPr lang="es-ES" noProof="0"/>
          </a:p>
          <a:p>
            <a:pPr algn="ctr">
              <a:lnSpc>
                <a:spcPts val="3219"/>
              </a:lnSpc>
            </a:pPr>
            <a:endParaRPr lang="es-ES" noProof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2E8272B-8063-B2D4-889A-E48BE87089A1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AUTÓNOMOS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9A9B191-9584-9E82-B8CA-C282AA101F5C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30599CB-B6D8-FCFE-07DD-D6309C3C4626}"/>
              </a:ext>
            </a:extLst>
          </p:cNvPr>
          <p:cNvSpPr txBox="1"/>
          <p:nvPr/>
        </p:nvSpPr>
        <p:spPr>
          <a:xfrm>
            <a:off x="10731714" y="8242030"/>
            <a:ext cx="6982240" cy="649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s-ES" sz="1400" b="1" spc="26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League Spartan"/>
              </a:rPr>
              <a:t>Se representan las 10 </a:t>
            </a:r>
            <a:r>
              <a:rPr lang="es-ES" sz="1600" b="1" i="1" spc="26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League Spartan"/>
              </a:rPr>
              <a:t>CNAE</a:t>
            </a:r>
            <a:r>
              <a:rPr lang="es-ES" sz="1400" b="1" spc="26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League Spartan"/>
              </a:rPr>
              <a:t> con mayor crecimiento de autónomos</a:t>
            </a:r>
            <a:r>
              <a:rPr lang="es-ES" sz="1400" b="1" spc="26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sym typeface="League Spartan"/>
              </a:rPr>
              <a:t>.</a:t>
            </a:r>
            <a:endParaRPr lang="es-ES" sz="1400" b="1" noProof="0">
              <a:solidFill>
                <a:schemeClr val="tx1">
                  <a:lumMod val="65000"/>
                  <a:lumOff val="35000"/>
                </a:schemeClr>
              </a:solidFill>
              <a:sym typeface="League Spartan"/>
            </a:endParaRPr>
          </a:p>
          <a:p>
            <a:pPr lvl="0">
              <a:lnSpc>
                <a:spcPts val="2300"/>
              </a:lnSpc>
            </a:pPr>
            <a:r>
              <a:rPr lang="es-ES" sz="14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Variación absoluta interanual </a:t>
            </a:r>
            <a:r>
              <a:rPr lang="es-ES" sz="1400" i="1" spc="26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may</a:t>
            </a:r>
            <a:r>
              <a:rPr lang="es-ES" sz="14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-26 vs </a:t>
            </a:r>
            <a:r>
              <a:rPr lang="es-ES" sz="1400" i="1" spc="26" err="1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may</a:t>
            </a:r>
            <a:r>
              <a:rPr lang="es-ES" sz="14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-25. </a:t>
            </a:r>
            <a:endParaRPr lang="es-ES" sz="1400" i="1" spc="26" noProof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FA0C3912-5EA1-956B-CDF5-B31F6B6EFC4D}"/>
              </a:ext>
            </a:extLst>
          </p:cNvPr>
          <p:cNvSpPr txBox="1"/>
          <p:nvPr/>
        </p:nvSpPr>
        <p:spPr>
          <a:xfrm>
            <a:off x="745410" y="2493485"/>
            <a:ext cx="7326994" cy="282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</a:pPr>
            <a:r>
              <a:rPr lang="es-ES" sz="1600" i="1" spc="26" noProof="0">
                <a:solidFill>
                  <a:srgbClr val="000000"/>
                </a:solidFill>
                <a:latin typeface="Arial"/>
                <a:ea typeface="League Spartan"/>
                <a:cs typeface="Arial"/>
                <a:sym typeface="League Spartan"/>
              </a:rPr>
              <a:t>(RETA</a:t>
            </a: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+SETA). Datos sin ajustar</a:t>
            </a:r>
            <a:endParaRPr lang="es-ES" noProof="0"/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9FE3ADEC-D754-9CC9-DF31-B72CFBA0BC37}"/>
              </a:ext>
            </a:extLst>
          </p:cNvPr>
          <p:cNvSpPr/>
          <p:nvPr/>
        </p:nvSpPr>
        <p:spPr>
          <a:xfrm>
            <a:off x="17757842" y="3091720"/>
            <a:ext cx="188289" cy="1866414"/>
          </a:xfrm>
          <a:prstGeom prst="rightBrace">
            <a:avLst>
              <a:gd name="adj1" fmla="val 8333"/>
              <a:gd name="adj2" fmla="val 44446"/>
            </a:avLst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noProof="0">
              <a:solidFill>
                <a:srgbClr val="0070C0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0072251-745B-43EF-BE7D-6D812D320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430266"/>
              </p:ext>
            </p:extLst>
          </p:nvPr>
        </p:nvGraphicFramePr>
        <p:xfrm>
          <a:off x="9602768" y="3074560"/>
          <a:ext cx="8111185" cy="532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8502CC7-C31D-43A5-9BB1-E9A9881954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436067"/>
              </p:ext>
            </p:extLst>
          </p:nvPr>
        </p:nvGraphicFramePr>
        <p:xfrm>
          <a:off x="281702" y="2853303"/>
          <a:ext cx="9251156" cy="603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860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DE28-AAC8-1C0A-3A50-EFBB92D11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3444DA7E-2C2E-CD63-362F-73ADD8013E60}"/>
              </a:ext>
            </a:extLst>
          </p:cNvPr>
          <p:cNvGrpSpPr/>
          <p:nvPr/>
        </p:nvGrpSpPr>
        <p:grpSpPr>
          <a:xfrm>
            <a:off x="5999207" y="394280"/>
            <a:ext cx="11530105" cy="2043145"/>
            <a:chOff x="0" y="0"/>
            <a:chExt cx="4020093" cy="66471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E864FB-BEE5-1B19-7915-0ADA394A0D10}"/>
                </a:ext>
              </a:extLst>
            </p:cNvPr>
            <p:cNvSpPr/>
            <p:nvPr/>
          </p:nvSpPr>
          <p:spPr>
            <a:xfrm>
              <a:off x="6277" y="0"/>
              <a:ext cx="4013816" cy="664718"/>
            </a:xfrm>
            <a:custGeom>
              <a:avLst/>
              <a:gdLst/>
              <a:ahLst/>
              <a:cxnLst/>
              <a:rect l="l" t="t" r="r" b="b"/>
              <a:pathLst>
                <a:path w="4013816" h="664718">
                  <a:moveTo>
                    <a:pt x="0" y="0"/>
                  </a:moveTo>
                  <a:lnTo>
                    <a:pt x="4013816" y="0"/>
                  </a:lnTo>
                  <a:lnTo>
                    <a:pt x="4013816" y="664718"/>
                  </a:lnTo>
                  <a:lnTo>
                    <a:pt x="0" y="664718"/>
                  </a:lnTo>
                  <a:close/>
                </a:path>
              </a:pathLst>
            </a:custGeom>
            <a:solidFill>
              <a:srgbClr val="F8E376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0CD6423-7EAC-2BBE-C34A-B1F71139196B}"/>
                </a:ext>
              </a:extLst>
            </p:cNvPr>
            <p:cNvSpPr txBox="1"/>
            <p:nvPr/>
          </p:nvSpPr>
          <p:spPr>
            <a:xfrm>
              <a:off x="0" y="9525"/>
              <a:ext cx="4013816" cy="65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629E9EB-2BD8-1B29-EDAA-DCEEF4149DE7}"/>
              </a:ext>
            </a:extLst>
          </p:cNvPr>
          <p:cNvGrpSpPr/>
          <p:nvPr/>
        </p:nvGrpSpPr>
        <p:grpSpPr>
          <a:xfrm>
            <a:off x="0" y="9262257"/>
            <a:ext cx="18288000" cy="731215"/>
            <a:chOff x="0" y="0"/>
            <a:chExt cx="6396785" cy="24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4D040E5-B0EC-2AB0-9568-DE66E27563FD}"/>
                </a:ext>
              </a:extLst>
            </p:cNvPr>
            <p:cNvSpPr/>
            <p:nvPr/>
          </p:nvSpPr>
          <p:spPr>
            <a:xfrm>
              <a:off x="0" y="0"/>
              <a:ext cx="6396785" cy="240907"/>
            </a:xfrm>
            <a:custGeom>
              <a:avLst/>
              <a:gdLst/>
              <a:ahLst/>
              <a:cxnLst/>
              <a:rect l="l" t="t" r="r" b="b"/>
              <a:pathLst>
                <a:path w="6396785" h="240907">
                  <a:moveTo>
                    <a:pt x="6396785" y="0"/>
                  </a:moveTo>
                  <a:lnTo>
                    <a:pt x="6396785" y="240907"/>
                  </a:lnTo>
                  <a:lnTo>
                    <a:pt x="0" y="240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D11A">
                <a:alpha val="40000"/>
              </a:srgbClr>
            </a:solidFill>
          </p:spPr>
          <p:txBody>
            <a:bodyPr/>
            <a:lstStyle/>
            <a:p>
              <a:endParaRPr lang="es-ES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3C36A11-EFFE-EEBC-CF99-78EF9ADF93FE}"/>
                </a:ext>
              </a:extLst>
            </p:cNvPr>
            <p:cNvSpPr txBox="1"/>
            <p:nvPr/>
          </p:nvSpPr>
          <p:spPr>
            <a:xfrm>
              <a:off x="0" y="9525"/>
              <a:ext cx="6396785" cy="23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 lang="es-ES" noProof="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5F53302-0EC6-AAC9-2875-B519624354E2}"/>
              </a:ext>
            </a:extLst>
          </p:cNvPr>
          <p:cNvSpPr/>
          <p:nvPr/>
        </p:nvSpPr>
        <p:spPr>
          <a:xfrm>
            <a:off x="13171536" y="9094465"/>
            <a:ext cx="4198776" cy="1028700"/>
          </a:xfrm>
          <a:custGeom>
            <a:avLst/>
            <a:gdLst/>
            <a:ahLst/>
            <a:cxnLst/>
            <a:rect l="l" t="t" r="r" b="b"/>
            <a:pathLst>
              <a:path w="4198776" h="1028700">
                <a:moveTo>
                  <a:pt x="0" y="0"/>
                </a:moveTo>
                <a:lnTo>
                  <a:pt x="4198776" y="0"/>
                </a:lnTo>
                <a:lnTo>
                  <a:pt x="41987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noProof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EC2BA8C-3461-B3B3-8825-CA8241B3BA40}"/>
              </a:ext>
            </a:extLst>
          </p:cNvPr>
          <p:cNvSpPr txBox="1"/>
          <p:nvPr/>
        </p:nvSpPr>
        <p:spPr>
          <a:xfrm>
            <a:off x="6640643" y="868744"/>
            <a:ext cx="106499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El número de trabajadores extranjeros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,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que 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ha mostrado </a:t>
            </a:r>
          </a:p>
          <a:p>
            <a:pPr algn="ctr"/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un fuerte impulso desde 2018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,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 </a:t>
            </a:r>
            <a:r>
              <a:rPr lang="es-ES" sz="2400" b="1">
                <a:solidFill>
                  <a:srgbClr val="000000"/>
                </a:solidFill>
                <a:latin typeface="Poppins Bold"/>
                <a:cs typeface="Poppins Bold"/>
              </a:rPr>
              <a:t>alcanza máximos este mes (3.359.548) </a:t>
            </a:r>
            <a:r>
              <a:rPr lang="es-ES" sz="2400" b="1" noProof="0">
                <a:solidFill>
                  <a:srgbClr val="000000"/>
                </a:solidFill>
                <a:latin typeface="Poppins Bold"/>
                <a:cs typeface="Poppins Bold"/>
              </a:rPr>
              <a:t>y representa ya el 15% del total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7B4CB81-EC03-4AA5-42A9-AC61BD3B6A5A}"/>
              </a:ext>
            </a:extLst>
          </p:cNvPr>
          <p:cNvSpPr txBox="1"/>
          <p:nvPr/>
        </p:nvSpPr>
        <p:spPr>
          <a:xfrm>
            <a:off x="744234" y="394566"/>
            <a:ext cx="589640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AFILIADOS </a:t>
            </a:r>
          </a:p>
          <a:p>
            <a:pPr algn="just">
              <a:lnSpc>
                <a:spcPts val="8000"/>
              </a:lnSpc>
            </a:pPr>
            <a:r>
              <a:rPr lang="es-ES" sz="7200" noProof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EXTRANJEROS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7477FFB2-18FA-70EB-B7B9-49598BDD94CD}"/>
              </a:ext>
            </a:extLst>
          </p:cNvPr>
          <p:cNvSpPr txBox="1"/>
          <p:nvPr/>
        </p:nvSpPr>
        <p:spPr>
          <a:xfrm>
            <a:off x="737146" y="2574855"/>
            <a:ext cx="7326994" cy="282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</a:pPr>
            <a:r>
              <a:rPr lang="es-ES" sz="1600" i="1" spc="26" noProof="0">
                <a:solidFill>
                  <a:srgbClr val="000000"/>
                </a:solidFill>
                <a:latin typeface="Arial"/>
                <a:cs typeface="Arial"/>
                <a:sym typeface="League Spartan"/>
              </a:rPr>
              <a:t>Datos sin ajustar</a:t>
            </a:r>
            <a:endParaRPr lang="es-ES" noProof="0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94A11292-1559-8E84-EA0F-A737836BF11B}"/>
              </a:ext>
            </a:extLst>
          </p:cNvPr>
          <p:cNvSpPr txBox="1"/>
          <p:nvPr/>
        </p:nvSpPr>
        <p:spPr>
          <a:xfrm>
            <a:off x="10919416" y="2843690"/>
            <a:ext cx="663279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300"/>
              </a:lnSpc>
            </a:pPr>
            <a:r>
              <a:rPr lang="es-ES" i="1" spc="26" noProof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Promedio mensual. % s/ total. Datos sin ajustar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BE23737-AA96-41E2-66FA-CCE30B2030B1}"/>
              </a:ext>
            </a:extLst>
          </p:cNvPr>
          <p:cNvSpPr txBox="1"/>
          <p:nvPr/>
        </p:nvSpPr>
        <p:spPr>
          <a:xfrm>
            <a:off x="-396179" y="9371795"/>
            <a:ext cx="13529615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2400" noProof="0">
                <a:solidFill>
                  <a:srgbClr val="020301"/>
                </a:solidFill>
                <a:latin typeface="Poppins"/>
                <a:ea typeface="Poppins"/>
                <a:cs typeface="Poppins"/>
                <a:sym typeface="Poppins"/>
              </a:rPr>
              <a:t>SECRETARÍA DE ESTADO DE LA SEGURIDAD SOCIAL Y PENSIONES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D8988D-B1BA-4B8A-99EF-4584C00A56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633416"/>
              </p:ext>
            </p:extLst>
          </p:nvPr>
        </p:nvGraphicFramePr>
        <p:xfrm>
          <a:off x="462827" y="3286660"/>
          <a:ext cx="9801979" cy="591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F72235D5-A0E6-42EA-8244-3AA85C93F8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755712"/>
              </p:ext>
            </p:extLst>
          </p:nvPr>
        </p:nvGraphicFramePr>
        <p:xfrm>
          <a:off x="10563368" y="3411940"/>
          <a:ext cx="6947941" cy="5521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3719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entarios xmlns="2e678f91-82e7-44d5-ab1c-7382a6db766f">Este fichero sirve para calcular la pestaña de Proyección Mensual del fichero de proyección diaria</Comentarios>
    <lcf76f155ced4ddcb4097134ff3c332f xmlns="2e678f91-82e7-44d5-ab1c-7382a6db766f">
      <Terms xmlns="http://schemas.microsoft.com/office/infopath/2007/PartnerControls"/>
    </lcf76f155ced4ddcb4097134ff3c332f>
    <TaxCatchAll xmlns="579b5bd1-81d4-423b-bb9b-3cf8a07cb45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E9402F2EF87A4980CD5DF1C56B445C" ma:contentTypeVersion="14" ma:contentTypeDescription="Create a new document." ma:contentTypeScope="" ma:versionID="db23a9265a49b2a479f8e31ae3e3f74b">
  <xsd:schema xmlns:xsd="http://www.w3.org/2001/XMLSchema" xmlns:xs="http://www.w3.org/2001/XMLSchema" xmlns:p="http://schemas.microsoft.com/office/2006/metadata/properties" xmlns:ns2="2e678f91-82e7-44d5-ab1c-7382a6db766f" xmlns:ns3="579b5bd1-81d4-423b-bb9b-3cf8a07cb45e" targetNamespace="http://schemas.microsoft.com/office/2006/metadata/properties" ma:root="true" ma:fieldsID="eae067accfbbe0629001b65bc2ddb94d" ns2:_="" ns3:_="">
    <xsd:import namespace="2e678f91-82e7-44d5-ab1c-7382a6db766f"/>
    <xsd:import namespace="579b5bd1-81d4-423b-bb9b-3cf8a07cb4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Comentari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78f91-82e7-44d5-ab1c-7382a6db7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52d0d26-8a05-4dde-a02d-30ed26d9b1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entarios" ma:index="21" nillable="true" ma:displayName="Comentarios" ma:default="Este fichero sirve para calcular la pestaña de Proyección Mensual del fichero de proyección diaria" ma:description="Este fichero sirve para calcular la pestaña de Proyección Mensual del fichero de proyección diaria" ma:format="Dropdown" ma:internalName="Comentario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b5bd1-81d4-423b-bb9b-3cf8a07cb45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5b28e28-dcd2-4778-8e97-cb1860cf1190}" ma:internalName="TaxCatchAll" ma:showField="CatchAllData" ma:web="579b5bd1-81d4-423b-bb9b-3cf8a07cb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24240-35DA-4A6A-8C3D-0DCEB5709BF7}">
  <ds:schemaRefs>
    <ds:schemaRef ds:uri="2e678f91-82e7-44d5-ab1c-7382a6db766f"/>
    <ds:schemaRef ds:uri="579b5bd1-81d4-423b-bb9b-3cf8a07cb4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BFC14D-29A0-4A6C-9E5A-4EE0C4918FF9}">
  <ds:schemaRefs>
    <ds:schemaRef ds:uri="2e678f91-82e7-44d5-ab1c-7382a6db766f"/>
    <ds:schemaRef ds:uri="579b5bd1-81d4-423b-bb9b-3cf8a07cb4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45F6D4-1BBF-46E9-9587-594840CBD5A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86dd8ec-1577-4ac3-bcff-9b1b1c87cbbc}" enabled="1" method="Standard" siteId="{a22f907a-53a6-449f-b082-22c03676d7f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1400</Words>
  <Application>Microsoft Office PowerPoint</Application>
  <PresentationFormat>Personalizado</PresentationFormat>
  <Paragraphs>270</Paragraphs>
  <Slides>18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Calibri</vt:lpstr>
      <vt:lpstr>Impact</vt:lpstr>
      <vt:lpstr>League Spartan</vt:lpstr>
      <vt:lpstr>Open Sans Bold</vt:lpstr>
      <vt:lpstr>Poppins</vt:lpstr>
      <vt:lpstr>Poppins Bold</vt:lpstr>
      <vt:lpstr>Poppins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ARROYO MARTIN, MERCEDES</dc:creator>
  <cp:lastModifiedBy>AYUSO BAENA, LAURA</cp:lastModifiedBy>
  <cp:revision>7</cp:revision>
  <dcterms:modified xsi:type="dcterms:W3CDTF">2026-06-02T07:13:47Z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0x0101007AE9402F2EF87A4980CD5DF1C56B445C</vt:lpwstr>
  </property>
  <property fmtid="{D5CDD505-2E9C-101B-9397-08002B2CF9AE}" pid="3" name="MediaServiceImageTags">
    <vt:lpwstr/>
  </property>
</Properties>
</file>