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6.xml" ContentType="application/vnd.openxmlformats-officedocument.themeOverride+xml"/>
  <Override PartName="/ppt/notesSlides/notesSlide6.xml" ContentType="application/vnd.openxmlformats-officedocument.presentationml.notesSlide+xml"/>
  <Override PartName="/ppt/charts/chart7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8.xml" ContentType="application/vnd.openxmlformats-officedocument.themeOverride+xml"/>
  <Override PartName="/ppt/notesSlides/notesSlide7.xml" ContentType="application/vnd.openxmlformats-officedocument.presentationml.notesSlide+xml"/>
  <Override PartName="/ppt/charts/chart9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9.xml" ContentType="application/vnd.openxmlformats-officedocument.themeOverride+xml"/>
  <Override PartName="/ppt/notesSlides/notesSlide8.xml" ContentType="application/vnd.openxmlformats-officedocument.presentationml.notesSlide+xml"/>
  <Override PartName="/ppt/charts/chart10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10.xml" ContentType="application/vnd.openxmlformats-officedocument.themeOverride+xml"/>
  <Override PartName="/ppt/charts/chart11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11.xml" ContentType="application/vnd.openxmlformats-officedocument.themeOverride+xml"/>
  <Override PartName="/ppt/notesSlides/notesSlide9.xml" ContentType="application/vnd.openxmlformats-officedocument.presentationml.notesSlide+xml"/>
  <Override PartName="/ppt/charts/chart12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2.xml" ContentType="application/vnd.openxmlformats-officedocument.themeOverr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3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3.xml" ContentType="application/vnd.openxmlformats-officedocument.themeOverride+xml"/>
  <Override PartName="/ppt/charts/chart14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14.xml" ContentType="application/vnd.openxmlformats-officedocument.themeOverride+xml"/>
  <Override PartName="/ppt/notesSlides/notesSlide12.xml" ContentType="application/vnd.openxmlformats-officedocument.presentationml.notesSlide+xml"/>
  <Override PartName="/ppt/charts/chart15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5.xml" ContentType="application/vnd.openxmlformats-officedocument.themeOverride+xml"/>
  <Override PartName="/ppt/charts/chart16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16.xml" ContentType="application/vnd.openxmlformats-officedocument.themeOverride+xml"/>
  <Override PartName="/ppt/notesSlides/notesSlide13.xml" ContentType="application/vnd.openxmlformats-officedocument.presentationml.notesSlide+xml"/>
  <Override PartName="/ppt/charts/chart17.xml" ContentType="application/vnd.openxmlformats-officedocument.drawingml.chart+xml"/>
  <Override PartName="/ppt/theme/themeOverride17.xml" ContentType="application/vnd.openxmlformats-officedocument.themeOverride+xml"/>
  <Override PartName="/ppt/charts/chart18.xml" ContentType="application/vnd.openxmlformats-officedocument.drawingml.chart+xml"/>
  <Override PartName="/ppt/theme/themeOverride18.xml" ContentType="application/vnd.openxmlformats-officedocument.themeOverride+xml"/>
  <Override PartName="/ppt/notesSlides/notesSlide14.xml" ContentType="application/vnd.openxmlformats-officedocument.presentationml.notesSlide+xml"/>
  <Override PartName="/ppt/charts/chart19.xml" ContentType="application/vnd.openxmlformats-officedocument.drawingml.chart+xml"/>
  <Override PartName="/ppt/theme/themeOverride19.xml" ContentType="application/vnd.openxmlformats-officedocument.themeOverride+xml"/>
  <Override PartName="/ppt/notesSlides/notesSlide15.xml" ContentType="application/vnd.openxmlformats-officedocument.presentationml.notesSlide+xml"/>
  <Override PartName="/ppt/charts/chart20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20.xml" ContentType="application/vnd.openxmlformats-officedocument.themeOverride+xml"/>
  <Override PartName="/ppt/drawings/drawing3.xml" ContentType="application/vnd.openxmlformats-officedocument.drawingml.chartshapes+xml"/>
  <Override PartName="/ppt/notesSlides/notesSlide1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4"/>
  </p:sldMasterIdLst>
  <p:notesMasterIdLst>
    <p:notesMasterId r:id="rId25"/>
  </p:notesMasterIdLst>
  <p:sldIdLst>
    <p:sldId id="256" r:id="rId5"/>
    <p:sldId id="257" r:id="rId6"/>
    <p:sldId id="4574" r:id="rId7"/>
    <p:sldId id="4545" r:id="rId8"/>
    <p:sldId id="4587" r:id="rId9"/>
    <p:sldId id="4589" r:id="rId10"/>
    <p:sldId id="4577" r:id="rId11"/>
    <p:sldId id="4533" r:id="rId12"/>
    <p:sldId id="4578" r:id="rId13"/>
    <p:sldId id="4535" r:id="rId14"/>
    <p:sldId id="4541" r:id="rId15"/>
    <p:sldId id="4531" r:id="rId16"/>
    <p:sldId id="4502" r:id="rId17"/>
    <p:sldId id="4553" r:id="rId18"/>
    <p:sldId id="4591" r:id="rId19"/>
    <p:sldId id="4582" r:id="rId20"/>
    <p:sldId id="4590" r:id="rId21"/>
    <p:sldId id="4551" r:id="rId22"/>
    <p:sldId id="262" r:id="rId23"/>
    <p:sldId id="263" r:id="rId24"/>
  </p:sldIdLst>
  <p:sldSz cx="18288000" cy="10287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56A976C-BA81-4E66-E3B3-2A3FADA8C284}" name="AYUSO BAENA, LAURA" initials="AL" userId="S::laura.ayuso@seg-social.es::345cec8e-20b3-490e-9104-0934440b9b6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BB33"/>
    <a:srgbClr val="4EA72E"/>
    <a:srgbClr val="7D91AB"/>
    <a:srgbClr val="92E69C"/>
    <a:srgbClr val="F69200"/>
    <a:srgbClr val="FFDBA7"/>
    <a:srgbClr val="D05416"/>
    <a:srgbClr val="4FB5E3"/>
    <a:srgbClr val="46576E"/>
    <a:srgbClr val="FFB3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94660"/>
  </p:normalViewPr>
  <p:slideViewPr>
    <p:cSldViewPr snapToGrid="0">
      <p:cViewPr varScale="1">
        <p:scale>
          <a:sx n="70" d="100"/>
          <a:sy n="70" d="100"/>
        </p:scale>
        <p:origin x="75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8/10/relationships/authors" Target="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oleObject" Target="file:///\\CF02-DATOS-SESS-SERVER\DATOS_SESS\PRIVADO\GRUPOS\UDANALISISECO\RUEDA%20DE%20PRENSA%20AFILIACION\Gr&#225;ficos_RDP(serie%20desest%20-%20variaciones%20ajustar%20y%20sin%20ajustar)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file:///\\CF02-DATOS-SESS-SERVER\DATOS_SESS\PRIVADO\GRUPOS\UDANALISISECO\RUEDA%20DE%20PRENSA%20AFILIACION\Gr&#225;ficos_RDP%20(secciones%20-%20sexo%20-%20edad)%20CNAE25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oleObject" Target="file:///\\CF02-DATOS-SESS-SERVER\DATOS_SESS\PRIVADO\GRUPOS\UDANALISISECO\RUEDA%20DE%20PRENSA%20AFILIACION\Gr&#225;ficos_RDP%20(secciones%20-%20sexo%20-%20edad)%20CNAE25.xlsx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oleObject" Target="file:///\\CF02-DATOS-SESS-SERVER\DATOS_SESS\PRIVADO\GRUPOS\UDANALISISECO\RUEDA%20DE%20PRENSA%20AFILIACION\EDUCACION%20EN%20MESES%20DE%20VERANO\Gr&#225;fico_RDP(Educaci&#243;n)%202026.xlsx" TargetMode="Externa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oleObject" Target="file:///\\CF02-DATOS-SESS-SERVER\DATOS_SESS\PRIVADO\GRUPOS\UDANALISISECO\RUEDA%20DE%20PRENSA%20AFILIACION\Gr&#225;ficos_RDP%20(tipo%20de%20contrato%20-%20sexo%20-%20edad).xlsx" TargetMode="Externa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oleObject" Target="file:///\\CF02-DATOS-SESS-SERVER\DATOS_SESS\PRIVADO\GRUPOS\UDANALISISECO\RUEDA%20DE%20PRENSA%20AFILIACION\Gr&#225;ficos_RDP%20(tipo%20de%20contrato%20-%20sexo%20-%20edad).xlsx" TargetMode="Externa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oleObject" Target="file:///\\CF02-DATOS-SESS-SERVER\DATOS_SESS\PRIVADO\GRUPOS\UDANALISISECO\RUEDA%20DE%20PRENSA%20AFILIACION\Gr&#225;ficos_RDP%20(tipo%20de%20contrato%20-%20sexo%20-%20edad).xlsx" TargetMode="Externa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6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oleObject" Target="file:///\\CF02-DATOS-SESS-SERVER\DATOS_SESS\PRIVADO\GRUPOS\UDANALISISECO\RUEDA%20DE%20PRENSA%20AFILIACION\Gr&#225;ficos_RDP%20(tipo%20de%20contrato%20-%20sexo%20-%20edad).xlsx" TargetMode="Externa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oleObject" Target="file:///\\CF02-DATOS-SESS-SERVER\DATOS_SESS\PRIVADO\GRUPOS\UDANALISISECO\REGULARIZACION%20DE%20EXTRANJEROS\Gr&#225;ficos%20extranjeros%20regulaci&#243;n%20diaria%20extraordinaria%20DA20+DA21.xlsx" TargetMode="External"/><Relationship Id="rId1" Type="http://schemas.openxmlformats.org/officeDocument/2006/relationships/themeOverride" Target="../theme/themeOverride17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oleObject" Target="file:///\\CF02-DATOS-SESS-SERVER\DATOS_SESS\PRIVADO\GRUPOS\UDANALISISECO\REGULARIZACION%20DE%20EXTRANJEROS\Gr&#225;ficos%20extranjeros%20regulaci&#243;n%20diaria%20extraordinaria%20DA20+DA21.xlsx" TargetMode="External"/><Relationship Id="rId1" Type="http://schemas.openxmlformats.org/officeDocument/2006/relationships/themeOverride" Target="../theme/themeOverride18.xm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oleObject" Target="file:///\\CF02-DATOS-SESS-SERVER\DATOS_SESS\PRIVADO\GRUPOS\UDANALISISECO\REGULARIZACION%20DE%20EXTRANJEROS\Gr&#225;ficos%20extranjeros%20regulaci&#243;n%20diaria%20extraordinaria%20DA20+DA21.xlsx" TargetMode="External"/><Relationship Id="rId1" Type="http://schemas.openxmlformats.org/officeDocument/2006/relationships/themeOverride" Target="../theme/themeOverrid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\\CF02-DATOS-SESS-SERVER\DATOS_SESS\PRIVADO\GRUPOS\UDANALISISECO\RUEDA%20DE%20PRENSA%20AFILIACION\Gr&#225;ficos_RDP(serie%20desest%20-%20variaciones%20ajustar%20y%20sin%20ajustar).xlsx" TargetMode="External"/><Relationship Id="rId1" Type="http://schemas.openxmlformats.org/officeDocument/2006/relationships/themeOverride" Target="../theme/themeOverrid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0.xml"/><Relationship Id="rId2" Type="http://schemas.microsoft.com/office/2011/relationships/chartColorStyle" Target="colors15.xml"/><Relationship Id="rId1" Type="http://schemas.microsoft.com/office/2011/relationships/chartStyle" Target="style15.xml"/><Relationship Id="rId5" Type="http://schemas.openxmlformats.org/officeDocument/2006/relationships/chartUserShapes" Target="../drawings/drawing3.xml"/><Relationship Id="rId4" Type="http://schemas.openxmlformats.org/officeDocument/2006/relationships/oleObject" Target="file:///\\CF02-DATOS-SESS-SERVER\DATOS_SESS\PRIVADO\GRUPOS\UDANALISISECO\REGULARIZACION%20DE%20EXTRANJEROS\Gr&#225;ficos%20extranjeros%20regulaci&#243;n%20diaria%20extraordinaria%20DA20+DA21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\\CF02-DATOS-SESS-SERVER\DATOS_SESS\PRIVADO\GRUPOS\UDANALISISECO\RUEDA%20DE%20PRENSA%20AFILIACION\Gr&#225;ficos_RDP(serie%20desest%20-%20variaciones%20ajustar%20y%20sin%20ajustar)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\\CF02-DATOS-SESS-SERVER\DATOS_SESS\PRIVADO\GRUPOS\UDANALISISECO\RUEDA%20DE%20PRENSA%20AFILIACION\Gr&#225;ficos_RDP%20(r&#233;gimen%20-%20sexo%20-%20edad).xlsx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\\CF02-DATOS-SESS-SERVER\DATOS_SESS\PRIVADO\GRUPOS\UDANALISISECO\RUEDA%20DE%20PRENSA%20AFILIACION\Gr&#225;ficos_RDP%20(r&#233;gimen%20-%20sexo%20-%20edad)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\\CF02-DATOS-SESS-SERVER\DATOS_SESS\PRIVADO\GRUPOS\UDANALISISECO\RUEDA%20DE%20PRENSA%20AFILIACION\Gr&#225;ficos_RDP%20(r&#233;gimen%20-%20sexo%20-%20edad)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\\CF02-DATOS-SESS-SERVER\DATOS_SESS\PRIVADO\GRUPOS\UDANALISISECO\RUEDA%20DE%20PRENSA%20AFILIACION\Gr&#225;ficos_RDP%20(extranjeros)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\\CF02-DATOS-SESS-SERVER\DATOS_SESS\PRIVADO\GRUPOS\UDANALISISECO\RUEDA%20DE%20PRENSA%20AFILIACION\Gr&#225;ficos_RDP%20(extranjeros)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file:///\\CF02-DATOS-SESS-SERVER\DATOS_SESS\PRIVADO\GRUPOS\UDANALISISECO\RUEDA%20DE%20PRENSA%20AFILIACION\Gr&#225;ficos_RDP%20aut&#243;nomos%20(general%20-%20secciones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906059914162416"/>
          <c:y val="5.7687325505694796E-2"/>
          <c:w val="0.78093119832996261"/>
          <c:h val="0.79000465441869117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'Gráfico serie desest'!$T$124:$T$191</c:f>
              <c:numCache>
                <c:formatCode>mmm\-yy</c:formatCode>
                <c:ptCount val="68"/>
                <c:pt idx="0">
                  <c:v>44197</c:v>
                </c:pt>
                <c:pt idx="1">
                  <c:v>44228</c:v>
                </c:pt>
                <c:pt idx="2">
                  <c:v>44256</c:v>
                </c:pt>
                <c:pt idx="3">
                  <c:v>44287</c:v>
                </c:pt>
                <c:pt idx="4">
                  <c:v>44317</c:v>
                </c:pt>
                <c:pt idx="5">
                  <c:v>44348</c:v>
                </c:pt>
                <c:pt idx="6">
                  <c:v>44378</c:v>
                </c:pt>
                <c:pt idx="7">
                  <c:v>44409</c:v>
                </c:pt>
                <c:pt idx="8">
                  <c:v>44440</c:v>
                </c:pt>
                <c:pt idx="9">
                  <c:v>44470</c:v>
                </c:pt>
                <c:pt idx="10">
                  <c:v>44501</c:v>
                </c:pt>
                <c:pt idx="11">
                  <c:v>44531</c:v>
                </c:pt>
                <c:pt idx="12">
                  <c:v>44562</c:v>
                </c:pt>
                <c:pt idx="13">
                  <c:v>44593</c:v>
                </c:pt>
                <c:pt idx="14">
                  <c:v>44621</c:v>
                </c:pt>
                <c:pt idx="15">
                  <c:v>44652</c:v>
                </c:pt>
                <c:pt idx="16">
                  <c:v>44682</c:v>
                </c:pt>
                <c:pt idx="17">
                  <c:v>44713</c:v>
                </c:pt>
                <c:pt idx="18">
                  <c:v>44743</c:v>
                </c:pt>
                <c:pt idx="19">
                  <c:v>44774</c:v>
                </c:pt>
                <c:pt idx="20">
                  <c:v>44805</c:v>
                </c:pt>
                <c:pt idx="21">
                  <c:v>44835</c:v>
                </c:pt>
                <c:pt idx="22">
                  <c:v>44866</c:v>
                </c:pt>
                <c:pt idx="23">
                  <c:v>44896</c:v>
                </c:pt>
                <c:pt idx="24">
                  <c:v>44927</c:v>
                </c:pt>
                <c:pt idx="25">
                  <c:v>44958</c:v>
                </c:pt>
                <c:pt idx="26">
                  <c:v>44986</c:v>
                </c:pt>
                <c:pt idx="27">
                  <c:v>45017</c:v>
                </c:pt>
                <c:pt idx="28">
                  <c:v>45047</c:v>
                </c:pt>
                <c:pt idx="29">
                  <c:v>45078</c:v>
                </c:pt>
                <c:pt idx="30">
                  <c:v>45108</c:v>
                </c:pt>
                <c:pt idx="31">
                  <c:v>45139</c:v>
                </c:pt>
                <c:pt idx="32">
                  <c:v>45170</c:v>
                </c:pt>
                <c:pt idx="33">
                  <c:v>45200</c:v>
                </c:pt>
                <c:pt idx="34">
                  <c:v>45231</c:v>
                </c:pt>
                <c:pt idx="35">
                  <c:v>45261</c:v>
                </c:pt>
                <c:pt idx="36">
                  <c:v>45292</c:v>
                </c:pt>
                <c:pt idx="37">
                  <c:v>45323</c:v>
                </c:pt>
                <c:pt idx="38">
                  <c:v>45352</c:v>
                </c:pt>
                <c:pt idx="39">
                  <c:v>45383</c:v>
                </c:pt>
                <c:pt idx="40">
                  <c:v>45413</c:v>
                </c:pt>
                <c:pt idx="41">
                  <c:v>45444</c:v>
                </c:pt>
                <c:pt idx="42">
                  <c:v>45474</c:v>
                </c:pt>
                <c:pt idx="43">
                  <c:v>45505</c:v>
                </c:pt>
                <c:pt idx="44">
                  <c:v>45536</c:v>
                </c:pt>
                <c:pt idx="45">
                  <c:v>45566</c:v>
                </c:pt>
                <c:pt idx="46">
                  <c:v>45597</c:v>
                </c:pt>
                <c:pt idx="47">
                  <c:v>45627</c:v>
                </c:pt>
                <c:pt idx="48">
                  <c:v>45658</c:v>
                </c:pt>
                <c:pt idx="49">
                  <c:v>45689</c:v>
                </c:pt>
                <c:pt idx="50">
                  <c:v>45717</c:v>
                </c:pt>
                <c:pt idx="51">
                  <c:v>45748</c:v>
                </c:pt>
                <c:pt idx="52">
                  <c:v>45778</c:v>
                </c:pt>
                <c:pt idx="53">
                  <c:v>45809</c:v>
                </c:pt>
                <c:pt idx="54">
                  <c:v>45839</c:v>
                </c:pt>
                <c:pt idx="55">
                  <c:v>45870</c:v>
                </c:pt>
                <c:pt idx="56">
                  <c:v>45901</c:v>
                </c:pt>
                <c:pt idx="57">
                  <c:v>45931</c:v>
                </c:pt>
                <c:pt idx="58">
                  <c:v>45962</c:v>
                </c:pt>
                <c:pt idx="59">
                  <c:v>45992</c:v>
                </c:pt>
                <c:pt idx="60">
                  <c:v>46023</c:v>
                </c:pt>
                <c:pt idx="61">
                  <c:v>46054</c:v>
                </c:pt>
                <c:pt idx="62">
                  <c:v>46082</c:v>
                </c:pt>
                <c:pt idx="63">
                  <c:v>46113</c:v>
                </c:pt>
                <c:pt idx="64">
                  <c:v>46143</c:v>
                </c:pt>
                <c:pt idx="65">
                  <c:v>46174</c:v>
                </c:pt>
                <c:pt idx="66">
                  <c:v>46204</c:v>
                </c:pt>
                <c:pt idx="67">
                  <c:v>46235</c:v>
                </c:pt>
              </c:numCache>
            </c:numRef>
          </c:cat>
          <c:val>
            <c:numRef>
              <c:f>'Gráfico serie desest'!$V$124:$V$191</c:f>
              <c:numCache>
                <c:formatCode>#,##0</c:formatCode>
                <c:ptCount val="68"/>
                <c:pt idx="0">
                  <c:v>19013756.012765124</c:v>
                </c:pt>
                <c:pt idx="1">
                  <c:v>19041864.141628765</c:v>
                </c:pt>
                <c:pt idx="2">
                  <c:v>19061505.561370566</c:v>
                </c:pt>
                <c:pt idx="3">
                  <c:v>19090853.307894807</c:v>
                </c:pt>
                <c:pt idx="4">
                  <c:v>19148843.378223427</c:v>
                </c:pt>
                <c:pt idx="5">
                  <c:v>19327160.95736229</c:v>
                </c:pt>
                <c:pt idx="6">
                  <c:v>19416841.156141937</c:v>
                </c:pt>
                <c:pt idx="7">
                  <c:v>19494787.169103149</c:v>
                </c:pt>
                <c:pt idx="8">
                  <c:v>19553903.375000861</c:v>
                </c:pt>
                <c:pt idx="9">
                  <c:v>19627081.497358885</c:v>
                </c:pt>
                <c:pt idx="10">
                  <c:v>19713269.651216753</c:v>
                </c:pt>
                <c:pt idx="11">
                  <c:v>19787673.289626736</c:v>
                </c:pt>
                <c:pt idx="12">
                  <c:v>19849632.320166193</c:v>
                </c:pt>
                <c:pt idx="13">
                  <c:v>19906395.224093966</c:v>
                </c:pt>
                <c:pt idx="14">
                  <c:v>19960964.330645181</c:v>
                </c:pt>
                <c:pt idx="15">
                  <c:v>20013887.187517196</c:v>
                </c:pt>
                <c:pt idx="16">
                  <c:v>20074270.791213378</c:v>
                </c:pt>
                <c:pt idx="17">
                  <c:v>20128609.220991358</c:v>
                </c:pt>
                <c:pt idx="18">
                  <c:v>20150421.236588739</c:v>
                </c:pt>
                <c:pt idx="19">
                  <c:v>20173676.703163411</c:v>
                </c:pt>
                <c:pt idx="20">
                  <c:v>20209387.238059588</c:v>
                </c:pt>
                <c:pt idx="21">
                  <c:v>20242969.753623433</c:v>
                </c:pt>
                <c:pt idx="22">
                  <c:v>20273958.255806725</c:v>
                </c:pt>
                <c:pt idx="23">
                  <c:v>20301445.905225806</c:v>
                </c:pt>
                <c:pt idx="24">
                  <c:v>20345842.769137196</c:v>
                </c:pt>
                <c:pt idx="25">
                  <c:v>20409822.648010228</c:v>
                </c:pt>
                <c:pt idx="26">
                  <c:v>20498125.874929775</c:v>
                </c:pt>
                <c:pt idx="27">
                  <c:v>20578060.881306361</c:v>
                </c:pt>
                <c:pt idx="28">
                  <c:v>20615954.384914592</c:v>
                </c:pt>
                <c:pt idx="29">
                  <c:v>20637281.106196877</c:v>
                </c:pt>
                <c:pt idx="30">
                  <c:v>20680323.662837461</c:v>
                </c:pt>
                <c:pt idx="31">
                  <c:v>20726567.906584501</c:v>
                </c:pt>
                <c:pt idx="32">
                  <c:v>20758717.389249165</c:v>
                </c:pt>
                <c:pt idx="33">
                  <c:v>20781538.944855195</c:v>
                </c:pt>
                <c:pt idx="34">
                  <c:v>20815379.975291915</c:v>
                </c:pt>
                <c:pt idx="35">
                  <c:v>20856466.219410945</c:v>
                </c:pt>
                <c:pt idx="36">
                  <c:v>20901223.508549459</c:v>
                </c:pt>
                <c:pt idx="37">
                  <c:v>20959879.719083313</c:v>
                </c:pt>
                <c:pt idx="38">
                  <c:v>21017226.806286007</c:v>
                </c:pt>
                <c:pt idx="39">
                  <c:v>21058546.98001663</c:v>
                </c:pt>
                <c:pt idx="40">
                  <c:v>21105165.381797079</c:v>
                </c:pt>
                <c:pt idx="41">
                  <c:v>21143582.977500111</c:v>
                </c:pt>
                <c:pt idx="42">
                  <c:v>21172676.925097063</c:v>
                </c:pt>
                <c:pt idx="43">
                  <c:v>21206319.306657556</c:v>
                </c:pt>
                <c:pt idx="44">
                  <c:v>21242301.683420826</c:v>
                </c:pt>
                <c:pt idx="45">
                  <c:v>21283630.40277034</c:v>
                </c:pt>
                <c:pt idx="46">
                  <c:v>21318659.473046225</c:v>
                </c:pt>
                <c:pt idx="47">
                  <c:v>21359969.078074049</c:v>
                </c:pt>
                <c:pt idx="48">
                  <c:v>21404464.12714494</c:v>
                </c:pt>
                <c:pt idx="49">
                  <c:v>21447549.126159582</c:v>
                </c:pt>
                <c:pt idx="50">
                  <c:v>21486953.084166057</c:v>
                </c:pt>
                <c:pt idx="51">
                  <c:v>21532063.224863835</c:v>
                </c:pt>
                <c:pt idx="52">
                  <c:v>21569272.275762435</c:v>
                </c:pt>
                <c:pt idx="53">
                  <c:v>21607958.185140736</c:v>
                </c:pt>
                <c:pt idx="54">
                  <c:v>21649453.122744776</c:v>
                </c:pt>
                <c:pt idx="55">
                  <c:v>21691123.513564091</c:v>
                </c:pt>
                <c:pt idx="56">
                  <c:v>21739104.199972931</c:v>
                </c:pt>
                <c:pt idx="57">
                  <c:v>21789319.201632217</c:v>
                </c:pt>
                <c:pt idx="58">
                  <c:v>21832249.261601351</c:v>
                </c:pt>
                <c:pt idx="59">
                  <c:v>21867728.107134223</c:v>
                </c:pt>
                <c:pt idx="60">
                  <c:v>21885038.980881933</c:v>
                </c:pt>
                <c:pt idx="61">
                  <c:v>21930258.558793984</c:v>
                </c:pt>
                <c:pt idx="62">
                  <c:v>22010532.224052276</c:v>
                </c:pt>
                <c:pt idx="63">
                  <c:v>22052284.893763881</c:v>
                </c:pt>
                <c:pt idx="64">
                  <c:v>22116022.199121058</c:v>
                </c:pt>
                <c:pt idx="65">
                  <c:v>22208552.92884215</c:v>
                </c:pt>
                <c:pt idx="66">
                  <c:v>22288120.056033742</c:v>
                </c:pt>
                <c:pt idx="67">
                  <c:v>22371963.734834101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5798-4FF0-9DF0-C0D886340B11}"/>
            </c:ext>
          </c:extLst>
        </c:ser>
        <c:ser>
          <c:idx val="3"/>
          <c:order val="1"/>
          <c:spPr>
            <a:ln w="28575" cap="rnd">
              <a:noFill/>
              <a:round/>
            </a:ln>
            <a:effectLst/>
          </c:spPr>
          <c:marker>
            <c:symbol val="diamond"/>
            <c:size val="13"/>
            <c:spPr>
              <a:solidFill>
                <a:srgbClr val="C00000"/>
              </a:solidFill>
              <a:ln w="19050">
                <a:solidFill>
                  <a:sysClr val="window" lastClr="FFFFFF"/>
                </a:solidFill>
              </a:ln>
              <a:effectLst/>
            </c:spPr>
          </c:marker>
          <c:dLbls>
            <c:dLbl>
              <c:idx val="3"/>
              <c:layout>
                <c:manualLayout>
                  <c:x val="-1.2761518793699553E-2"/>
                  <c:y val="3.0883060147282915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798-4FF0-9DF0-C0D886340B11}"/>
                </c:ext>
              </c:extLst>
            </c:dLbl>
            <c:dLbl>
              <c:idx val="11"/>
              <c:layout>
                <c:manualLayout>
                  <c:x val="-1.732696758106381E-2"/>
                  <c:y val="3.5381896167119613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798-4FF0-9DF0-C0D886340B11}"/>
                </c:ext>
              </c:extLst>
            </c:dLbl>
            <c:dLbl>
              <c:idx val="23"/>
              <c:layout>
                <c:manualLayout>
                  <c:x val="-1.3342620730807645E-2"/>
                  <c:y val="3.7267418252596121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798-4FF0-9DF0-C0D886340B11}"/>
                </c:ext>
              </c:extLst>
            </c:dLbl>
            <c:dLbl>
              <c:idx val="27"/>
              <c:layout>
                <c:manualLayout>
                  <c:x val="-9.6279504427398983E-3"/>
                  <c:y val="3.0883060147282915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798-4FF0-9DF0-C0D886340B11}"/>
                </c:ext>
              </c:extLst>
            </c:dLbl>
            <c:dLbl>
              <c:idx val="35"/>
              <c:layout>
                <c:manualLayout>
                  <c:x val="-7.3661004554233939E-3"/>
                  <c:y val="3.1610851996166603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798-4FF0-9DF0-C0D886340B11}"/>
                </c:ext>
              </c:extLst>
            </c:dLbl>
            <c:dLbl>
              <c:idx val="47"/>
              <c:layout>
                <c:manualLayout>
                  <c:x val="-4.812589030152083E-3"/>
                  <c:y val="2.5582823042267614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798-4FF0-9DF0-C0D886340B11}"/>
                </c:ext>
              </c:extLst>
            </c:dLbl>
            <c:dLbl>
              <c:idx val="50"/>
              <c:layout>
                <c:manualLayout>
                  <c:x val="3.0768736527273135E-3"/>
                  <c:y val="-5.2883604758365791E-3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798-4FF0-9DF0-C0D886340B11}"/>
                </c:ext>
              </c:extLst>
            </c:dLbl>
            <c:dLbl>
              <c:idx val="51"/>
              <c:layout>
                <c:manualLayout>
                  <c:x val="-3.272304440119206E-3"/>
                  <c:y val="3.3280207140190051E-3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798-4FF0-9DF0-C0D886340B11}"/>
                </c:ext>
              </c:extLst>
            </c:dLbl>
            <c:dLbl>
              <c:idx val="52"/>
              <c:layout>
                <c:manualLayout>
                  <c:x val="-4.2901160633836873E-3"/>
                  <c:y val="-2.3285455424105158E-3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798-4FF0-9DF0-C0D886340B11}"/>
                </c:ext>
              </c:extLst>
            </c:dLbl>
            <c:dLbl>
              <c:idx val="53"/>
              <c:layout>
                <c:manualLayout>
                  <c:x val="-3.272304440119206E-3"/>
                  <c:y val="1.0870109055925031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798-4FF0-9DF0-C0D886340B11}"/>
                </c:ext>
              </c:extLst>
            </c:dLbl>
            <c:dLbl>
              <c:idx val="55"/>
              <c:layout>
                <c:manualLayout>
                  <c:x val="-2.2544928168545756E-3"/>
                  <c:y val="1.0870109055925026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798-4FF0-9DF0-C0D886340B11}"/>
                </c:ext>
              </c:extLst>
            </c:dLbl>
            <c:dLbl>
              <c:idx val="59"/>
              <c:layout>
                <c:manualLayout>
                  <c:x val="-1.0354360593115666E-2"/>
                  <c:y val="3.1610851996166617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798-4FF0-9DF0-C0D886340B11}"/>
                </c:ext>
              </c:extLst>
            </c:dLbl>
            <c:dLbl>
              <c:idx val="60"/>
              <c:layout>
                <c:manualLayout>
                  <c:x val="-3.5996063967276906E-2"/>
                  <c:y val="4.2923984509025639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798-4FF0-9DF0-C0D886340B11}"/>
                </c:ext>
              </c:extLst>
            </c:dLbl>
            <c:dLbl>
              <c:idx val="61"/>
              <c:layout>
                <c:manualLayout>
                  <c:x val="-3.8351848258503317E-2"/>
                  <c:y val="4.1038462423549131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5798-4FF0-9DF0-C0D886340B11}"/>
                </c:ext>
              </c:extLst>
            </c:dLbl>
            <c:dLbl>
              <c:idx val="62"/>
              <c:layout>
                <c:manualLayout>
                  <c:x val="-3.040809594181724E-3"/>
                  <c:y val="-4.214067627887029E-3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798-4FF0-9DF0-C0D886340B11}"/>
                </c:ext>
              </c:extLst>
            </c:dLbl>
            <c:dLbl>
              <c:idx val="63"/>
              <c:layout>
                <c:manualLayout>
                  <c:x val="-2.3784040871241901E-2"/>
                  <c:y val="-3.0611376824558108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5798-4FF0-9DF0-C0D886340B11}"/>
                </c:ext>
              </c:extLst>
            </c:dLbl>
            <c:dLbl>
              <c:idx val="64"/>
              <c:layout>
                <c:manualLayout>
                  <c:x val="-4.6292227998130951E-2"/>
                  <c:y val="-4.5695553508370158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5798-4FF0-9DF0-C0D886340B11}"/>
                </c:ext>
              </c:extLst>
            </c:dLbl>
            <c:dLbl>
              <c:idx val="65"/>
              <c:spPr>
                <a:solidFill>
                  <a:srgbClr val="5B9BD5">
                    <a:lumMod val="20000"/>
                    <a:lumOff val="80000"/>
                  </a:srgb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2-5798-4FF0-9DF0-C0D886340B11}"/>
                </c:ext>
              </c:extLst>
            </c:dLbl>
            <c:dLbl>
              <c:idx val="66"/>
              <c:layout>
                <c:manualLayout>
                  <c:x val="-7.248138690407936E-3"/>
                  <c:y val="-3.626794308098763E-2"/>
                </c:manualLayout>
              </c:layout>
              <c:spPr>
                <a:solidFill>
                  <a:srgbClr val="5B9BD5">
                    <a:lumMod val="20000"/>
                    <a:lumOff val="80000"/>
                  </a:srgb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900" b="1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5798-4FF0-9DF0-C0D886340B11}"/>
                </c:ext>
              </c:extLst>
            </c:dLbl>
            <c:dLbl>
              <c:idx val="67"/>
              <c:layout>
                <c:manualLayout>
                  <c:x val="-3.3480121481794425E-2"/>
                  <c:y val="-3.626794308098763E-2"/>
                </c:manualLayout>
              </c:layout>
              <c:spPr>
                <a:solidFill>
                  <a:srgbClr val="5B9BD5">
                    <a:lumMod val="20000"/>
                    <a:lumOff val="80000"/>
                  </a:srgb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5798-4FF0-9DF0-C0D886340B11}"/>
                </c:ext>
              </c:extLst>
            </c:dLbl>
            <c:spPr>
              <a:solidFill>
                <a:srgbClr val="5B9BD5">
                  <a:lumMod val="20000"/>
                  <a:lumOff val="80000"/>
                </a:srgb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b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'Gráfico serie desest'!$T$124:$T$191</c:f>
              <c:numCache>
                <c:formatCode>mmm\-yy</c:formatCode>
                <c:ptCount val="68"/>
                <c:pt idx="0">
                  <c:v>44197</c:v>
                </c:pt>
                <c:pt idx="1">
                  <c:v>44228</c:v>
                </c:pt>
                <c:pt idx="2">
                  <c:v>44256</c:v>
                </c:pt>
                <c:pt idx="3">
                  <c:v>44287</c:v>
                </c:pt>
                <c:pt idx="4">
                  <c:v>44317</c:v>
                </c:pt>
                <c:pt idx="5">
                  <c:v>44348</c:v>
                </c:pt>
                <c:pt idx="6">
                  <c:v>44378</c:v>
                </c:pt>
                <c:pt idx="7">
                  <c:v>44409</c:v>
                </c:pt>
                <c:pt idx="8">
                  <c:v>44440</c:v>
                </c:pt>
                <c:pt idx="9">
                  <c:v>44470</c:v>
                </c:pt>
                <c:pt idx="10">
                  <c:v>44501</c:v>
                </c:pt>
                <c:pt idx="11">
                  <c:v>44531</c:v>
                </c:pt>
                <c:pt idx="12">
                  <c:v>44562</c:v>
                </c:pt>
                <c:pt idx="13">
                  <c:v>44593</c:v>
                </c:pt>
                <c:pt idx="14">
                  <c:v>44621</c:v>
                </c:pt>
                <c:pt idx="15">
                  <c:v>44652</c:v>
                </c:pt>
                <c:pt idx="16">
                  <c:v>44682</c:v>
                </c:pt>
                <c:pt idx="17">
                  <c:v>44713</c:v>
                </c:pt>
                <c:pt idx="18">
                  <c:v>44743</c:v>
                </c:pt>
                <c:pt idx="19">
                  <c:v>44774</c:v>
                </c:pt>
                <c:pt idx="20">
                  <c:v>44805</c:v>
                </c:pt>
                <c:pt idx="21">
                  <c:v>44835</c:v>
                </c:pt>
                <c:pt idx="22">
                  <c:v>44866</c:v>
                </c:pt>
                <c:pt idx="23">
                  <c:v>44896</c:v>
                </c:pt>
                <c:pt idx="24">
                  <c:v>44927</c:v>
                </c:pt>
                <c:pt idx="25">
                  <c:v>44958</c:v>
                </c:pt>
                <c:pt idx="26">
                  <c:v>44986</c:v>
                </c:pt>
                <c:pt idx="27">
                  <c:v>45017</c:v>
                </c:pt>
                <c:pt idx="28">
                  <c:v>45047</c:v>
                </c:pt>
                <c:pt idx="29">
                  <c:v>45078</c:v>
                </c:pt>
                <c:pt idx="30">
                  <c:v>45108</c:v>
                </c:pt>
                <c:pt idx="31">
                  <c:v>45139</c:v>
                </c:pt>
                <c:pt idx="32">
                  <c:v>45170</c:v>
                </c:pt>
                <c:pt idx="33">
                  <c:v>45200</c:v>
                </c:pt>
                <c:pt idx="34">
                  <c:v>45231</c:v>
                </c:pt>
                <c:pt idx="35">
                  <c:v>45261</c:v>
                </c:pt>
                <c:pt idx="36">
                  <c:v>45292</c:v>
                </c:pt>
                <c:pt idx="37">
                  <c:v>45323</c:v>
                </c:pt>
                <c:pt idx="38">
                  <c:v>45352</c:v>
                </c:pt>
                <c:pt idx="39">
                  <c:v>45383</c:v>
                </c:pt>
                <c:pt idx="40">
                  <c:v>45413</c:v>
                </c:pt>
                <c:pt idx="41">
                  <c:v>45444</c:v>
                </c:pt>
                <c:pt idx="42">
                  <c:v>45474</c:v>
                </c:pt>
                <c:pt idx="43">
                  <c:v>45505</c:v>
                </c:pt>
                <c:pt idx="44">
                  <c:v>45536</c:v>
                </c:pt>
                <c:pt idx="45">
                  <c:v>45566</c:v>
                </c:pt>
                <c:pt idx="46">
                  <c:v>45597</c:v>
                </c:pt>
                <c:pt idx="47">
                  <c:v>45627</c:v>
                </c:pt>
                <c:pt idx="48">
                  <c:v>45658</c:v>
                </c:pt>
                <c:pt idx="49">
                  <c:v>45689</c:v>
                </c:pt>
                <c:pt idx="50">
                  <c:v>45717</c:v>
                </c:pt>
                <c:pt idx="51">
                  <c:v>45748</c:v>
                </c:pt>
                <c:pt idx="52">
                  <c:v>45778</c:v>
                </c:pt>
                <c:pt idx="53">
                  <c:v>45809</c:v>
                </c:pt>
                <c:pt idx="54">
                  <c:v>45839</c:v>
                </c:pt>
                <c:pt idx="55">
                  <c:v>45870</c:v>
                </c:pt>
                <c:pt idx="56">
                  <c:v>45901</c:v>
                </c:pt>
                <c:pt idx="57">
                  <c:v>45931</c:v>
                </c:pt>
                <c:pt idx="58">
                  <c:v>45962</c:v>
                </c:pt>
                <c:pt idx="59">
                  <c:v>45992</c:v>
                </c:pt>
                <c:pt idx="60">
                  <c:v>46023</c:v>
                </c:pt>
                <c:pt idx="61">
                  <c:v>46054</c:v>
                </c:pt>
                <c:pt idx="62">
                  <c:v>46082</c:v>
                </c:pt>
                <c:pt idx="63">
                  <c:v>46113</c:v>
                </c:pt>
                <c:pt idx="64">
                  <c:v>46143</c:v>
                </c:pt>
                <c:pt idx="65">
                  <c:v>46174</c:v>
                </c:pt>
                <c:pt idx="66">
                  <c:v>46204</c:v>
                </c:pt>
                <c:pt idx="67">
                  <c:v>46235</c:v>
                </c:pt>
              </c:numCache>
            </c:numRef>
          </c:cat>
          <c:val>
            <c:numRef>
              <c:f>'Gráfico serie desest'!$W$124:$W$191</c:f>
              <c:numCache>
                <c:formatCode>#,##0</c:formatCode>
                <c:ptCount val="6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19787673.289626736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20301445.905225806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20856466.219410945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21359969.078074049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21867728.107134223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22371963.734834101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5-5798-4FF0-9DF0-C0D886340B11}"/>
            </c:ext>
          </c:extLst>
        </c:ser>
        <c:ser>
          <c:idx val="1"/>
          <c:order val="2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'Gráfico serie desest'!$T$124:$T$191</c:f>
              <c:numCache>
                <c:formatCode>mmm\-yy</c:formatCode>
                <c:ptCount val="68"/>
                <c:pt idx="0">
                  <c:v>44197</c:v>
                </c:pt>
                <c:pt idx="1">
                  <c:v>44228</c:v>
                </c:pt>
                <c:pt idx="2">
                  <c:v>44256</c:v>
                </c:pt>
                <c:pt idx="3">
                  <c:v>44287</c:v>
                </c:pt>
                <c:pt idx="4">
                  <c:v>44317</c:v>
                </c:pt>
                <c:pt idx="5">
                  <c:v>44348</c:v>
                </c:pt>
                <c:pt idx="6">
                  <c:v>44378</c:v>
                </c:pt>
                <c:pt idx="7">
                  <c:v>44409</c:v>
                </c:pt>
                <c:pt idx="8">
                  <c:v>44440</c:v>
                </c:pt>
                <c:pt idx="9">
                  <c:v>44470</c:v>
                </c:pt>
                <c:pt idx="10">
                  <c:v>44501</c:v>
                </c:pt>
                <c:pt idx="11">
                  <c:v>44531</c:v>
                </c:pt>
                <c:pt idx="12">
                  <c:v>44562</c:v>
                </c:pt>
                <c:pt idx="13">
                  <c:v>44593</c:v>
                </c:pt>
                <c:pt idx="14">
                  <c:v>44621</c:v>
                </c:pt>
                <c:pt idx="15">
                  <c:v>44652</c:v>
                </c:pt>
                <c:pt idx="16">
                  <c:v>44682</c:v>
                </c:pt>
                <c:pt idx="17">
                  <c:v>44713</c:v>
                </c:pt>
                <c:pt idx="18">
                  <c:v>44743</c:v>
                </c:pt>
                <c:pt idx="19">
                  <c:v>44774</c:v>
                </c:pt>
                <c:pt idx="20">
                  <c:v>44805</c:v>
                </c:pt>
                <c:pt idx="21">
                  <c:v>44835</c:v>
                </c:pt>
                <c:pt idx="22">
                  <c:v>44866</c:v>
                </c:pt>
                <c:pt idx="23">
                  <c:v>44896</c:v>
                </c:pt>
                <c:pt idx="24">
                  <c:v>44927</c:v>
                </c:pt>
                <c:pt idx="25">
                  <c:v>44958</c:v>
                </c:pt>
                <c:pt idx="26">
                  <c:v>44986</c:v>
                </c:pt>
                <c:pt idx="27">
                  <c:v>45017</c:v>
                </c:pt>
                <c:pt idx="28">
                  <c:v>45047</c:v>
                </c:pt>
                <c:pt idx="29">
                  <c:v>45078</c:v>
                </c:pt>
                <c:pt idx="30">
                  <c:v>45108</c:v>
                </c:pt>
                <c:pt idx="31">
                  <c:v>45139</c:v>
                </c:pt>
                <c:pt idx="32">
                  <c:v>45170</c:v>
                </c:pt>
                <c:pt idx="33">
                  <c:v>45200</c:v>
                </c:pt>
                <c:pt idx="34">
                  <c:v>45231</c:v>
                </c:pt>
                <c:pt idx="35">
                  <c:v>45261</c:v>
                </c:pt>
                <c:pt idx="36">
                  <c:v>45292</c:v>
                </c:pt>
                <c:pt idx="37">
                  <c:v>45323</c:v>
                </c:pt>
                <c:pt idx="38">
                  <c:v>45352</c:v>
                </c:pt>
                <c:pt idx="39">
                  <c:v>45383</c:v>
                </c:pt>
                <c:pt idx="40">
                  <c:v>45413</c:v>
                </c:pt>
                <c:pt idx="41">
                  <c:v>45444</c:v>
                </c:pt>
                <c:pt idx="42">
                  <c:v>45474</c:v>
                </c:pt>
                <c:pt idx="43">
                  <c:v>45505</c:v>
                </c:pt>
                <c:pt idx="44">
                  <c:v>45536</c:v>
                </c:pt>
                <c:pt idx="45">
                  <c:v>45566</c:v>
                </c:pt>
                <c:pt idx="46">
                  <c:v>45597</c:v>
                </c:pt>
                <c:pt idx="47">
                  <c:v>45627</c:v>
                </c:pt>
                <c:pt idx="48">
                  <c:v>45658</c:v>
                </c:pt>
                <c:pt idx="49">
                  <c:v>45689</c:v>
                </c:pt>
                <c:pt idx="50">
                  <c:v>45717</c:v>
                </c:pt>
                <c:pt idx="51">
                  <c:v>45748</c:v>
                </c:pt>
                <c:pt idx="52">
                  <c:v>45778</c:v>
                </c:pt>
                <c:pt idx="53">
                  <c:v>45809</c:v>
                </c:pt>
                <c:pt idx="54">
                  <c:v>45839</c:v>
                </c:pt>
                <c:pt idx="55">
                  <c:v>45870</c:v>
                </c:pt>
                <c:pt idx="56">
                  <c:v>45901</c:v>
                </c:pt>
                <c:pt idx="57">
                  <c:v>45931</c:v>
                </c:pt>
                <c:pt idx="58">
                  <c:v>45962</c:v>
                </c:pt>
                <c:pt idx="59">
                  <c:v>45992</c:v>
                </c:pt>
                <c:pt idx="60">
                  <c:v>46023</c:v>
                </c:pt>
                <c:pt idx="61">
                  <c:v>46054</c:v>
                </c:pt>
                <c:pt idx="62">
                  <c:v>46082</c:v>
                </c:pt>
                <c:pt idx="63">
                  <c:v>46113</c:v>
                </c:pt>
                <c:pt idx="64">
                  <c:v>46143</c:v>
                </c:pt>
                <c:pt idx="65">
                  <c:v>46174</c:v>
                </c:pt>
                <c:pt idx="66">
                  <c:v>46204</c:v>
                </c:pt>
                <c:pt idx="67">
                  <c:v>46235</c:v>
                </c:pt>
              </c:numCache>
            </c:numRef>
          </c:cat>
          <c:val>
            <c:numRef>
              <c:f>'Gráfico serie desest'!$Z$7</c:f>
              <c:numCache>
                <c:formatCode>#,##0</c:formatCode>
                <c:ptCount val="1"/>
                <c:pt idx="0">
                  <c:v>2584290.4452073649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6-5798-4FF0-9DF0-C0D886340B11}"/>
            </c:ext>
          </c:extLst>
        </c:ser>
        <c:ser>
          <c:idx val="2"/>
          <c:order val="3"/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'Gráfico serie desest'!$T$124:$T$191</c:f>
              <c:numCache>
                <c:formatCode>mmm\-yy</c:formatCode>
                <c:ptCount val="68"/>
                <c:pt idx="0">
                  <c:v>44197</c:v>
                </c:pt>
                <c:pt idx="1">
                  <c:v>44228</c:v>
                </c:pt>
                <c:pt idx="2">
                  <c:v>44256</c:v>
                </c:pt>
                <c:pt idx="3">
                  <c:v>44287</c:v>
                </c:pt>
                <c:pt idx="4">
                  <c:v>44317</c:v>
                </c:pt>
                <c:pt idx="5">
                  <c:v>44348</c:v>
                </c:pt>
                <c:pt idx="6">
                  <c:v>44378</c:v>
                </c:pt>
                <c:pt idx="7">
                  <c:v>44409</c:v>
                </c:pt>
                <c:pt idx="8">
                  <c:v>44440</c:v>
                </c:pt>
                <c:pt idx="9">
                  <c:v>44470</c:v>
                </c:pt>
                <c:pt idx="10">
                  <c:v>44501</c:v>
                </c:pt>
                <c:pt idx="11">
                  <c:v>44531</c:v>
                </c:pt>
                <c:pt idx="12">
                  <c:v>44562</c:v>
                </c:pt>
                <c:pt idx="13">
                  <c:v>44593</c:v>
                </c:pt>
                <c:pt idx="14">
                  <c:v>44621</c:v>
                </c:pt>
                <c:pt idx="15">
                  <c:v>44652</c:v>
                </c:pt>
                <c:pt idx="16">
                  <c:v>44682</c:v>
                </c:pt>
                <c:pt idx="17">
                  <c:v>44713</c:v>
                </c:pt>
                <c:pt idx="18">
                  <c:v>44743</c:v>
                </c:pt>
                <c:pt idx="19">
                  <c:v>44774</c:v>
                </c:pt>
                <c:pt idx="20">
                  <c:v>44805</c:v>
                </c:pt>
                <c:pt idx="21">
                  <c:v>44835</c:v>
                </c:pt>
                <c:pt idx="22">
                  <c:v>44866</c:v>
                </c:pt>
                <c:pt idx="23">
                  <c:v>44896</c:v>
                </c:pt>
                <c:pt idx="24">
                  <c:v>44927</c:v>
                </c:pt>
                <c:pt idx="25">
                  <c:v>44958</c:v>
                </c:pt>
                <c:pt idx="26">
                  <c:v>44986</c:v>
                </c:pt>
                <c:pt idx="27">
                  <c:v>45017</c:v>
                </c:pt>
                <c:pt idx="28">
                  <c:v>45047</c:v>
                </c:pt>
                <c:pt idx="29">
                  <c:v>45078</c:v>
                </c:pt>
                <c:pt idx="30">
                  <c:v>45108</c:v>
                </c:pt>
                <c:pt idx="31">
                  <c:v>45139</c:v>
                </c:pt>
                <c:pt idx="32">
                  <c:v>45170</c:v>
                </c:pt>
                <c:pt idx="33">
                  <c:v>45200</c:v>
                </c:pt>
                <c:pt idx="34">
                  <c:v>45231</c:v>
                </c:pt>
                <c:pt idx="35">
                  <c:v>45261</c:v>
                </c:pt>
                <c:pt idx="36">
                  <c:v>45292</c:v>
                </c:pt>
                <c:pt idx="37">
                  <c:v>45323</c:v>
                </c:pt>
                <c:pt idx="38">
                  <c:v>45352</c:v>
                </c:pt>
                <c:pt idx="39">
                  <c:v>45383</c:v>
                </c:pt>
                <c:pt idx="40">
                  <c:v>45413</c:v>
                </c:pt>
                <c:pt idx="41">
                  <c:v>45444</c:v>
                </c:pt>
                <c:pt idx="42">
                  <c:v>45474</c:v>
                </c:pt>
                <c:pt idx="43">
                  <c:v>45505</c:v>
                </c:pt>
                <c:pt idx="44">
                  <c:v>45536</c:v>
                </c:pt>
                <c:pt idx="45">
                  <c:v>45566</c:v>
                </c:pt>
                <c:pt idx="46">
                  <c:v>45597</c:v>
                </c:pt>
                <c:pt idx="47">
                  <c:v>45627</c:v>
                </c:pt>
                <c:pt idx="48">
                  <c:v>45658</c:v>
                </c:pt>
                <c:pt idx="49">
                  <c:v>45689</c:v>
                </c:pt>
                <c:pt idx="50">
                  <c:v>45717</c:v>
                </c:pt>
                <c:pt idx="51">
                  <c:v>45748</c:v>
                </c:pt>
                <c:pt idx="52">
                  <c:v>45778</c:v>
                </c:pt>
                <c:pt idx="53">
                  <c:v>45809</c:v>
                </c:pt>
                <c:pt idx="54">
                  <c:v>45839</c:v>
                </c:pt>
                <c:pt idx="55">
                  <c:v>45870</c:v>
                </c:pt>
                <c:pt idx="56">
                  <c:v>45901</c:v>
                </c:pt>
                <c:pt idx="57">
                  <c:v>45931</c:v>
                </c:pt>
                <c:pt idx="58">
                  <c:v>45962</c:v>
                </c:pt>
                <c:pt idx="59">
                  <c:v>45992</c:v>
                </c:pt>
                <c:pt idx="60">
                  <c:v>46023</c:v>
                </c:pt>
                <c:pt idx="61">
                  <c:v>46054</c:v>
                </c:pt>
                <c:pt idx="62">
                  <c:v>46082</c:v>
                </c:pt>
                <c:pt idx="63">
                  <c:v>46113</c:v>
                </c:pt>
                <c:pt idx="64">
                  <c:v>46143</c:v>
                </c:pt>
                <c:pt idx="65">
                  <c:v>46174</c:v>
                </c:pt>
                <c:pt idx="66">
                  <c:v>46204</c:v>
                </c:pt>
                <c:pt idx="67">
                  <c:v>46235</c:v>
                </c:pt>
              </c:numCache>
            </c:numRef>
          </c:cat>
          <c:val>
            <c:numRef>
              <c:f>'Gráfico serie desest'!$Z$7</c:f>
              <c:numCache>
                <c:formatCode>#,##0</c:formatCode>
                <c:ptCount val="1"/>
                <c:pt idx="0">
                  <c:v>2584290.4452073649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7-5798-4FF0-9DF0-C0D886340B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84108128"/>
        <c:axId val="884111080"/>
      </c:lineChart>
      <c:dateAx>
        <c:axId val="884108128"/>
        <c:scaling>
          <c:orientation val="minMax"/>
          <c:max val="46235"/>
          <c:min val="44409"/>
        </c:scaling>
        <c:delete val="0"/>
        <c:axPos val="b"/>
        <c:numFmt formatCode="[$-C0A]mmm\-yy;@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884111080"/>
        <c:crossesAt val="17800000.000000004"/>
        <c:auto val="0"/>
        <c:lblOffset val="100"/>
        <c:baseTimeUnit val="months"/>
        <c:majorUnit val="2"/>
        <c:majorTimeUnit val="months"/>
      </c:dateAx>
      <c:valAx>
        <c:axId val="884111080"/>
        <c:scaling>
          <c:orientation val="minMax"/>
          <c:max val="22500000"/>
          <c:min val="189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884108128"/>
        <c:crosses val="autoZero"/>
        <c:crossBetween val="between"/>
        <c:majorUnit val="300000"/>
        <c:minorUnit val="5000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  <c:userShapes r:id="rId5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3181163117586402"/>
          <c:y val="6.1852733524588499E-4"/>
          <c:w val="0.58234806295042318"/>
          <c:h val="0.93603503624819295"/>
        </c:manualLayout>
      </c:layout>
      <c:barChart>
        <c:barDir val="bar"/>
        <c:grouping val="clustered"/>
        <c:varyColors val="0"/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74410607"/>
        <c:axId val="1074411567"/>
      </c:barChart>
      <c:catAx>
        <c:axId val="1074410607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s-ES"/>
          </a:p>
        </c:txPr>
        <c:crossAx val="1074411567"/>
        <c:crosses val="autoZero"/>
        <c:auto val="1"/>
        <c:lblAlgn val="ctr"/>
        <c:lblOffset val="100"/>
        <c:noMultiLvlLbl val="0"/>
      </c:catAx>
      <c:valAx>
        <c:axId val="1074411567"/>
        <c:scaling>
          <c:orientation val="minMax"/>
          <c:max val="5.5000000000000007E-2"/>
          <c:min val="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0.0%" sourceLinked="0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074410607"/>
        <c:crosses val="autoZero"/>
        <c:crossBetween val="between"/>
        <c:majorUnit val="5.000000000000001E-3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6810458460150253"/>
          <c:y val="6.1852733524588499E-4"/>
          <c:w val="0.58586560154217271"/>
          <c:h val="0.89946342592592587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0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7B7-4929-9EBA-5D539A78C048}"/>
                </c:ext>
              </c:extLst>
            </c:dLbl>
            <c:spPr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2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0B22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('Gráfico crec mes interanual'!$H$8:$H$18,'Gráfico crec mes interanual'!$H$20:$H$22,'Gráfico crec mes interanual'!$H$24:$H$25,'Gráfico crec mes interanual'!$H$27:$H$28)</c:f>
              <c:strCache>
                <c:ptCount val="18"/>
                <c:pt idx="0">
                  <c:v>F-Construcción</c:v>
                </c:pt>
                <c:pt idx="1">
                  <c:v>M-Act. Inmobiliarias</c:v>
                </c:pt>
                <c:pt idx="2">
                  <c:v>E-Suminis. agua, resid.</c:v>
                </c:pt>
                <c:pt idx="3">
                  <c:v>S-Actv. Artis. Deport. y Entr.</c:v>
                </c:pt>
                <c:pt idx="4">
                  <c:v>J-Actv. edición, radiodifusión y producción</c:v>
                </c:pt>
                <c:pt idx="5">
                  <c:v>Q-Educación</c:v>
                </c:pt>
                <c:pt idx="6">
                  <c:v>R-Actv. Sanit. Serv. Sociales</c:v>
                </c:pt>
                <c:pt idx="7">
                  <c:v>O-Actividades Administrativas y Servicios Auxiliares</c:v>
                </c:pt>
                <c:pt idx="8">
                  <c:v>I-Hostelería</c:v>
                </c:pt>
                <c:pt idx="9">
                  <c:v>H-Transporte y almacenamiento</c:v>
                </c:pt>
                <c:pt idx="10">
                  <c:v>K-Telecomunicaciones, informatica, consultoría</c:v>
                </c:pt>
                <c:pt idx="11">
                  <c:v>L-Act. Financ. y de Seguros</c:v>
                </c:pt>
                <c:pt idx="12">
                  <c:v>P-Admón Púb. Defen., S.S.</c:v>
                </c:pt>
                <c:pt idx="13">
                  <c:v>N-Act.Prof. Científico, Técnicas</c:v>
                </c:pt>
                <c:pt idx="14">
                  <c:v>A-Agricultura, Ganadería, Silvicultura y Pesca</c:v>
                </c:pt>
                <c:pt idx="15">
                  <c:v>C-Ind. Manufacturera</c:v>
                </c:pt>
                <c:pt idx="16">
                  <c:v>T-Otros Servicios</c:v>
                </c:pt>
                <c:pt idx="17">
                  <c:v>G-Comercio al por Mayor y al por Menor</c:v>
                </c:pt>
              </c:strCache>
              <c:extLst/>
            </c:strRef>
          </c:cat>
          <c:val>
            <c:numRef>
              <c:f>('Gráfico crec mes interanual'!$I$8:$I$18,'Gráfico crec mes interanual'!$I$20:$I$22,'Gráfico crec mes interanual'!$I$24:$I$25,'Gráfico crec mes interanual'!$I$27:$I$28)</c:f>
              <c:numCache>
                <c:formatCode>0.0%</c:formatCode>
                <c:ptCount val="18"/>
                <c:pt idx="0">
                  <c:v>6.4740614888432413E-2</c:v>
                </c:pt>
                <c:pt idx="1">
                  <c:v>5.8371816450456748E-2</c:v>
                </c:pt>
                <c:pt idx="2">
                  <c:v>5.4958832908094779E-2</c:v>
                </c:pt>
                <c:pt idx="3">
                  <c:v>4.4390139254142813E-2</c:v>
                </c:pt>
                <c:pt idx="4">
                  <c:v>4.4233710966384843E-2</c:v>
                </c:pt>
                <c:pt idx="5">
                  <c:v>4.177921178450239E-2</c:v>
                </c:pt>
                <c:pt idx="6">
                  <c:v>4.1516810611926358E-2</c:v>
                </c:pt>
                <c:pt idx="7">
                  <c:v>3.6001101686906845E-2</c:v>
                </c:pt>
                <c:pt idx="8">
                  <c:v>3.3384303658716696E-2</c:v>
                </c:pt>
                <c:pt idx="9">
                  <c:v>3.2172912301373868E-2</c:v>
                </c:pt>
                <c:pt idx="10">
                  <c:v>3.0983385483728254E-2</c:v>
                </c:pt>
                <c:pt idx="11">
                  <c:v>2.7620496161936181E-2</c:v>
                </c:pt>
                <c:pt idx="12">
                  <c:v>2.4174186759734928E-2</c:v>
                </c:pt>
                <c:pt idx="13">
                  <c:v>2.3151131186936569E-2</c:v>
                </c:pt>
                <c:pt idx="14">
                  <c:v>1.9447587561170154E-2</c:v>
                </c:pt>
                <c:pt idx="15">
                  <c:v>1.8457701528126425E-2</c:v>
                </c:pt>
                <c:pt idx="16">
                  <c:v>1.598538051047993E-2</c:v>
                </c:pt>
                <c:pt idx="17">
                  <c:v>1.5380084776514424E-2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27B7-4929-9EBA-5D539A78C04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74410607"/>
        <c:axId val="1074411567"/>
      </c:barChart>
      <c:catAx>
        <c:axId val="1074410607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s-ES"/>
          </a:p>
        </c:txPr>
        <c:crossAx val="1074411567"/>
        <c:crosses val="autoZero"/>
        <c:auto val="1"/>
        <c:lblAlgn val="ctr"/>
        <c:lblOffset val="100"/>
        <c:noMultiLvlLbl val="0"/>
      </c:catAx>
      <c:valAx>
        <c:axId val="1074411567"/>
        <c:scaling>
          <c:orientation val="minMax"/>
          <c:max val="7.0000000000000007E-2"/>
          <c:min val="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0.0%" sourceLinked="0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074410607"/>
        <c:crosses val="autoZero"/>
        <c:crossBetween val="between"/>
        <c:majorUnit val="5.000000000000001E-3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363687303568224E-2"/>
          <c:y val="2.9896443112470927E-2"/>
          <c:w val="0.90814166670144869"/>
          <c:h val="0.7594490717812207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'Comparativa 25-26 abr-agosto'!$K$6</c:f>
              <c:strCache>
                <c:ptCount val="1"/>
                <c:pt idx="0">
                  <c:v>INDEFINIDOS</c:v>
                </c:pt>
              </c:strCache>
            </c:strRef>
          </c:tx>
          <c:spPr>
            <a:solidFill>
              <a:srgbClr val="4472C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3.2414173563271756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1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F83-44BB-A068-7FED40934BF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1" u="none" strike="noStrike" kern="1200" baseline="0">
                    <a:solidFill>
                      <a:srgbClr val="44546A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'Comparativa 25-26 abr-agosto'!$AC$3</c:f>
              <c:numCache>
                <c:formatCode>General</c:formatCode>
                <c:ptCount val="1"/>
                <c:pt idx="0">
                  <c:v>2026</c:v>
                </c:pt>
              </c:numCache>
              <c:extLst/>
            </c:numRef>
          </c:cat>
          <c:val>
            <c:numRef>
              <c:f>'Comparativa 25-26 abr-agosto'!$AC$30</c:f>
              <c:numCache>
                <c:formatCode>0.0%</c:formatCode>
                <c:ptCount val="1"/>
                <c:pt idx="0">
                  <c:v>6.1968268914461277E-2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DF83-44BB-A068-7FED40934BF3}"/>
            </c:ext>
          </c:extLst>
        </c:ser>
        <c:ser>
          <c:idx val="1"/>
          <c:order val="1"/>
          <c:tx>
            <c:strRef>
              <c:f>'Comparativa 25-26 abr-agosto'!$K$7</c:f>
              <c:strCache>
                <c:ptCount val="1"/>
                <c:pt idx="0">
                  <c:v>FIJOS DISCONTINUOS</c:v>
                </c:pt>
              </c:strCache>
            </c:strRef>
          </c:tx>
          <c:spPr>
            <a:solidFill>
              <a:srgbClr val="F8CBA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1" u="none" strike="noStrike" kern="1200" baseline="0">
                    <a:solidFill>
                      <a:srgbClr val="843C0C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'Comparativa 25-26 abr-agosto'!$AC$3</c:f>
              <c:numCache>
                <c:formatCode>General</c:formatCode>
                <c:ptCount val="1"/>
                <c:pt idx="0">
                  <c:v>2026</c:v>
                </c:pt>
              </c:numCache>
              <c:extLst/>
            </c:numRef>
          </c:cat>
          <c:val>
            <c:numRef>
              <c:f>'Comparativa 25-26 abr-agosto'!$AC$31</c:f>
              <c:numCache>
                <c:formatCode>0.0%</c:formatCode>
                <c:ptCount val="1"/>
                <c:pt idx="0">
                  <c:v>0.4306301249143647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DF83-44BB-A068-7FED40934BF3}"/>
            </c:ext>
          </c:extLst>
        </c:ser>
        <c:ser>
          <c:idx val="2"/>
          <c:order val="2"/>
          <c:tx>
            <c:strRef>
              <c:f>'Comparativa 25-26 abr-agosto'!$K$8</c:f>
              <c:strCache>
                <c:ptCount val="1"/>
                <c:pt idx="0">
                  <c:v>INTERINOS</c:v>
                </c:pt>
              </c:strCache>
            </c:strRef>
          </c:tx>
          <c:spPr>
            <a:solidFill>
              <a:srgbClr val="BDD7E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1" u="none" strike="noStrike" kern="1200" baseline="0">
                    <a:solidFill>
                      <a:srgbClr val="44546A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'Comparativa 25-26 abr-agosto'!$AC$3</c:f>
              <c:numCache>
                <c:formatCode>General</c:formatCode>
                <c:ptCount val="1"/>
                <c:pt idx="0">
                  <c:v>2026</c:v>
                </c:pt>
              </c:numCache>
              <c:extLst/>
            </c:numRef>
          </c:cat>
          <c:val>
            <c:numRef>
              <c:f>'Comparativa 25-26 abr-agosto'!$AC$32</c:f>
              <c:numCache>
                <c:formatCode>0.0%</c:formatCode>
                <c:ptCount val="1"/>
                <c:pt idx="0">
                  <c:v>0.26294187060694679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DF83-44BB-A068-7FED40934BF3}"/>
            </c:ext>
          </c:extLst>
        </c:ser>
        <c:ser>
          <c:idx val="3"/>
          <c:order val="3"/>
          <c:tx>
            <c:strRef>
              <c:f>'Comparativa 25-26 abr-agosto'!$K$9</c:f>
              <c:strCache>
                <c:ptCount val="1"/>
                <c:pt idx="0">
                  <c:v>TEMPORALES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F83-44BB-A068-7FED40934BF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1" u="none" strike="noStrike" kern="1200" baseline="0">
                    <a:solidFill>
                      <a:srgbClr val="7F6000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'Comparativa 25-26 abr-agosto'!$AC$3</c:f>
              <c:numCache>
                <c:formatCode>General</c:formatCode>
                <c:ptCount val="1"/>
                <c:pt idx="0">
                  <c:v>2026</c:v>
                </c:pt>
              </c:numCache>
              <c:extLst/>
            </c:numRef>
          </c:cat>
          <c:val>
            <c:numRef>
              <c:f>'Comparativa 25-26 abr-agosto'!$AC$33</c:f>
              <c:numCache>
                <c:formatCode>0.0%</c:formatCode>
                <c:ptCount val="1"/>
                <c:pt idx="0">
                  <c:v>8.3951265591660704E-2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5-DF83-44BB-A068-7FED40934BF3}"/>
            </c:ext>
          </c:extLst>
        </c:ser>
        <c:ser>
          <c:idx val="4"/>
          <c:order val="4"/>
          <c:tx>
            <c:strRef>
              <c:f>'Comparativa 25-26 abr-agosto'!$K$10</c:f>
              <c:strCache>
                <c:ptCount val="1"/>
                <c:pt idx="0">
                  <c:v>NO CONSTA (*)</c:v>
                </c:pt>
              </c:strCache>
            </c:strRef>
          </c:tx>
          <c:spPr>
            <a:solidFill>
              <a:srgbClr val="C5E0B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1" u="none" strike="noStrike" kern="1200" baseline="0">
                    <a:solidFill>
                      <a:srgbClr val="385723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'Comparativa 25-26 abr-agosto'!$AC$3</c:f>
              <c:numCache>
                <c:formatCode>General</c:formatCode>
                <c:ptCount val="1"/>
                <c:pt idx="0">
                  <c:v>2026</c:v>
                </c:pt>
              </c:numCache>
              <c:extLst/>
            </c:numRef>
          </c:cat>
          <c:val>
            <c:numRef>
              <c:f>'Comparativa 25-26 abr-agosto'!$AC$34</c:f>
              <c:numCache>
                <c:formatCode>0.0%</c:formatCode>
                <c:ptCount val="1"/>
                <c:pt idx="0">
                  <c:v>0.16050846997256651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6-DF83-44BB-A068-7FED40934B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10349055"/>
        <c:axId val="1110325535"/>
      </c:barChart>
      <c:catAx>
        <c:axId val="11103490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110325535"/>
        <c:crosses val="autoZero"/>
        <c:auto val="1"/>
        <c:lblAlgn val="ctr"/>
        <c:lblOffset val="50"/>
        <c:noMultiLvlLbl val="0"/>
      </c:catAx>
      <c:valAx>
        <c:axId val="1110325535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110349055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2263857265491741"/>
          <c:y val="7.9258245053795015E-2"/>
          <c:w val="0.79386550259495758"/>
          <c:h val="0.71551141463737478"/>
        </c:manualLayout>
      </c:layout>
      <c:lineChart>
        <c:grouping val="standard"/>
        <c:varyColors val="0"/>
        <c:ser>
          <c:idx val="1"/>
          <c:order val="0"/>
          <c:tx>
            <c:strRef>
              <c:f>'Grafico Ind Tipo Jornada (2)'!$S$9</c:f>
              <c:strCache>
                <c:ptCount val="1"/>
                <c:pt idx="0">
                  <c:v>Ind. Tiempo Parcial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square"/>
            <c:size val="7"/>
            <c:spPr>
              <a:solidFill>
                <a:schemeClr val="accent2"/>
              </a:solidFill>
              <a:ln w="9525">
                <a:solidFill>
                  <a:schemeClr val="bg1"/>
                </a:solidFill>
              </a:ln>
              <a:effectLst/>
            </c:spPr>
          </c:marker>
          <c:cat>
            <c:numRef>
              <c:f>'Grafico Ind Tipo Jornada (2)'!$N$53:$N$113</c:f>
              <c:numCache>
                <c:formatCode>mmm\-yy</c:formatCode>
                <c:ptCount val="61"/>
                <c:pt idx="0">
                  <c:v>44409</c:v>
                </c:pt>
                <c:pt idx="1">
                  <c:v>44440</c:v>
                </c:pt>
                <c:pt idx="2">
                  <c:v>44470</c:v>
                </c:pt>
                <c:pt idx="3">
                  <c:v>44501</c:v>
                </c:pt>
                <c:pt idx="4">
                  <c:v>44531</c:v>
                </c:pt>
                <c:pt idx="5">
                  <c:v>44562</c:v>
                </c:pt>
                <c:pt idx="6">
                  <c:v>44593</c:v>
                </c:pt>
                <c:pt idx="7">
                  <c:v>44621</c:v>
                </c:pt>
                <c:pt idx="8">
                  <c:v>44652</c:v>
                </c:pt>
                <c:pt idx="9">
                  <c:v>44682</c:v>
                </c:pt>
                <c:pt idx="10">
                  <c:v>44713</c:v>
                </c:pt>
                <c:pt idx="11">
                  <c:v>44743</c:v>
                </c:pt>
                <c:pt idx="12">
                  <c:v>44774</c:v>
                </c:pt>
                <c:pt idx="13">
                  <c:v>44805</c:v>
                </c:pt>
                <c:pt idx="14">
                  <c:v>44835</c:v>
                </c:pt>
                <c:pt idx="15">
                  <c:v>44866</c:v>
                </c:pt>
                <c:pt idx="16">
                  <c:v>44896</c:v>
                </c:pt>
                <c:pt idx="17">
                  <c:v>44927</c:v>
                </c:pt>
                <c:pt idx="18">
                  <c:v>44958</c:v>
                </c:pt>
                <c:pt idx="19">
                  <c:v>44986</c:v>
                </c:pt>
                <c:pt idx="20">
                  <c:v>45017</c:v>
                </c:pt>
                <c:pt idx="21">
                  <c:v>45047</c:v>
                </c:pt>
                <c:pt idx="22">
                  <c:v>45078</c:v>
                </c:pt>
                <c:pt idx="23">
                  <c:v>45108</c:v>
                </c:pt>
                <c:pt idx="24">
                  <c:v>45139</c:v>
                </c:pt>
                <c:pt idx="25">
                  <c:v>45170</c:v>
                </c:pt>
                <c:pt idx="26">
                  <c:v>45200</c:v>
                </c:pt>
                <c:pt idx="27">
                  <c:v>45231</c:v>
                </c:pt>
                <c:pt idx="28">
                  <c:v>45261</c:v>
                </c:pt>
                <c:pt idx="29">
                  <c:v>45292</c:v>
                </c:pt>
                <c:pt idx="30">
                  <c:v>45323</c:v>
                </c:pt>
                <c:pt idx="31">
                  <c:v>45352</c:v>
                </c:pt>
                <c:pt idx="32">
                  <c:v>45383</c:v>
                </c:pt>
                <c:pt idx="33">
                  <c:v>45413</c:v>
                </c:pt>
                <c:pt idx="34">
                  <c:v>45444</c:v>
                </c:pt>
                <c:pt idx="35">
                  <c:v>45474</c:v>
                </c:pt>
                <c:pt idx="36">
                  <c:v>45505</c:v>
                </c:pt>
                <c:pt idx="37">
                  <c:v>45536</c:v>
                </c:pt>
                <c:pt idx="38">
                  <c:v>45566</c:v>
                </c:pt>
                <c:pt idx="39">
                  <c:v>45597</c:v>
                </c:pt>
                <c:pt idx="40">
                  <c:v>45627</c:v>
                </c:pt>
                <c:pt idx="41">
                  <c:v>45658</c:v>
                </c:pt>
                <c:pt idx="42">
                  <c:v>45689</c:v>
                </c:pt>
                <c:pt idx="43">
                  <c:v>45717</c:v>
                </c:pt>
                <c:pt idx="44">
                  <c:v>45748</c:v>
                </c:pt>
                <c:pt idx="45">
                  <c:v>45778</c:v>
                </c:pt>
                <c:pt idx="46">
                  <c:v>45809</c:v>
                </c:pt>
                <c:pt idx="47">
                  <c:v>45839</c:v>
                </c:pt>
                <c:pt idx="48">
                  <c:v>45870</c:v>
                </c:pt>
                <c:pt idx="49">
                  <c:v>45901</c:v>
                </c:pt>
                <c:pt idx="50">
                  <c:v>45931</c:v>
                </c:pt>
                <c:pt idx="51">
                  <c:v>45962</c:v>
                </c:pt>
                <c:pt idx="52">
                  <c:v>45992</c:v>
                </c:pt>
                <c:pt idx="53">
                  <c:v>46023</c:v>
                </c:pt>
                <c:pt idx="54">
                  <c:v>46054</c:v>
                </c:pt>
                <c:pt idx="55">
                  <c:v>46082</c:v>
                </c:pt>
                <c:pt idx="56">
                  <c:v>46113</c:v>
                </c:pt>
                <c:pt idx="57">
                  <c:v>46143</c:v>
                </c:pt>
                <c:pt idx="58">
                  <c:v>46174</c:v>
                </c:pt>
                <c:pt idx="59">
                  <c:v>46204</c:v>
                </c:pt>
                <c:pt idx="60">
                  <c:v>46235</c:v>
                </c:pt>
              </c:numCache>
              <c:extLst/>
            </c:numRef>
          </c:cat>
          <c:val>
            <c:numRef>
              <c:f>'Grafico Ind Tipo Jornada (2)'!$S$53:$S$113</c:f>
              <c:numCache>
                <c:formatCode>#,##0</c:formatCode>
                <c:ptCount val="61"/>
                <c:pt idx="0">
                  <c:v>1639075.27</c:v>
                </c:pt>
                <c:pt idx="1">
                  <c:v>1650772.18</c:v>
                </c:pt>
                <c:pt idx="2">
                  <c:v>1661854.95</c:v>
                </c:pt>
                <c:pt idx="3">
                  <c:v>1687991.05</c:v>
                </c:pt>
                <c:pt idx="4">
                  <c:v>1697497.26</c:v>
                </c:pt>
                <c:pt idx="5">
                  <c:v>1714317.6</c:v>
                </c:pt>
                <c:pt idx="6">
                  <c:v>1757540.85</c:v>
                </c:pt>
                <c:pt idx="7">
                  <c:v>1836308.65</c:v>
                </c:pt>
                <c:pt idx="8">
                  <c:v>1959382.63</c:v>
                </c:pt>
                <c:pt idx="9">
                  <c:v>2038607.5</c:v>
                </c:pt>
                <c:pt idx="10">
                  <c:v>2105245.64</c:v>
                </c:pt>
                <c:pt idx="11">
                  <c:v>2144504.4300000002</c:v>
                </c:pt>
                <c:pt idx="12">
                  <c:v>2151125.8199999998</c:v>
                </c:pt>
                <c:pt idx="13">
                  <c:v>2198761.5499999998</c:v>
                </c:pt>
                <c:pt idx="14">
                  <c:v>2257646.5499999998</c:v>
                </c:pt>
                <c:pt idx="15">
                  <c:v>2289080.86</c:v>
                </c:pt>
                <c:pt idx="16">
                  <c:v>2301439.85</c:v>
                </c:pt>
                <c:pt idx="17">
                  <c:v>2300174.33</c:v>
                </c:pt>
                <c:pt idx="18">
                  <c:v>2322328.7999999998</c:v>
                </c:pt>
                <c:pt idx="19">
                  <c:v>2354148.13</c:v>
                </c:pt>
                <c:pt idx="20">
                  <c:v>2378328.39</c:v>
                </c:pt>
                <c:pt idx="21">
                  <c:v>2391402</c:v>
                </c:pt>
                <c:pt idx="22">
                  <c:v>2388678.1800000002</c:v>
                </c:pt>
                <c:pt idx="23">
                  <c:v>2369338.0499999998</c:v>
                </c:pt>
                <c:pt idx="24">
                  <c:v>2341931.4500000002</c:v>
                </c:pt>
                <c:pt idx="25">
                  <c:v>2356676.9500000002</c:v>
                </c:pt>
                <c:pt idx="26">
                  <c:v>2393172.71</c:v>
                </c:pt>
                <c:pt idx="27">
                  <c:v>2415689.86</c:v>
                </c:pt>
                <c:pt idx="28">
                  <c:v>2421830.83</c:v>
                </c:pt>
                <c:pt idx="29">
                  <c:v>2412528.77</c:v>
                </c:pt>
                <c:pt idx="30">
                  <c:v>2439957</c:v>
                </c:pt>
                <c:pt idx="31">
                  <c:v>2457637.9500000002</c:v>
                </c:pt>
                <c:pt idx="32">
                  <c:v>2467880.14</c:v>
                </c:pt>
                <c:pt idx="33">
                  <c:v>2479121.4500000002</c:v>
                </c:pt>
                <c:pt idx="34">
                  <c:v>2477671.75</c:v>
                </c:pt>
                <c:pt idx="35">
                  <c:v>2458836.13</c:v>
                </c:pt>
                <c:pt idx="36">
                  <c:v>2431354.81</c:v>
                </c:pt>
                <c:pt idx="37">
                  <c:v>2446558.29</c:v>
                </c:pt>
                <c:pt idx="38">
                  <c:v>2489990.61</c:v>
                </c:pt>
                <c:pt idx="39">
                  <c:v>2514620.9500000002</c:v>
                </c:pt>
                <c:pt idx="40">
                  <c:v>2522112</c:v>
                </c:pt>
                <c:pt idx="41">
                  <c:v>2525744.19</c:v>
                </c:pt>
                <c:pt idx="42">
                  <c:v>2539941.7000000002</c:v>
                </c:pt>
                <c:pt idx="43">
                  <c:v>2553588.2400000002</c:v>
                </c:pt>
                <c:pt idx="44">
                  <c:v>2566295.65</c:v>
                </c:pt>
                <c:pt idx="45">
                  <c:v>2572342.29</c:v>
                </c:pt>
                <c:pt idx="46">
                  <c:v>2564576.48</c:v>
                </c:pt>
                <c:pt idx="47">
                  <c:v>2544957</c:v>
                </c:pt>
                <c:pt idx="48">
                  <c:v>2518403.7999999998</c:v>
                </c:pt>
                <c:pt idx="49">
                  <c:v>2533876.91</c:v>
                </c:pt>
                <c:pt idx="50">
                  <c:v>2573472.7000000002</c:v>
                </c:pt>
                <c:pt idx="51">
                  <c:v>2600581.6</c:v>
                </c:pt>
                <c:pt idx="52">
                  <c:v>2605875.4700000002</c:v>
                </c:pt>
                <c:pt idx="53">
                  <c:v>2590902.9500000002</c:v>
                </c:pt>
                <c:pt idx="54">
                  <c:v>2602252.5499999998</c:v>
                </c:pt>
                <c:pt idx="55">
                  <c:v>2611047.8199999998</c:v>
                </c:pt>
                <c:pt idx="56">
                  <c:v>2618436.2000000002</c:v>
                </c:pt>
                <c:pt idx="57">
                  <c:v>2627380.9500000002</c:v>
                </c:pt>
                <c:pt idx="58">
                  <c:v>2628358.64</c:v>
                </c:pt>
                <c:pt idx="59">
                  <c:v>2615043.87</c:v>
                </c:pt>
                <c:pt idx="60">
                  <c:v>2596787.19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1F84-4C8E-A845-94891B019713}"/>
            </c:ext>
          </c:extLst>
        </c:ser>
        <c:ser>
          <c:idx val="2"/>
          <c:order val="1"/>
          <c:tx>
            <c:strRef>
              <c:f>'Grafico Ind Tipo Jornada (2)'!$P$9</c:f>
              <c:strCache>
                <c:ptCount val="1"/>
                <c:pt idx="0">
                  <c:v>Ind. Fijo Discontinuo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accent3"/>
              </a:solidFill>
              <a:ln w="9525">
                <a:solidFill>
                  <a:schemeClr val="bg1"/>
                </a:solidFill>
              </a:ln>
              <a:effectLst/>
            </c:spPr>
          </c:marker>
          <c:cat>
            <c:numRef>
              <c:f>'Grafico Ind Tipo Jornada (2)'!$N$53:$N$113</c:f>
              <c:numCache>
                <c:formatCode>mmm\-yy</c:formatCode>
                <c:ptCount val="61"/>
                <c:pt idx="0">
                  <c:v>44409</c:v>
                </c:pt>
                <c:pt idx="1">
                  <c:v>44440</c:v>
                </c:pt>
                <c:pt idx="2">
                  <c:v>44470</c:v>
                </c:pt>
                <c:pt idx="3">
                  <c:v>44501</c:v>
                </c:pt>
                <c:pt idx="4">
                  <c:v>44531</c:v>
                </c:pt>
                <c:pt idx="5">
                  <c:v>44562</c:v>
                </c:pt>
                <c:pt idx="6">
                  <c:v>44593</c:v>
                </c:pt>
                <c:pt idx="7">
                  <c:v>44621</c:v>
                </c:pt>
                <c:pt idx="8">
                  <c:v>44652</c:v>
                </c:pt>
                <c:pt idx="9">
                  <c:v>44682</c:v>
                </c:pt>
                <c:pt idx="10">
                  <c:v>44713</c:v>
                </c:pt>
                <c:pt idx="11">
                  <c:v>44743</c:v>
                </c:pt>
                <c:pt idx="12">
                  <c:v>44774</c:v>
                </c:pt>
                <c:pt idx="13">
                  <c:v>44805</c:v>
                </c:pt>
                <c:pt idx="14">
                  <c:v>44835</c:v>
                </c:pt>
                <c:pt idx="15">
                  <c:v>44866</c:v>
                </c:pt>
                <c:pt idx="16">
                  <c:v>44896</c:v>
                </c:pt>
                <c:pt idx="17">
                  <c:v>44927</c:v>
                </c:pt>
                <c:pt idx="18">
                  <c:v>44958</c:v>
                </c:pt>
                <c:pt idx="19">
                  <c:v>44986</c:v>
                </c:pt>
                <c:pt idx="20">
                  <c:v>45017</c:v>
                </c:pt>
                <c:pt idx="21">
                  <c:v>45047</c:v>
                </c:pt>
                <c:pt idx="22">
                  <c:v>45078</c:v>
                </c:pt>
                <c:pt idx="23">
                  <c:v>45108</c:v>
                </c:pt>
                <c:pt idx="24">
                  <c:v>45139</c:v>
                </c:pt>
                <c:pt idx="25">
                  <c:v>45170</c:v>
                </c:pt>
                <c:pt idx="26">
                  <c:v>45200</c:v>
                </c:pt>
                <c:pt idx="27">
                  <c:v>45231</c:v>
                </c:pt>
                <c:pt idx="28">
                  <c:v>45261</c:v>
                </c:pt>
                <c:pt idx="29">
                  <c:v>45292</c:v>
                </c:pt>
                <c:pt idx="30">
                  <c:v>45323</c:v>
                </c:pt>
                <c:pt idx="31">
                  <c:v>45352</c:v>
                </c:pt>
                <c:pt idx="32">
                  <c:v>45383</c:v>
                </c:pt>
                <c:pt idx="33">
                  <c:v>45413</c:v>
                </c:pt>
                <c:pt idx="34">
                  <c:v>45444</c:v>
                </c:pt>
                <c:pt idx="35">
                  <c:v>45474</c:v>
                </c:pt>
                <c:pt idx="36">
                  <c:v>45505</c:v>
                </c:pt>
                <c:pt idx="37">
                  <c:v>45536</c:v>
                </c:pt>
                <c:pt idx="38">
                  <c:v>45566</c:v>
                </c:pt>
                <c:pt idx="39">
                  <c:v>45597</c:v>
                </c:pt>
                <c:pt idx="40">
                  <c:v>45627</c:v>
                </c:pt>
                <c:pt idx="41">
                  <c:v>45658</c:v>
                </c:pt>
                <c:pt idx="42">
                  <c:v>45689</c:v>
                </c:pt>
                <c:pt idx="43">
                  <c:v>45717</c:v>
                </c:pt>
                <c:pt idx="44">
                  <c:v>45748</c:v>
                </c:pt>
                <c:pt idx="45">
                  <c:v>45778</c:v>
                </c:pt>
                <c:pt idx="46">
                  <c:v>45809</c:v>
                </c:pt>
                <c:pt idx="47">
                  <c:v>45839</c:v>
                </c:pt>
                <c:pt idx="48">
                  <c:v>45870</c:v>
                </c:pt>
                <c:pt idx="49">
                  <c:v>45901</c:v>
                </c:pt>
                <c:pt idx="50">
                  <c:v>45931</c:v>
                </c:pt>
                <c:pt idx="51">
                  <c:v>45962</c:v>
                </c:pt>
                <c:pt idx="52">
                  <c:v>45992</c:v>
                </c:pt>
                <c:pt idx="53">
                  <c:v>46023</c:v>
                </c:pt>
                <c:pt idx="54">
                  <c:v>46054</c:v>
                </c:pt>
                <c:pt idx="55">
                  <c:v>46082</c:v>
                </c:pt>
                <c:pt idx="56">
                  <c:v>46113</c:v>
                </c:pt>
                <c:pt idx="57">
                  <c:v>46143</c:v>
                </c:pt>
                <c:pt idx="58">
                  <c:v>46174</c:v>
                </c:pt>
                <c:pt idx="59">
                  <c:v>46204</c:v>
                </c:pt>
                <c:pt idx="60">
                  <c:v>46235</c:v>
                </c:pt>
              </c:numCache>
              <c:extLst/>
            </c:numRef>
          </c:cat>
          <c:val>
            <c:numRef>
              <c:f>'Grafico Ind Tipo Jornada (2)'!$P$53:$P$113</c:f>
              <c:numCache>
                <c:formatCode>#,##0</c:formatCode>
                <c:ptCount val="61"/>
                <c:pt idx="0">
                  <c:v>287871.05</c:v>
                </c:pt>
                <c:pt idx="1">
                  <c:v>405881.27</c:v>
                </c:pt>
                <c:pt idx="2">
                  <c:v>451163.15</c:v>
                </c:pt>
                <c:pt idx="3">
                  <c:v>404354.14</c:v>
                </c:pt>
                <c:pt idx="4">
                  <c:v>381985.47</c:v>
                </c:pt>
                <c:pt idx="5">
                  <c:v>370783.85</c:v>
                </c:pt>
                <c:pt idx="6">
                  <c:v>399319.2</c:v>
                </c:pt>
                <c:pt idx="7">
                  <c:v>471005.17</c:v>
                </c:pt>
                <c:pt idx="8">
                  <c:v>640111.26</c:v>
                </c:pt>
                <c:pt idx="9">
                  <c:v>775234.73</c:v>
                </c:pt>
                <c:pt idx="10">
                  <c:v>834026.45</c:v>
                </c:pt>
                <c:pt idx="11">
                  <c:v>790956.29</c:v>
                </c:pt>
                <c:pt idx="12">
                  <c:v>762996.36</c:v>
                </c:pt>
                <c:pt idx="13">
                  <c:v>896613.09</c:v>
                </c:pt>
                <c:pt idx="14">
                  <c:v>969850.5</c:v>
                </c:pt>
                <c:pt idx="15">
                  <c:v>879835.33</c:v>
                </c:pt>
                <c:pt idx="16">
                  <c:v>833648.15</c:v>
                </c:pt>
                <c:pt idx="17">
                  <c:v>791766.71</c:v>
                </c:pt>
                <c:pt idx="18">
                  <c:v>821051</c:v>
                </c:pt>
                <c:pt idx="19">
                  <c:v>879152.26</c:v>
                </c:pt>
                <c:pt idx="20">
                  <c:v>985658.17</c:v>
                </c:pt>
                <c:pt idx="21">
                  <c:v>1068780.8600000001</c:v>
                </c:pt>
                <c:pt idx="22">
                  <c:v>1038938.5</c:v>
                </c:pt>
                <c:pt idx="23">
                  <c:v>924596.9</c:v>
                </c:pt>
                <c:pt idx="24">
                  <c:v>863751.73</c:v>
                </c:pt>
                <c:pt idx="25">
                  <c:v>977605.86</c:v>
                </c:pt>
                <c:pt idx="26">
                  <c:v>1030048.48</c:v>
                </c:pt>
                <c:pt idx="27">
                  <c:v>915863.29</c:v>
                </c:pt>
                <c:pt idx="28">
                  <c:v>864761.83</c:v>
                </c:pt>
                <c:pt idx="29">
                  <c:v>805006.82</c:v>
                </c:pt>
                <c:pt idx="30">
                  <c:v>819632.43</c:v>
                </c:pt>
                <c:pt idx="31">
                  <c:v>897326.42</c:v>
                </c:pt>
                <c:pt idx="32">
                  <c:v>1002446</c:v>
                </c:pt>
                <c:pt idx="33">
                  <c:v>1089788.23</c:v>
                </c:pt>
                <c:pt idx="34">
                  <c:v>1051811.95</c:v>
                </c:pt>
                <c:pt idx="35">
                  <c:v>911667.65</c:v>
                </c:pt>
                <c:pt idx="36">
                  <c:v>849279.95</c:v>
                </c:pt>
                <c:pt idx="37">
                  <c:v>962766.19</c:v>
                </c:pt>
                <c:pt idx="38">
                  <c:v>1019607.22</c:v>
                </c:pt>
                <c:pt idx="39">
                  <c:v>889801.35</c:v>
                </c:pt>
                <c:pt idx="40">
                  <c:v>839658.5</c:v>
                </c:pt>
                <c:pt idx="41">
                  <c:v>779789.05</c:v>
                </c:pt>
                <c:pt idx="42">
                  <c:v>805971.25</c:v>
                </c:pt>
                <c:pt idx="43">
                  <c:v>872762.29</c:v>
                </c:pt>
                <c:pt idx="44">
                  <c:v>989284.5</c:v>
                </c:pt>
                <c:pt idx="45">
                  <c:v>1079872.3799999999</c:v>
                </c:pt>
                <c:pt idx="46">
                  <c:v>1050320.24</c:v>
                </c:pt>
                <c:pt idx="47">
                  <c:v>924885.26</c:v>
                </c:pt>
                <c:pt idx="48">
                  <c:v>859735.9</c:v>
                </c:pt>
                <c:pt idx="49">
                  <c:v>980263.41</c:v>
                </c:pt>
                <c:pt idx="50">
                  <c:v>1035917.78</c:v>
                </c:pt>
                <c:pt idx="51">
                  <c:v>902811.55</c:v>
                </c:pt>
                <c:pt idx="52">
                  <c:v>841340.11</c:v>
                </c:pt>
                <c:pt idx="53">
                  <c:v>777476.05</c:v>
                </c:pt>
                <c:pt idx="54">
                  <c:v>801632.75</c:v>
                </c:pt>
                <c:pt idx="55">
                  <c:v>890661.09</c:v>
                </c:pt>
                <c:pt idx="56">
                  <c:v>1017709.7</c:v>
                </c:pt>
                <c:pt idx="57">
                  <c:v>1102333.8</c:v>
                </c:pt>
                <c:pt idx="58">
                  <c:v>1072384.4099999999</c:v>
                </c:pt>
                <c:pt idx="59">
                  <c:v>941464.74</c:v>
                </c:pt>
                <c:pt idx="60">
                  <c:v>879497.14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1F84-4C8E-A845-94891B019713}"/>
            </c:ext>
          </c:extLst>
        </c:ser>
        <c:ser>
          <c:idx val="3"/>
          <c:order val="2"/>
          <c:tx>
            <c:strRef>
              <c:f>'Grafico Ind Tipo Jornada (2)'!$Q$9</c:f>
              <c:strCache>
                <c:ptCount val="1"/>
                <c:pt idx="0">
                  <c:v>Ind. Funcionarios y Otros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triangle"/>
            <c:size val="7"/>
            <c:spPr>
              <a:solidFill>
                <a:schemeClr val="accent4"/>
              </a:solidFill>
              <a:ln w="9525">
                <a:solidFill>
                  <a:schemeClr val="bg1"/>
                </a:solidFill>
              </a:ln>
              <a:effectLst/>
            </c:spPr>
          </c:marker>
          <c:cat>
            <c:numRef>
              <c:f>'Grafico Ind Tipo Jornada (2)'!$N$53:$N$113</c:f>
              <c:numCache>
                <c:formatCode>mmm\-yy</c:formatCode>
                <c:ptCount val="61"/>
                <c:pt idx="0">
                  <c:v>44409</c:v>
                </c:pt>
                <c:pt idx="1">
                  <c:v>44440</c:v>
                </c:pt>
                <c:pt idx="2">
                  <c:v>44470</c:v>
                </c:pt>
                <c:pt idx="3">
                  <c:v>44501</c:v>
                </c:pt>
                <c:pt idx="4">
                  <c:v>44531</c:v>
                </c:pt>
                <c:pt idx="5">
                  <c:v>44562</c:v>
                </c:pt>
                <c:pt idx="6">
                  <c:v>44593</c:v>
                </c:pt>
                <c:pt idx="7">
                  <c:v>44621</c:v>
                </c:pt>
                <c:pt idx="8">
                  <c:v>44652</c:v>
                </c:pt>
                <c:pt idx="9">
                  <c:v>44682</c:v>
                </c:pt>
                <c:pt idx="10">
                  <c:v>44713</c:v>
                </c:pt>
                <c:pt idx="11">
                  <c:v>44743</c:v>
                </c:pt>
                <c:pt idx="12">
                  <c:v>44774</c:v>
                </c:pt>
                <c:pt idx="13">
                  <c:v>44805</c:v>
                </c:pt>
                <c:pt idx="14">
                  <c:v>44835</c:v>
                </c:pt>
                <c:pt idx="15">
                  <c:v>44866</c:v>
                </c:pt>
                <c:pt idx="16">
                  <c:v>44896</c:v>
                </c:pt>
                <c:pt idx="17">
                  <c:v>44927</c:v>
                </c:pt>
                <c:pt idx="18">
                  <c:v>44958</c:v>
                </c:pt>
                <c:pt idx="19">
                  <c:v>44986</c:v>
                </c:pt>
                <c:pt idx="20">
                  <c:v>45017</c:v>
                </c:pt>
                <c:pt idx="21">
                  <c:v>45047</c:v>
                </c:pt>
                <c:pt idx="22">
                  <c:v>45078</c:v>
                </c:pt>
                <c:pt idx="23">
                  <c:v>45108</c:v>
                </c:pt>
                <c:pt idx="24">
                  <c:v>45139</c:v>
                </c:pt>
                <c:pt idx="25">
                  <c:v>45170</c:v>
                </c:pt>
                <c:pt idx="26">
                  <c:v>45200</c:v>
                </c:pt>
                <c:pt idx="27">
                  <c:v>45231</c:v>
                </c:pt>
                <c:pt idx="28">
                  <c:v>45261</c:v>
                </c:pt>
                <c:pt idx="29">
                  <c:v>45292</c:v>
                </c:pt>
                <c:pt idx="30">
                  <c:v>45323</c:v>
                </c:pt>
                <c:pt idx="31">
                  <c:v>45352</c:v>
                </c:pt>
                <c:pt idx="32">
                  <c:v>45383</c:v>
                </c:pt>
                <c:pt idx="33">
                  <c:v>45413</c:v>
                </c:pt>
                <c:pt idx="34">
                  <c:v>45444</c:v>
                </c:pt>
                <c:pt idx="35">
                  <c:v>45474</c:v>
                </c:pt>
                <c:pt idx="36">
                  <c:v>45505</c:v>
                </c:pt>
                <c:pt idx="37">
                  <c:v>45536</c:v>
                </c:pt>
                <c:pt idx="38">
                  <c:v>45566</c:v>
                </c:pt>
                <c:pt idx="39">
                  <c:v>45597</c:v>
                </c:pt>
                <c:pt idx="40">
                  <c:v>45627</c:v>
                </c:pt>
                <c:pt idx="41">
                  <c:v>45658</c:v>
                </c:pt>
                <c:pt idx="42">
                  <c:v>45689</c:v>
                </c:pt>
                <c:pt idx="43">
                  <c:v>45717</c:v>
                </c:pt>
                <c:pt idx="44">
                  <c:v>45748</c:v>
                </c:pt>
                <c:pt idx="45">
                  <c:v>45778</c:v>
                </c:pt>
                <c:pt idx="46">
                  <c:v>45809</c:v>
                </c:pt>
                <c:pt idx="47">
                  <c:v>45839</c:v>
                </c:pt>
                <c:pt idx="48">
                  <c:v>45870</c:v>
                </c:pt>
                <c:pt idx="49">
                  <c:v>45901</c:v>
                </c:pt>
                <c:pt idx="50">
                  <c:v>45931</c:v>
                </c:pt>
                <c:pt idx="51">
                  <c:v>45962</c:v>
                </c:pt>
                <c:pt idx="52">
                  <c:v>45992</c:v>
                </c:pt>
                <c:pt idx="53">
                  <c:v>46023</c:v>
                </c:pt>
                <c:pt idx="54">
                  <c:v>46054</c:v>
                </c:pt>
                <c:pt idx="55">
                  <c:v>46082</c:v>
                </c:pt>
                <c:pt idx="56">
                  <c:v>46113</c:v>
                </c:pt>
                <c:pt idx="57">
                  <c:v>46143</c:v>
                </c:pt>
                <c:pt idx="58">
                  <c:v>46174</c:v>
                </c:pt>
                <c:pt idx="59">
                  <c:v>46204</c:v>
                </c:pt>
                <c:pt idx="60">
                  <c:v>46235</c:v>
                </c:pt>
              </c:numCache>
              <c:extLst/>
            </c:numRef>
          </c:cat>
          <c:val>
            <c:numRef>
              <c:f>'Grafico Ind Tipo Jornada (2)'!$Q$53:$Q$113</c:f>
              <c:numCache>
                <c:formatCode>#,##0</c:formatCode>
                <c:ptCount val="61"/>
                <c:pt idx="0">
                  <c:v>1170741.73</c:v>
                </c:pt>
                <c:pt idx="1">
                  <c:v>1175144.5</c:v>
                </c:pt>
                <c:pt idx="2">
                  <c:v>1219339.3500000001</c:v>
                </c:pt>
                <c:pt idx="3">
                  <c:v>1234840.1399999999</c:v>
                </c:pt>
                <c:pt idx="4">
                  <c:v>1240304.1599999999</c:v>
                </c:pt>
                <c:pt idx="5">
                  <c:v>1235673.3</c:v>
                </c:pt>
                <c:pt idx="6">
                  <c:v>1249955.75</c:v>
                </c:pt>
                <c:pt idx="7">
                  <c:v>1262642.26</c:v>
                </c:pt>
                <c:pt idx="8">
                  <c:v>1270058.53</c:v>
                </c:pt>
                <c:pt idx="9">
                  <c:v>1271566.9099999999</c:v>
                </c:pt>
                <c:pt idx="10">
                  <c:v>1269884.73</c:v>
                </c:pt>
                <c:pt idx="11">
                  <c:v>1254924.1399999999</c:v>
                </c:pt>
                <c:pt idx="12">
                  <c:v>1230672.5</c:v>
                </c:pt>
                <c:pt idx="13">
                  <c:v>1231838.32</c:v>
                </c:pt>
                <c:pt idx="14">
                  <c:v>1277030.8500000001</c:v>
                </c:pt>
                <c:pt idx="15">
                  <c:v>1292835.48</c:v>
                </c:pt>
                <c:pt idx="16">
                  <c:v>1296934.2</c:v>
                </c:pt>
                <c:pt idx="17">
                  <c:v>1293510.3799999999</c:v>
                </c:pt>
                <c:pt idx="18">
                  <c:v>1316505.3999999999</c:v>
                </c:pt>
                <c:pt idx="19">
                  <c:v>1336212.7</c:v>
                </c:pt>
                <c:pt idx="20">
                  <c:v>1344083.94</c:v>
                </c:pt>
                <c:pt idx="21">
                  <c:v>1356463.55</c:v>
                </c:pt>
                <c:pt idx="22">
                  <c:v>1353070.95</c:v>
                </c:pt>
                <c:pt idx="23">
                  <c:v>1337565.8999999999</c:v>
                </c:pt>
                <c:pt idx="24">
                  <c:v>1315933.23</c:v>
                </c:pt>
                <c:pt idx="25">
                  <c:v>1334461.67</c:v>
                </c:pt>
                <c:pt idx="26">
                  <c:v>1388111.38</c:v>
                </c:pt>
                <c:pt idx="27">
                  <c:v>1407978.33</c:v>
                </c:pt>
                <c:pt idx="28">
                  <c:v>1418695.39</c:v>
                </c:pt>
                <c:pt idx="29">
                  <c:v>1419837.5</c:v>
                </c:pt>
                <c:pt idx="30">
                  <c:v>1444581.81</c:v>
                </c:pt>
                <c:pt idx="31">
                  <c:v>1460576.95</c:v>
                </c:pt>
                <c:pt idx="32">
                  <c:v>1470968.73</c:v>
                </c:pt>
                <c:pt idx="33">
                  <c:v>1480766.73</c:v>
                </c:pt>
                <c:pt idx="34">
                  <c:v>1479507.25</c:v>
                </c:pt>
                <c:pt idx="35">
                  <c:v>1466422.78</c:v>
                </c:pt>
                <c:pt idx="36">
                  <c:v>1441322.1</c:v>
                </c:pt>
                <c:pt idx="37">
                  <c:v>1454739.81</c:v>
                </c:pt>
                <c:pt idx="38">
                  <c:v>1516975.3</c:v>
                </c:pt>
                <c:pt idx="39">
                  <c:v>1536956.85</c:v>
                </c:pt>
                <c:pt idx="40">
                  <c:v>1548898.39</c:v>
                </c:pt>
                <c:pt idx="41">
                  <c:v>1551333.76</c:v>
                </c:pt>
                <c:pt idx="42">
                  <c:v>1578220</c:v>
                </c:pt>
                <c:pt idx="43">
                  <c:v>1596042.38</c:v>
                </c:pt>
                <c:pt idx="44">
                  <c:v>1608182.55</c:v>
                </c:pt>
                <c:pt idx="45">
                  <c:v>1613523.81</c:v>
                </c:pt>
                <c:pt idx="46">
                  <c:v>1614290</c:v>
                </c:pt>
                <c:pt idx="47">
                  <c:v>1595919.96</c:v>
                </c:pt>
                <c:pt idx="48">
                  <c:v>1566469.5</c:v>
                </c:pt>
                <c:pt idx="49">
                  <c:v>1574530.23</c:v>
                </c:pt>
                <c:pt idx="50">
                  <c:v>1627129</c:v>
                </c:pt>
                <c:pt idx="51">
                  <c:v>1656362.4</c:v>
                </c:pt>
                <c:pt idx="52">
                  <c:v>1665444.53</c:v>
                </c:pt>
                <c:pt idx="53">
                  <c:v>1660031.95</c:v>
                </c:pt>
                <c:pt idx="54">
                  <c:v>1682775.05</c:v>
                </c:pt>
                <c:pt idx="55">
                  <c:v>1704428.41</c:v>
                </c:pt>
                <c:pt idx="56">
                  <c:v>1710778.4</c:v>
                </c:pt>
                <c:pt idx="57">
                  <c:v>1715988.55</c:v>
                </c:pt>
                <c:pt idx="58">
                  <c:v>1711529.18</c:v>
                </c:pt>
                <c:pt idx="59">
                  <c:v>1692000.3</c:v>
                </c:pt>
                <c:pt idx="60">
                  <c:v>1659402.05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1F84-4C8E-A845-94891B019713}"/>
            </c:ext>
          </c:extLst>
        </c:ser>
        <c:ser>
          <c:idx val="0"/>
          <c:order val="3"/>
          <c:tx>
            <c:strRef>
              <c:f>'Grafico Ind Tipo Jornada (2)'!$T$9</c:f>
              <c:strCache>
                <c:ptCount val="1"/>
                <c:pt idx="0">
                  <c:v>HITOS TP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x"/>
            <c:size val="8"/>
            <c:spPr>
              <a:solidFill>
                <a:srgbClr val="ED7D31"/>
              </a:solidFill>
              <a:ln w="9525">
                <a:solidFill>
                  <a:srgbClr val="ED7D3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9.3049037862269948E-3"/>
                  <c:y val="3.1614677912397464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F84-4C8E-A845-94891B019713}"/>
                </c:ext>
              </c:extLst>
            </c:dLbl>
            <c:dLbl>
              <c:idx val="12"/>
              <c:layout>
                <c:manualLayout>
                  <c:x val="-2.985303073546762E-2"/>
                  <c:y val="4.8425363287018422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F84-4C8E-A845-94891B019713}"/>
                </c:ext>
              </c:extLst>
            </c:dLbl>
            <c:dLbl>
              <c:idx val="48"/>
              <c:layout>
                <c:manualLayout>
                  <c:x val="-7.7798660283695753E-2"/>
                  <c:y val="2.5310670896914595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1F84-4C8E-A845-94891B019713}"/>
                </c:ext>
              </c:extLst>
            </c:dLbl>
            <c:dLbl>
              <c:idx val="60"/>
              <c:layout>
                <c:manualLayout>
                  <c:x val="0"/>
                  <c:y val="3.5817349256052698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1F84-4C8E-A845-94891B019713}"/>
                </c:ext>
              </c:extLst>
            </c:dLbl>
            <c:spPr>
              <a:solidFill>
                <a:srgbClr val="FCEAE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b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'Grafico Ind Tipo Jornada (2)'!$N$53:$N$113</c:f>
              <c:numCache>
                <c:formatCode>mmm\-yy</c:formatCode>
                <c:ptCount val="61"/>
                <c:pt idx="0">
                  <c:v>44409</c:v>
                </c:pt>
                <c:pt idx="1">
                  <c:v>44440</c:v>
                </c:pt>
                <c:pt idx="2">
                  <c:v>44470</c:v>
                </c:pt>
                <c:pt idx="3">
                  <c:v>44501</c:v>
                </c:pt>
                <c:pt idx="4">
                  <c:v>44531</c:v>
                </c:pt>
                <c:pt idx="5">
                  <c:v>44562</c:v>
                </c:pt>
                <c:pt idx="6">
                  <c:v>44593</c:v>
                </c:pt>
                <c:pt idx="7">
                  <c:v>44621</c:v>
                </c:pt>
                <c:pt idx="8">
                  <c:v>44652</c:v>
                </c:pt>
                <c:pt idx="9">
                  <c:v>44682</c:v>
                </c:pt>
                <c:pt idx="10">
                  <c:v>44713</c:v>
                </c:pt>
                <c:pt idx="11">
                  <c:v>44743</c:v>
                </c:pt>
                <c:pt idx="12">
                  <c:v>44774</c:v>
                </c:pt>
                <c:pt idx="13">
                  <c:v>44805</c:v>
                </c:pt>
                <c:pt idx="14">
                  <c:v>44835</c:v>
                </c:pt>
                <c:pt idx="15">
                  <c:v>44866</c:v>
                </c:pt>
                <c:pt idx="16">
                  <c:v>44896</c:v>
                </c:pt>
                <c:pt idx="17">
                  <c:v>44927</c:v>
                </c:pt>
                <c:pt idx="18">
                  <c:v>44958</c:v>
                </c:pt>
                <c:pt idx="19">
                  <c:v>44986</c:v>
                </c:pt>
                <c:pt idx="20">
                  <c:v>45017</c:v>
                </c:pt>
                <c:pt idx="21">
                  <c:v>45047</c:v>
                </c:pt>
                <c:pt idx="22">
                  <c:v>45078</c:v>
                </c:pt>
                <c:pt idx="23">
                  <c:v>45108</c:v>
                </c:pt>
                <c:pt idx="24">
                  <c:v>45139</c:v>
                </c:pt>
                <c:pt idx="25">
                  <c:v>45170</c:v>
                </c:pt>
                <c:pt idx="26">
                  <c:v>45200</c:v>
                </c:pt>
                <c:pt idx="27">
                  <c:v>45231</c:v>
                </c:pt>
                <c:pt idx="28">
                  <c:v>45261</c:v>
                </c:pt>
                <c:pt idx="29">
                  <c:v>45292</c:v>
                </c:pt>
                <c:pt idx="30">
                  <c:v>45323</c:v>
                </c:pt>
                <c:pt idx="31">
                  <c:v>45352</c:v>
                </c:pt>
                <c:pt idx="32">
                  <c:v>45383</c:v>
                </c:pt>
                <c:pt idx="33">
                  <c:v>45413</c:v>
                </c:pt>
                <c:pt idx="34">
                  <c:v>45444</c:v>
                </c:pt>
                <c:pt idx="35">
                  <c:v>45474</c:v>
                </c:pt>
                <c:pt idx="36">
                  <c:v>45505</c:v>
                </c:pt>
                <c:pt idx="37">
                  <c:v>45536</c:v>
                </c:pt>
                <c:pt idx="38">
                  <c:v>45566</c:v>
                </c:pt>
                <c:pt idx="39">
                  <c:v>45597</c:v>
                </c:pt>
                <c:pt idx="40">
                  <c:v>45627</c:v>
                </c:pt>
                <c:pt idx="41">
                  <c:v>45658</c:v>
                </c:pt>
                <c:pt idx="42">
                  <c:v>45689</c:v>
                </c:pt>
                <c:pt idx="43">
                  <c:v>45717</c:v>
                </c:pt>
                <c:pt idx="44">
                  <c:v>45748</c:v>
                </c:pt>
                <c:pt idx="45">
                  <c:v>45778</c:v>
                </c:pt>
                <c:pt idx="46">
                  <c:v>45809</c:v>
                </c:pt>
                <c:pt idx="47">
                  <c:v>45839</c:v>
                </c:pt>
                <c:pt idx="48">
                  <c:v>45870</c:v>
                </c:pt>
                <c:pt idx="49">
                  <c:v>45901</c:v>
                </c:pt>
                <c:pt idx="50">
                  <c:v>45931</c:v>
                </c:pt>
                <c:pt idx="51">
                  <c:v>45962</c:v>
                </c:pt>
                <c:pt idx="52">
                  <c:v>45992</c:v>
                </c:pt>
                <c:pt idx="53">
                  <c:v>46023</c:v>
                </c:pt>
                <c:pt idx="54">
                  <c:v>46054</c:v>
                </c:pt>
                <c:pt idx="55">
                  <c:v>46082</c:v>
                </c:pt>
                <c:pt idx="56">
                  <c:v>46113</c:v>
                </c:pt>
                <c:pt idx="57">
                  <c:v>46143</c:v>
                </c:pt>
                <c:pt idx="58">
                  <c:v>46174</c:v>
                </c:pt>
                <c:pt idx="59">
                  <c:v>46204</c:v>
                </c:pt>
                <c:pt idx="60">
                  <c:v>46235</c:v>
                </c:pt>
              </c:numCache>
              <c:extLst/>
            </c:numRef>
          </c:cat>
          <c:val>
            <c:numRef>
              <c:f>'Grafico Ind Tipo Jornada (2)'!$T$53:$T$113</c:f>
              <c:numCache>
                <c:formatCode>General</c:formatCode>
                <c:ptCount val="61"/>
                <c:pt idx="0" formatCode="#,##0">
                  <c:v>1639075.27</c:v>
                </c:pt>
                <c:pt idx="12" formatCode="#,##0">
                  <c:v>2151125.8199999998</c:v>
                </c:pt>
                <c:pt idx="24" formatCode="#,##0">
                  <c:v>2341931.4500000002</c:v>
                </c:pt>
                <c:pt idx="36" formatCode="#,##0">
                  <c:v>2431354.81</c:v>
                </c:pt>
                <c:pt idx="48" formatCode="#,##0">
                  <c:v>2518403.7999999998</c:v>
                </c:pt>
                <c:pt idx="60" formatCode="#,##0">
                  <c:v>2596787.19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3-1F84-4C8E-A845-94891B019713}"/>
            </c:ext>
          </c:extLst>
        </c:ser>
        <c:ser>
          <c:idx val="4"/>
          <c:order val="4"/>
          <c:tx>
            <c:strRef>
              <c:f>'Grafico Ind Tipo Jornada (2)'!$U$9</c:f>
              <c:strCache>
                <c:ptCount val="1"/>
                <c:pt idx="0">
                  <c:v>HITOS FIJO DISC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diamond"/>
            <c:size val="9"/>
            <c:spPr>
              <a:solidFill>
                <a:srgbClr val="AFABAB"/>
              </a:solidFill>
              <a:ln w="9525">
                <a:solidFill>
                  <a:srgbClr val="AFABAB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5555484483107856E-2"/>
                  <c:y val="3.7349550928006361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F84-4C8E-A845-94891B019713}"/>
                </c:ext>
              </c:extLst>
            </c:dLbl>
            <c:dLbl>
              <c:idx val="12"/>
              <c:layout>
                <c:manualLayout>
                  <c:x val="-6.5582825778418105E-2"/>
                  <c:y val="7.0489387841208437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1F84-4C8E-A845-94891B019713}"/>
                </c:ext>
              </c:extLst>
            </c:dLbl>
            <c:dLbl>
              <c:idx val="13"/>
              <c:layout>
                <c:manualLayout>
                  <c:x val="-1.3471610705386472E-2"/>
                  <c:y val="4.1864445101730874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F84-4C8E-A845-94891B019713}"/>
                </c:ext>
              </c:extLst>
            </c:dLbl>
            <c:dLbl>
              <c:idx val="24"/>
              <c:layout>
                <c:manualLayout>
                  <c:x val="-7.9281577077911863E-2"/>
                  <c:y val="4.7374695451104648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1F84-4C8E-A845-94891B019713}"/>
                </c:ext>
              </c:extLst>
            </c:dLbl>
            <c:dLbl>
              <c:idx val="36"/>
              <c:layout>
                <c:manualLayout>
                  <c:x val="-7.6541826818013164E-2"/>
                  <c:y val="5.157736679475982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1F84-4C8E-A845-94891B019713}"/>
                </c:ext>
              </c:extLst>
            </c:dLbl>
            <c:dLbl>
              <c:idx val="48"/>
              <c:layout>
                <c:manualLayout>
                  <c:x val="-7.7911701947962431E-2"/>
                  <c:y val="4.5273359779276948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1F84-4C8E-A845-94891B019713}"/>
                </c:ext>
              </c:extLst>
            </c:dLbl>
            <c:dLbl>
              <c:idx val="60"/>
              <c:layout>
                <c:manualLayout>
                  <c:x val="-4.5571538870260745E-3"/>
                  <c:y val="4.1070688435621776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1F84-4C8E-A845-94891B019713}"/>
                </c:ext>
              </c:extLst>
            </c:dLbl>
            <c:spPr>
              <a:solidFill>
                <a:sysClr val="window" lastClr="FFFFFF">
                  <a:lumMod val="95000"/>
                </a:sys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b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'Grafico Ind Tipo Jornada (2)'!$N$53:$N$113</c:f>
              <c:numCache>
                <c:formatCode>mmm\-yy</c:formatCode>
                <c:ptCount val="61"/>
                <c:pt idx="0">
                  <c:v>44409</c:v>
                </c:pt>
                <c:pt idx="1">
                  <c:v>44440</c:v>
                </c:pt>
                <c:pt idx="2">
                  <c:v>44470</c:v>
                </c:pt>
                <c:pt idx="3">
                  <c:v>44501</c:v>
                </c:pt>
                <c:pt idx="4">
                  <c:v>44531</c:v>
                </c:pt>
                <c:pt idx="5">
                  <c:v>44562</c:v>
                </c:pt>
                <c:pt idx="6">
                  <c:v>44593</c:v>
                </c:pt>
                <c:pt idx="7">
                  <c:v>44621</c:v>
                </c:pt>
                <c:pt idx="8">
                  <c:v>44652</c:v>
                </c:pt>
                <c:pt idx="9">
                  <c:v>44682</c:v>
                </c:pt>
                <c:pt idx="10">
                  <c:v>44713</c:v>
                </c:pt>
                <c:pt idx="11">
                  <c:v>44743</c:v>
                </c:pt>
                <c:pt idx="12">
                  <c:v>44774</c:v>
                </c:pt>
                <c:pt idx="13">
                  <c:v>44805</c:v>
                </c:pt>
                <c:pt idx="14">
                  <c:v>44835</c:v>
                </c:pt>
                <c:pt idx="15">
                  <c:v>44866</c:v>
                </c:pt>
                <c:pt idx="16">
                  <c:v>44896</c:v>
                </c:pt>
                <c:pt idx="17">
                  <c:v>44927</c:v>
                </c:pt>
                <c:pt idx="18">
                  <c:v>44958</c:v>
                </c:pt>
                <c:pt idx="19">
                  <c:v>44986</c:v>
                </c:pt>
                <c:pt idx="20">
                  <c:v>45017</c:v>
                </c:pt>
                <c:pt idx="21">
                  <c:v>45047</c:v>
                </c:pt>
                <c:pt idx="22">
                  <c:v>45078</c:v>
                </c:pt>
                <c:pt idx="23">
                  <c:v>45108</c:v>
                </c:pt>
                <c:pt idx="24">
                  <c:v>45139</c:v>
                </c:pt>
                <c:pt idx="25">
                  <c:v>45170</c:v>
                </c:pt>
                <c:pt idx="26">
                  <c:v>45200</c:v>
                </c:pt>
                <c:pt idx="27">
                  <c:v>45231</c:v>
                </c:pt>
                <c:pt idx="28">
                  <c:v>45261</c:v>
                </c:pt>
                <c:pt idx="29">
                  <c:v>45292</c:v>
                </c:pt>
                <c:pt idx="30">
                  <c:v>45323</c:v>
                </c:pt>
                <c:pt idx="31">
                  <c:v>45352</c:v>
                </c:pt>
                <c:pt idx="32">
                  <c:v>45383</c:v>
                </c:pt>
                <c:pt idx="33">
                  <c:v>45413</c:v>
                </c:pt>
                <c:pt idx="34">
                  <c:v>45444</c:v>
                </c:pt>
                <c:pt idx="35">
                  <c:v>45474</c:v>
                </c:pt>
                <c:pt idx="36">
                  <c:v>45505</c:v>
                </c:pt>
                <c:pt idx="37">
                  <c:v>45536</c:v>
                </c:pt>
                <c:pt idx="38">
                  <c:v>45566</c:v>
                </c:pt>
                <c:pt idx="39">
                  <c:v>45597</c:v>
                </c:pt>
                <c:pt idx="40">
                  <c:v>45627</c:v>
                </c:pt>
                <c:pt idx="41">
                  <c:v>45658</c:v>
                </c:pt>
                <c:pt idx="42">
                  <c:v>45689</c:v>
                </c:pt>
                <c:pt idx="43">
                  <c:v>45717</c:v>
                </c:pt>
                <c:pt idx="44">
                  <c:v>45748</c:v>
                </c:pt>
                <c:pt idx="45">
                  <c:v>45778</c:v>
                </c:pt>
                <c:pt idx="46">
                  <c:v>45809</c:v>
                </c:pt>
                <c:pt idx="47">
                  <c:v>45839</c:v>
                </c:pt>
                <c:pt idx="48">
                  <c:v>45870</c:v>
                </c:pt>
                <c:pt idx="49">
                  <c:v>45901</c:v>
                </c:pt>
                <c:pt idx="50">
                  <c:v>45931</c:v>
                </c:pt>
                <c:pt idx="51">
                  <c:v>45962</c:v>
                </c:pt>
                <c:pt idx="52">
                  <c:v>45992</c:v>
                </c:pt>
                <c:pt idx="53">
                  <c:v>46023</c:v>
                </c:pt>
                <c:pt idx="54">
                  <c:v>46054</c:v>
                </c:pt>
                <c:pt idx="55">
                  <c:v>46082</c:v>
                </c:pt>
                <c:pt idx="56">
                  <c:v>46113</c:v>
                </c:pt>
                <c:pt idx="57">
                  <c:v>46143</c:v>
                </c:pt>
                <c:pt idx="58">
                  <c:v>46174</c:v>
                </c:pt>
                <c:pt idx="59">
                  <c:v>46204</c:v>
                </c:pt>
                <c:pt idx="60">
                  <c:v>46235</c:v>
                </c:pt>
              </c:numCache>
              <c:extLst/>
            </c:numRef>
          </c:cat>
          <c:val>
            <c:numRef>
              <c:f>'Grafico Ind Tipo Jornada (2)'!$U$53:$U$113</c:f>
              <c:numCache>
                <c:formatCode>General</c:formatCode>
                <c:ptCount val="61"/>
                <c:pt idx="0" formatCode="#,##0">
                  <c:v>287871.05</c:v>
                </c:pt>
                <c:pt idx="12" formatCode="#,##0">
                  <c:v>762996.36</c:v>
                </c:pt>
                <c:pt idx="24" formatCode="#,##0">
                  <c:v>863751.73</c:v>
                </c:pt>
                <c:pt idx="36" formatCode="#,##0">
                  <c:v>849279.95</c:v>
                </c:pt>
                <c:pt idx="48" formatCode="#,##0">
                  <c:v>859735.9</c:v>
                </c:pt>
                <c:pt idx="60" formatCode="#,##0">
                  <c:v>879497.14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5-1F84-4C8E-A845-94891B019713}"/>
            </c:ext>
          </c:extLst>
        </c:ser>
        <c:ser>
          <c:idx val="5"/>
          <c:order val="5"/>
          <c:tx>
            <c:strRef>
              <c:f>'Grafico Ind Tipo Jornada (2)'!$V$9</c:f>
              <c:strCache>
                <c:ptCount val="1"/>
                <c:pt idx="0">
                  <c:v>HITOS OTROS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triangle"/>
            <c:size val="8"/>
            <c:spPr>
              <a:solidFill>
                <a:srgbClr val="FFC000"/>
              </a:solidFill>
              <a:ln w="9525">
                <a:solidFill>
                  <a:srgbClr val="FFC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9090173087779118E-2"/>
                  <c:y val="4.8425363287018464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F84-4C8E-A845-94891B019713}"/>
                </c:ext>
              </c:extLst>
            </c:dLbl>
            <c:dLbl>
              <c:idx val="12"/>
              <c:layout>
                <c:manualLayout>
                  <c:x val="-5.6008119821309564E-2"/>
                  <c:y val="3.1614677912397388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1F84-4C8E-A845-94891B019713}"/>
                </c:ext>
              </c:extLst>
            </c:dLbl>
            <c:dLbl>
              <c:idx val="24"/>
              <c:layout>
                <c:manualLayout>
                  <c:x val="-5.7462942377558099E-2"/>
                  <c:y val="2.7412006568742219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1F84-4C8E-A845-94891B019713}"/>
                </c:ext>
              </c:extLst>
            </c:dLbl>
            <c:dLbl>
              <c:idx val="36"/>
              <c:layout>
                <c:manualLayout>
                  <c:x val="-6.0181442920621157E-2"/>
                  <c:y val="3.5817349256052712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1F84-4C8E-A845-94891B019713}"/>
                </c:ext>
              </c:extLst>
            </c:dLbl>
            <c:dLbl>
              <c:idx val="48"/>
              <c:layout>
                <c:manualLayout>
                  <c:x val="-6.8358289026730273E-2"/>
                  <c:y val="3.5817349256052636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1F84-4C8E-A845-94891B019713}"/>
                </c:ext>
              </c:extLst>
            </c:dLbl>
            <c:dLbl>
              <c:idx val="60"/>
              <c:layout>
                <c:manualLayout>
                  <c:x val="-2.6153487371795452E-3"/>
                  <c:y val="3.5817349256052712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1F84-4C8E-A845-94891B019713}"/>
                </c:ext>
              </c:extLst>
            </c:dLbl>
            <c:spPr>
              <a:solidFill>
                <a:srgbClr val="FFF9E7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b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'Grafico Ind Tipo Jornada (2)'!$N$53:$N$113</c:f>
              <c:numCache>
                <c:formatCode>mmm\-yy</c:formatCode>
                <c:ptCount val="61"/>
                <c:pt idx="0">
                  <c:v>44409</c:v>
                </c:pt>
                <c:pt idx="1">
                  <c:v>44440</c:v>
                </c:pt>
                <c:pt idx="2">
                  <c:v>44470</c:v>
                </c:pt>
                <c:pt idx="3">
                  <c:v>44501</c:v>
                </c:pt>
                <c:pt idx="4">
                  <c:v>44531</c:v>
                </c:pt>
                <c:pt idx="5">
                  <c:v>44562</c:v>
                </c:pt>
                <c:pt idx="6">
                  <c:v>44593</c:v>
                </c:pt>
                <c:pt idx="7">
                  <c:v>44621</c:v>
                </c:pt>
                <c:pt idx="8">
                  <c:v>44652</c:v>
                </c:pt>
                <c:pt idx="9">
                  <c:v>44682</c:v>
                </c:pt>
                <c:pt idx="10">
                  <c:v>44713</c:v>
                </c:pt>
                <c:pt idx="11">
                  <c:v>44743</c:v>
                </c:pt>
                <c:pt idx="12">
                  <c:v>44774</c:v>
                </c:pt>
                <c:pt idx="13">
                  <c:v>44805</c:v>
                </c:pt>
                <c:pt idx="14">
                  <c:v>44835</c:v>
                </c:pt>
                <c:pt idx="15">
                  <c:v>44866</c:v>
                </c:pt>
                <c:pt idx="16">
                  <c:v>44896</c:v>
                </c:pt>
                <c:pt idx="17">
                  <c:v>44927</c:v>
                </c:pt>
                <c:pt idx="18">
                  <c:v>44958</c:v>
                </c:pt>
                <c:pt idx="19">
                  <c:v>44986</c:v>
                </c:pt>
                <c:pt idx="20">
                  <c:v>45017</c:v>
                </c:pt>
                <c:pt idx="21">
                  <c:v>45047</c:v>
                </c:pt>
                <c:pt idx="22">
                  <c:v>45078</c:v>
                </c:pt>
                <c:pt idx="23">
                  <c:v>45108</c:v>
                </c:pt>
                <c:pt idx="24">
                  <c:v>45139</c:v>
                </c:pt>
                <c:pt idx="25">
                  <c:v>45170</c:v>
                </c:pt>
                <c:pt idx="26">
                  <c:v>45200</c:v>
                </c:pt>
                <c:pt idx="27">
                  <c:v>45231</c:v>
                </c:pt>
                <c:pt idx="28">
                  <c:v>45261</c:v>
                </c:pt>
                <c:pt idx="29">
                  <c:v>45292</c:v>
                </c:pt>
                <c:pt idx="30">
                  <c:v>45323</c:v>
                </c:pt>
                <c:pt idx="31">
                  <c:v>45352</c:v>
                </c:pt>
                <c:pt idx="32">
                  <c:v>45383</c:v>
                </c:pt>
                <c:pt idx="33">
                  <c:v>45413</c:v>
                </c:pt>
                <c:pt idx="34">
                  <c:v>45444</c:v>
                </c:pt>
                <c:pt idx="35">
                  <c:v>45474</c:v>
                </c:pt>
                <c:pt idx="36">
                  <c:v>45505</c:v>
                </c:pt>
                <c:pt idx="37">
                  <c:v>45536</c:v>
                </c:pt>
                <c:pt idx="38">
                  <c:v>45566</c:v>
                </c:pt>
                <c:pt idx="39">
                  <c:v>45597</c:v>
                </c:pt>
                <c:pt idx="40">
                  <c:v>45627</c:v>
                </c:pt>
                <c:pt idx="41">
                  <c:v>45658</c:v>
                </c:pt>
                <c:pt idx="42">
                  <c:v>45689</c:v>
                </c:pt>
                <c:pt idx="43">
                  <c:v>45717</c:v>
                </c:pt>
                <c:pt idx="44">
                  <c:v>45748</c:v>
                </c:pt>
                <c:pt idx="45">
                  <c:v>45778</c:v>
                </c:pt>
                <c:pt idx="46">
                  <c:v>45809</c:v>
                </c:pt>
                <c:pt idx="47">
                  <c:v>45839</c:v>
                </c:pt>
                <c:pt idx="48">
                  <c:v>45870</c:v>
                </c:pt>
                <c:pt idx="49">
                  <c:v>45901</c:v>
                </c:pt>
                <c:pt idx="50">
                  <c:v>45931</c:v>
                </c:pt>
                <c:pt idx="51">
                  <c:v>45962</c:v>
                </c:pt>
                <c:pt idx="52">
                  <c:v>45992</c:v>
                </c:pt>
                <c:pt idx="53">
                  <c:v>46023</c:v>
                </c:pt>
                <c:pt idx="54">
                  <c:v>46054</c:v>
                </c:pt>
                <c:pt idx="55">
                  <c:v>46082</c:v>
                </c:pt>
                <c:pt idx="56">
                  <c:v>46113</c:v>
                </c:pt>
                <c:pt idx="57">
                  <c:v>46143</c:v>
                </c:pt>
                <c:pt idx="58">
                  <c:v>46174</c:v>
                </c:pt>
                <c:pt idx="59">
                  <c:v>46204</c:v>
                </c:pt>
                <c:pt idx="60">
                  <c:v>46235</c:v>
                </c:pt>
              </c:numCache>
              <c:extLst/>
            </c:numRef>
          </c:cat>
          <c:val>
            <c:numRef>
              <c:f>'Grafico Ind Tipo Jornada (2)'!$V$53:$V$113</c:f>
              <c:numCache>
                <c:formatCode>General</c:formatCode>
                <c:ptCount val="61"/>
                <c:pt idx="0" formatCode="#,##0">
                  <c:v>1170741.73</c:v>
                </c:pt>
                <c:pt idx="12" formatCode="#,##0">
                  <c:v>1230672.5</c:v>
                </c:pt>
                <c:pt idx="24" formatCode="#,##0">
                  <c:v>1315933.23</c:v>
                </c:pt>
                <c:pt idx="36" formatCode="#,##0">
                  <c:v>1441322.1</c:v>
                </c:pt>
                <c:pt idx="48" formatCode="#,##0">
                  <c:v>1566469.5</c:v>
                </c:pt>
                <c:pt idx="60" formatCode="#,##0">
                  <c:v>1659402.05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8-1F84-4C8E-A845-94891B0197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6081664"/>
        <c:axId val="303515808"/>
      </c:lineChart>
      <c:dateAx>
        <c:axId val="96081664"/>
        <c:scaling>
          <c:orientation val="minMax"/>
          <c:max val="46235"/>
          <c:min val="44409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03515808"/>
        <c:crosses val="autoZero"/>
        <c:auto val="0"/>
        <c:lblOffset val="100"/>
        <c:baseTimeUnit val="months"/>
        <c:majorUnit val="2"/>
        <c:majorTimeUnit val="months"/>
      </c:dateAx>
      <c:valAx>
        <c:axId val="303515808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96081664"/>
        <c:crosses val="autoZero"/>
        <c:crossBetween val="between"/>
        <c:majorUnit val="400000"/>
      </c:valAx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ayout>
        <c:manualLayout>
          <c:xMode val="edge"/>
          <c:yMode val="edge"/>
          <c:x val="9.9707925848743689E-2"/>
          <c:y val="0.92474880124227132"/>
          <c:w val="0.79268930867288556"/>
          <c:h val="5.71916220628302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16449064028041"/>
          <c:y val="5.1069932442412563E-2"/>
          <c:w val="0.81810370762009965"/>
          <c:h val="0.72556492969396191"/>
        </c:manualLayout>
      </c:layout>
      <c:lineChart>
        <c:grouping val="standard"/>
        <c:varyColors val="0"/>
        <c:ser>
          <c:idx val="0"/>
          <c:order val="0"/>
          <c:tx>
            <c:strRef>
              <c:f>'Grafico Ind Tipo Jornada (2)'!$R$9</c:f>
              <c:strCache>
                <c:ptCount val="1"/>
                <c:pt idx="0">
                  <c:v>Ind. Tiempo Completo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9"/>
            <c:spPr>
              <a:solidFill>
                <a:schemeClr val="tx2"/>
              </a:solidFill>
              <a:ln w="9525">
                <a:solidFill>
                  <a:schemeClr val="bg1"/>
                </a:solidFill>
              </a:ln>
              <a:effectLst/>
            </c:spPr>
          </c:marker>
          <c:cat>
            <c:numRef>
              <c:f>'Grafico Ind Tipo Jornada (2)'!$N$53:$N$113</c:f>
              <c:numCache>
                <c:formatCode>mmm\-yy</c:formatCode>
                <c:ptCount val="61"/>
                <c:pt idx="0">
                  <c:v>44409</c:v>
                </c:pt>
                <c:pt idx="1">
                  <c:v>44440</c:v>
                </c:pt>
                <c:pt idx="2">
                  <c:v>44470</c:v>
                </c:pt>
                <c:pt idx="3">
                  <c:v>44501</c:v>
                </c:pt>
                <c:pt idx="4">
                  <c:v>44531</c:v>
                </c:pt>
                <c:pt idx="5">
                  <c:v>44562</c:v>
                </c:pt>
                <c:pt idx="6">
                  <c:v>44593</c:v>
                </c:pt>
                <c:pt idx="7">
                  <c:v>44621</c:v>
                </c:pt>
                <c:pt idx="8">
                  <c:v>44652</c:v>
                </c:pt>
                <c:pt idx="9">
                  <c:v>44682</c:v>
                </c:pt>
                <c:pt idx="10">
                  <c:v>44713</c:v>
                </c:pt>
                <c:pt idx="11">
                  <c:v>44743</c:v>
                </c:pt>
                <c:pt idx="12">
                  <c:v>44774</c:v>
                </c:pt>
                <c:pt idx="13">
                  <c:v>44805</c:v>
                </c:pt>
                <c:pt idx="14">
                  <c:v>44835</c:v>
                </c:pt>
                <c:pt idx="15">
                  <c:v>44866</c:v>
                </c:pt>
                <c:pt idx="16">
                  <c:v>44896</c:v>
                </c:pt>
                <c:pt idx="17">
                  <c:v>44927</c:v>
                </c:pt>
                <c:pt idx="18">
                  <c:v>44958</c:v>
                </c:pt>
                <c:pt idx="19">
                  <c:v>44986</c:v>
                </c:pt>
                <c:pt idx="20">
                  <c:v>45017</c:v>
                </c:pt>
                <c:pt idx="21">
                  <c:v>45047</c:v>
                </c:pt>
                <c:pt idx="22">
                  <c:v>45078</c:v>
                </c:pt>
                <c:pt idx="23">
                  <c:v>45108</c:v>
                </c:pt>
                <c:pt idx="24">
                  <c:v>45139</c:v>
                </c:pt>
                <c:pt idx="25">
                  <c:v>45170</c:v>
                </c:pt>
                <c:pt idx="26">
                  <c:v>45200</c:v>
                </c:pt>
                <c:pt idx="27">
                  <c:v>45231</c:v>
                </c:pt>
                <c:pt idx="28">
                  <c:v>45261</c:v>
                </c:pt>
                <c:pt idx="29">
                  <c:v>45292</c:v>
                </c:pt>
                <c:pt idx="30">
                  <c:v>45323</c:v>
                </c:pt>
                <c:pt idx="31">
                  <c:v>45352</c:v>
                </c:pt>
                <c:pt idx="32">
                  <c:v>45383</c:v>
                </c:pt>
                <c:pt idx="33">
                  <c:v>45413</c:v>
                </c:pt>
                <c:pt idx="34">
                  <c:v>45444</c:v>
                </c:pt>
                <c:pt idx="35">
                  <c:v>45474</c:v>
                </c:pt>
                <c:pt idx="36">
                  <c:v>45505</c:v>
                </c:pt>
                <c:pt idx="37">
                  <c:v>45536</c:v>
                </c:pt>
                <c:pt idx="38">
                  <c:v>45566</c:v>
                </c:pt>
                <c:pt idx="39">
                  <c:v>45597</c:v>
                </c:pt>
                <c:pt idx="40">
                  <c:v>45627</c:v>
                </c:pt>
                <c:pt idx="41">
                  <c:v>45658</c:v>
                </c:pt>
                <c:pt idx="42">
                  <c:v>45689</c:v>
                </c:pt>
                <c:pt idx="43">
                  <c:v>45717</c:v>
                </c:pt>
                <c:pt idx="44">
                  <c:v>45748</c:v>
                </c:pt>
                <c:pt idx="45">
                  <c:v>45778</c:v>
                </c:pt>
                <c:pt idx="46">
                  <c:v>45809</c:v>
                </c:pt>
                <c:pt idx="47">
                  <c:v>45839</c:v>
                </c:pt>
                <c:pt idx="48">
                  <c:v>45870</c:v>
                </c:pt>
                <c:pt idx="49">
                  <c:v>45901</c:v>
                </c:pt>
                <c:pt idx="50">
                  <c:v>45931</c:v>
                </c:pt>
                <c:pt idx="51">
                  <c:v>45962</c:v>
                </c:pt>
                <c:pt idx="52">
                  <c:v>45992</c:v>
                </c:pt>
                <c:pt idx="53">
                  <c:v>46023</c:v>
                </c:pt>
                <c:pt idx="54">
                  <c:v>46054</c:v>
                </c:pt>
                <c:pt idx="55">
                  <c:v>46082</c:v>
                </c:pt>
                <c:pt idx="56">
                  <c:v>46113</c:v>
                </c:pt>
                <c:pt idx="57">
                  <c:v>46143</c:v>
                </c:pt>
                <c:pt idx="58">
                  <c:v>46174</c:v>
                </c:pt>
                <c:pt idx="59">
                  <c:v>46204</c:v>
                </c:pt>
                <c:pt idx="60">
                  <c:v>46235</c:v>
                </c:pt>
              </c:numCache>
              <c:extLst/>
            </c:numRef>
          </c:cat>
          <c:val>
            <c:numRef>
              <c:f>'Grafico Ind Tipo Jornada (2)'!$R$53:$R$113</c:f>
              <c:numCache>
                <c:formatCode>#,##0</c:formatCode>
                <c:ptCount val="61"/>
                <c:pt idx="0">
                  <c:v>7526068.4100000001</c:v>
                </c:pt>
                <c:pt idx="1">
                  <c:v>7549931.3200000003</c:v>
                </c:pt>
                <c:pt idx="2">
                  <c:v>7573757</c:v>
                </c:pt>
                <c:pt idx="3">
                  <c:v>7651801.7599999998</c:v>
                </c:pt>
                <c:pt idx="4">
                  <c:v>7703325.8399999999</c:v>
                </c:pt>
                <c:pt idx="5">
                  <c:v>7734681.5</c:v>
                </c:pt>
                <c:pt idx="6">
                  <c:v>7803654.3499999996</c:v>
                </c:pt>
                <c:pt idx="7">
                  <c:v>7923154.2999999998</c:v>
                </c:pt>
                <c:pt idx="8">
                  <c:v>8111149.5300000003</c:v>
                </c:pt>
                <c:pt idx="9">
                  <c:v>8254913.7699999996</c:v>
                </c:pt>
                <c:pt idx="10">
                  <c:v>8429235.7300000004</c:v>
                </c:pt>
                <c:pt idx="11">
                  <c:v>8578536</c:v>
                </c:pt>
                <c:pt idx="12">
                  <c:v>8639537.9100000001</c:v>
                </c:pt>
                <c:pt idx="13">
                  <c:v>8734288.0500000007</c:v>
                </c:pt>
                <c:pt idx="14">
                  <c:v>8825268.5500000007</c:v>
                </c:pt>
                <c:pt idx="15">
                  <c:v>8897340</c:v>
                </c:pt>
                <c:pt idx="16">
                  <c:v>8936209.6999999993</c:v>
                </c:pt>
                <c:pt idx="17">
                  <c:v>8964638.5700000003</c:v>
                </c:pt>
                <c:pt idx="18">
                  <c:v>9028905.5999999996</c:v>
                </c:pt>
                <c:pt idx="19">
                  <c:v>9107718.9600000009</c:v>
                </c:pt>
                <c:pt idx="20">
                  <c:v>9181262</c:v>
                </c:pt>
                <c:pt idx="21">
                  <c:v>9230251.2300000004</c:v>
                </c:pt>
                <c:pt idx="22">
                  <c:v>9278488.0899999999</c:v>
                </c:pt>
                <c:pt idx="23">
                  <c:v>9319194.5199999996</c:v>
                </c:pt>
                <c:pt idx="24">
                  <c:v>9306594.8599999994</c:v>
                </c:pt>
                <c:pt idx="25">
                  <c:v>9337877.4800000004</c:v>
                </c:pt>
                <c:pt idx="26">
                  <c:v>9374262.3300000001</c:v>
                </c:pt>
                <c:pt idx="27">
                  <c:v>9414968.8100000005</c:v>
                </c:pt>
                <c:pt idx="28">
                  <c:v>9431467.2799999993</c:v>
                </c:pt>
                <c:pt idx="29">
                  <c:v>9437084.2300000004</c:v>
                </c:pt>
                <c:pt idx="30">
                  <c:v>9495939.1899999995</c:v>
                </c:pt>
                <c:pt idx="31">
                  <c:v>9537364.3200000003</c:v>
                </c:pt>
                <c:pt idx="32">
                  <c:v>9571160.9499999993</c:v>
                </c:pt>
                <c:pt idx="33">
                  <c:v>9605105.8200000003</c:v>
                </c:pt>
                <c:pt idx="34">
                  <c:v>9647895.4499999993</c:v>
                </c:pt>
                <c:pt idx="35">
                  <c:v>9684125.5700000003</c:v>
                </c:pt>
                <c:pt idx="36">
                  <c:v>9662991.9000000004</c:v>
                </c:pt>
                <c:pt idx="37">
                  <c:v>9686548.0500000007</c:v>
                </c:pt>
                <c:pt idx="38">
                  <c:v>9725472.0899999999</c:v>
                </c:pt>
                <c:pt idx="39">
                  <c:v>9766112.9000000004</c:v>
                </c:pt>
                <c:pt idx="40">
                  <c:v>9779990.6699999999</c:v>
                </c:pt>
                <c:pt idx="41">
                  <c:v>9784847.8100000005</c:v>
                </c:pt>
                <c:pt idx="42">
                  <c:v>9830651.5500000007</c:v>
                </c:pt>
                <c:pt idx="43">
                  <c:v>9865068.0500000007</c:v>
                </c:pt>
                <c:pt idx="44">
                  <c:v>9903154.3499999996</c:v>
                </c:pt>
                <c:pt idx="45">
                  <c:v>9933625.1899999995</c:v>
                </c:pt>
                <c:pt idx="46">
                  <c:v>9964099</c:v>
                </c:pt>
                <c:pt idx="47">
                  <c:v>9991694.4800000004</c:v>
                </c:pt>
                <c:pt idx="48">
                  <c:v>9971240.3499999996</c:v>
                </c:pt>
                <c:pt idx="49">
                  <c:v>9999505.5899999999</c:v>
                </c:pt>
                <c:pt idx="50">
                  <c:v>10035874.35</c:v>
                </c:pt>
                <c:pt idx="51">
                  <c:v>10074744.5</c:v>
                </c:pt>
                <c:pt idx="52">
                  <c:v>10090190.789999999</c:v>
                </c:pt>
                <c:pt idx="53">
                  <c:v>10084763</c:v>
                </c:pt>
                <c:pt idx="54">
                  <c:v>10123662.35</c:v>
                </c:pt>
                <c:pt idx="55">
                  <c:v>10158110.91</c:v>
                </c:pt>
                <c:pt idx="56">
                  <c:v>10189138.25</c:v>
                </c:pt>
                <c:pt idx="57">
                  <c:v>10226509.699999999</c:v>
                </c:pt>
                <c:pt idx="58">
                  <c:v>10278600.949999999</c:v>
                </c:pt>
                <c:pt idx="59">
                  <c:v>10319165.779999999</c:v>
                </c:pt>
                <c:pt idx="60">
                  <c:v>10299910.140000001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740A-456F-817B-C5894AF2B6AE}"/>
            </c:ext>
          </c:extLst>
        </c:ser>
        <c:ser>
          <c:idx val="1"/>
          <c:order val="1"/>
          <c:tx>
            <c:strRef>
              <c:f>'Grafico Ind Tipo Jornada (2)'!$W$9</c:f>
              <c:strCache>
                <c:ptCount val="1"/>
                <c:pt idx="0">
                  <c:v>HITOS TC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diamond"/>
            <c:size val="7"/>
            <c:spPr>
              <a:solidFill>
                <a:srgbClr val="44546A"/>
              </a:solidFill>
              <a:ln w="63500" cap="rnd">
                <a:solidFill>
                  <a:srgbClr val="44546A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9.7446025369380556E-4"/>
                  <c:y val="1.8661269866743924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0A-456F-817B-C5894AF2B6AE}"/>
                </c:ext>
              </c:extLst>
            </c:dLbl>
            <c:dLbl>
              <c:idx val="1"/>
              <c:layout>
                <c:manualLayout>
                  <c:x val="-0.16239773484556955"/>
                  <c:y val="-4.3214727587088261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40A-456F-817B-C5894AF2B6AE}"/>
                </c:ext>
              </c:extLst>
            </c:dLbl>
            <c:dLbl>
              <c:idx val="12"/>
              <c:layout>
                <c:manualLayout>
                  <c:x val="-0.16352554582673814"/>
                  <c:y val="-2.9877797358083106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40A-456F-817B-C5894AF2B6AE}"/>
                </c:ext>
              </c:extLst>
            </c:dLbl>
            <c:dLbl>
              <c:idx val="13"/>
              <c:layout>
                <c:manualLayout>
                  <c:x val="-1.9566834606441742E-2"/>
                  <c:y val="-4.7875263508352361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40A-456F-817B-C5894AF2B6AE}"/>
                </c:ext>
              </c:extLst>
            </c:dLbl>
            <c:dLbl>
              <c:idx val="24"/>
              <c:layout>
                <c:manualLayout>
                  <c:x val="-0.15919536905210158"/>
                  <c:y val="-4.3112740525986515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40A-456F-817B-C5894AF2B6AE}"/>
                </c:ext>
              </c:extLst>
            </c:dLbl>
            <c:dLbl>
              <c:idx val="36"/>
              <c:layout>
                <c:manualLayout>
                  <c:x val="-0.14476144646997965"/>
                  <c:y val="-3.6495268942034788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40A-456F-817B-C5894AF2B6AE}"/>
                </c:ext>
              </c:extLst>
            </c:dLbl>
            <c:dLbl>
              <c:idx val="48"/>
              <c:layout>
                <c:manualLayout>
                  <c:x val="-0.16208215356852596"/>
                  <c:y val="-3.8701092803352016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40A-456F-817B-C5894AF2B6AE}"/>
                </c:ext>
              </c:extLst>
            </c:dLbl>
            <c:spPr>
              <a:solidFill>
                <a:srgbClr val="E8E8E8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'Grafico Ind Tipo Jornada (2)'!$N$53:$N$113</c:f>
              <c:numCache>
                <c:formatCode>mmm\-yy</c:formatCode>
                <c:ptCount val="61"/>
                <c:pt idx="0">
                  <c:v>44409</c:v>
                </c:pt>
                <c:pt idx="1">
                  <c:v>44440</c:v>
                </c:pt>
                <c:pt idx="2">
                  <c:v>44470</c:v>
                </c:pt>
                <c:pt idx="3">
                  <c:v>44501</c:v>
                </c:pt>
                <c:pt idx="4">
                  <c:v>44531</c:v>
                </c:pt>
                <c:pt idx="5">
                  <c:v>44562</c:v>
                </c:pt>
                <c:pt idx="6">
                  <c:v>44593</c:v>
                </c:pt>
                <c:pt idx="7">
                  <c:v>44621</c:v>
                </c:pt>
                <c:pt idx="8">
                  <c:v>44652</c:v>
                </c:pt>
                <c:pt idx="9">
                  <c:v>44682</c:v>
                </c:pt>
                <c:pt idx="10">
                  <c:v>44713</c:v>
                </c:pt>
                <c:pt idx="11">
                  <c:v>44743</c:v>
                </c:pt>
                <c:pt idx="12">
                  <c:v>44774</c:v>
                </c:pt>
                <c:pt idx="13">
                  <c:v>44805</c:v>
                </c:pt>
                <c:pt idx="14">
                  <c:v>44835</c:v>
                </c:pt>
                <c:pt idx="15">
                  <c:v>44866</c:v>
                </c:pt>
                <c:pt idx="16">
                  <c:v>44896</c:v>
                </c:pt>
                <c:pt idx="17">
                  <c:v>44927</c:v>
                </c:pt>
                <c:pt idx="18">
                  <c:v>44958</c:v>
                </c:pt>
                <c:pt idx="19">
                  <c:v>44986</c:v>
                </c:pt>
                <c:pt idx="20">
                  <c:v>45017</c:v>
                </c:pt>
                <c:pt idx="21">
                  <c:v>45047</c:v>
                </c:pt>
                <c:pt idx="22">
                  <c:v>45078</c:v>
                </c:pt>
                <c:pt idx="23">
                  <c:v>45108</c:v>
                </c:pt>
                <c:pt idx="24">
                  <c:v>45139</c:v>
                </c:pt>
                <c:pt idx="25">
                  <c:v>45170</c:v>
                </c:pt>
                <c:pt idx="26">
                  <c:v>45200</c:v>
                </c:pt>
                <c:pt idx="27">
                  <c:v>45231</c:v>
                </c:pt>
                <c:pt idx="28">
                  <c:v>45261</c:v>
                </c:pt>
                <c:pt idx="29">
                  <c:v>45292</c:v>
                </c:pt>
                <c:pt idx="30">
                  <c:v>45323</c:v>
                </c:pt>
                <c:pt idx="31">
                  <c:v>45352</c:v>
                </c:pt>
                <c:pt idx="32">
                  <c:v>45383</c:v>
                </c:pt>
                <c:pt idx="33">
                  <c:v>45413</c:v>
                </c:pt>
                <c:pt idx="34">
                  <c:v>45444</c:v>
                </c:pt>
                <c:pt idx="35">
                  <c:v>45474</c:v>
                </c:pt>
                <c:pt idx="36">
                  <c:v>45505</c:v>
                </c:pt>
                <c:pt idx="37">
                  <c:v>45536</c:v>
                </c:pt>
                <c:pt idx="38">
                  <c:v>45566</c:v>
                </c:pt>
                <c:pt idx="39">
                  <c:v>45597</c:v>
                </c:pt>
                <c:pt idx="40">
                  <c:v>45627</c:v>
                </c:pt>
                <c:pt idx="41">
                  <c:v>45658</c:v>
                </c:pt>
                <c:pt idx="42">
                  <c:v>45689</c:v>
                </c:pt>
                <c:pt idx="43">
                  <c:v>45717</c:v>
                </c:pt>
                <c:pt idx="44">
                  <c:v>45748</c:v>
                </c:pt>
                <c:pt idx="45">
                  <c:v>45778</c:v>
                </c:pt>
                <c:pt idx="46">
                  <c:v>45809</c:v>
                </c:pt>
                <c:pt idx="47">
                  <c:v>45839</c:v>
                </c:pt>
                <c:pt idx="48">
                  <c:v>45870</c:v>
                </c:pt>
                <c:pt idx="49">
                  <c:v>45901</c:v>
                </c:pt>
                <c:pt idx="50">
                  <c:v>45931</c:v>
                </c:pt>
                <c:pt idx="51">
                  <c:v>45962</c:v>
                </c:pt>
                <c:pt idx="52">
                  <c:v>45992</c:v>
                </c:pt>
                <c:pt idx="53">
                  <c:v>46023</c:v>
                </c:pt>
                <c:pt idx="54">
                  <c:v>46054</c:v>
                </c:pt>
                <c:pt idx="55">
                  <c:v>46082</c:v>
                </c:pt>
                <c:pt idx="56">
                  <c:v>46113</c:v>
                </c:pt>
                <c:pt idx="57">
                  <c:v>46143</c:v>
                </c:pt>
                <c:pt idx="58">
                  <c:v>46174</c:v>
                </c:pt>
                <c:pt idx="59">
                  <c:v>46204</c:v>
                </c:pt>
                <c:pt idx="60">
                  <c:v>46235</c:v>
                </c:pt>
              </c:numCache>
              <c:extLst/>
            </c:numRef>
          </c:cat>
          <c:val>
            <c:numRef>
              <c:f>'Grafico Ind Tipo Jornada (2)'!$W$53:$W$113</c:f>
              <c:numCache>
                <c:formatCode>General</c:formatCode>
                <c:ptCount val="61"/>
                <c:pt idx="0" formatCode="#,##0">
                  <c:v>7526068.4100000001</c:v>
                </c:pt>
                <c:pt idx="12" formatCode="#,##0">
                  <c:v>8639537.9100000001</c:v>
                </c:pt>
                <c:pt idx="24" formatCode="#,##0">
                  <c:v>9306594.8599999994</c:v>
                </c:pt>
                <c:pt idx="36" formatCode="#,##0">
                  <c:v>9662991.9000000004</c:v>
                </c:pt>
                <c:pt idx="48" formatCode="#,##0">
                  <c:v>9971240.3499999996</c:v>
                </c:pt>
                <c:pt idx="60" formatCode="#,##0">
                  <c:v>10299910.140000001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4-740A-456F-817B-C5894AF2B6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6081664"/>
        <c:axId val="303515808"/>
      </c:lineChart>
      <c:dateAx>
        <c:axId val="96081664"/>
        <c:scaling>
          <c:orientation val="minMax"/>
          <c:max val="46235"/>
          <c:min val="44409"/>
        </c:scaling>
        <c:delete val="0"/>
        <c:axPos val="b"/>
        <c:numFmt formatCode="mmm\-yy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03515808"/>
        <c:crosses val="autoZero"/>
        <c:auto val="0"/>
        <c:lblOffset val="100"/>
        <c:baseTimeUnit val="months"/>
        <c:majorUnit val="2"/>
        <c:majorTimeUnit val="months"/>
      </c:dateAx>
      <c:valAx>
        <c:axId val="303515808"/>
        <c:scaling>
          <c:orientation val="minMax"/>
          <c:min val="69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96081664"/>
        <c:crosses val="autoZero"/>
        <c:crossBetween val="between"/>
        <c:majorUnit val="300000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legendEntry>
      <c:legendEntry>
        <c:idx val="1"/>
        <c:delete val="1"/>
      </c:legendEntry>
      <c:layout>
        <c:manualLayout>
          <c:xMode val="edge"/>
          <c:yMode val="edge"/>
          <c:x val="0.17561775091218854"/>
          <c:y val="0.91952190240874476"/>
          <c:w val="0.61030234357991864"/>
          <c:h val="6.79563770794824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8525462962962969E-2"/>
          <c:y val="3.3167141500474832E-2"/>
          <c:w val="0.87874905043381357"/>
          <c:h val="0.74862133558475508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'Gráfico % contratos edad mes18'!$K$7</c:f>
              <c:strCache>
                <c:ptCount val="1"/>
                <c:pt idx="0">
                  <c:v>Ind. Tiempo Completo</c:v>
                </c:pt>
              </c:strCache>
            </c:strRef>
          </c:tx>
          <c:spPr>
            <a:solidFill>
              <a:srgbClr val="96A6BC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D91A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E1F8-40C0-AB9A-5601EFAFF4D8}"/>
              </c:ext>
            </c:extLst>
          </c:dPt>
          <c:dPt>
            <c:idx val="1"/>
            <c:invertIfNegative val="0"/>
            <c:bubble3D val="0"/>
            <c:spPr>
              <a:solidFill>
                <a:srgbClr val="7D91A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E1F8-40C0-AB9A-5601EFAFF4D8}"/>
              </c:ext>
            </c:extLst>
          </c:dPt>
          <c:dPt>
            <c:idx val="2"/>
            <c:invertIfNegative val="0"/>
            <c:bubble3D val="0"/>
            <c:spPr>
              <a:solidFill>
                <a:srgbClr val="7D91A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E1F8-40C0-AB9A-5601EFAFF4D8}"/>
              </c:ext>
            </c:extLst>
          </c:dPt>
          <c:dPt>
            <c:idx val="3"/>
            <c:invertIfNegative val="0"/>
            <c:bubble3D val="0"/>
            <c:spPr>
              <a:solidFill>
                <a:srgbClr val="46576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1F8-40C0-AB9A-5601EFAFF4D8}"/>
              </c:ext>
            </c:extLst>
          </c:dPt>
          <c:dLbls>
            <c:spPr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% contratos edad mes18'!$J$8:$J$11</c:f>
              <c:strCache>
                <c:ptCount val="4"/>
                <c:pt idx="0">
                  <c:v>Entre 16 y 29 años</c:v>
                </c:pt>
                <c:pt idx="1">
                  <c:v>Entre 30 y 54 años</c:v>
                </c:pt>
                <c:pt idx="2">
                  <c:v>Mas de 54 años</c:v>
                </c:pt>
                <c:pt idx="3">
                  <c:v>Total Edad</c:v>
                </c:pt>
              </c:strCache>
            </c:strRef>
          </c:cat>
          <c:val>
            <c:numRef>
              <c:f>'Gráfico % contratos edad mes18'!$K$8:$K$11</c:f>
              <c:numCache>
                <c:formatCode>0.0%</c:formatCode>
                <c:ptCount val="4"/>
                <c:pt idx="0">
                  <c:v>0.24839724323085025</c:v>
                </c:pt>
                <c:pt idx="1">
                  <c:v>0.53580366086075926</c:v>
                </c:pt>
                <c:pt idx="2">
                  <c:v>0.4966510780623839</c:v>
                </c:pt>
                <c:pt idx="3">
                  <c:v>0.48069139280527778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A3-4B50-A468-9E19FC0C594F}"/>
            </c:ext>
          </c:extLst>
        </c:ser>
        <c:ser>
          <c:idx val="1"/>
          <c:order val="1"/>
          <c:tx>
            <c:strRef>
              <c:f>'Gráfico % contratos edad mes18'!$L$7</c:f>
              <c:strCache>
                <c:ptCount val="1"/>
                <c:pt idx="0">
                  <c:v>Ind. Tiempo Parcial</c:v>
                </c:pt>
              </c:strCache>
            </c:strRef>
          </c:tx>
          <c:spPr>
            <a:solidFill>
              <a:srgbClr val="F4B596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rgbClr val="D0541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1F8-40C0-AB9A-5601EFAFF4D8}"/>
              </c:ext>
            </c:extLst>
          </c:dPt>
          <c:dLbls>
            <c:spPr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% contratos edad mes18'!$J$8:$J$11</c:f>
              <c:strCache>
                <c:ptCount val="4"/>
                <c:pt idx="0">
                  <c:v>Entre 16 y 29 años</c:v>
                </c:pt>
                <c:pt idx="1">
                  <c:v>Entre 30 y 54 años</c:v>
                </c:pt>
                <c:pt idx="2">
                  <c:v>Mas de 54 años</c:v>
                </c:pt>
                <c:pt idx="3">
                  <c:v>Total Edad</c:v>
                </c:pt>
              </c:strCache>
            </c:strRef>
          </c:cat>
          <c:val>
            <c:numRef>
              <c:f>'Gráfico % contratos edad mes18'!$L$8:$L$11</c:f>
              <c:numCache>
                <c:formatCode>0.0%</c:formatCode>
                <c:ptCount val="4"/>
                <c:pt idx="0">
                  <c:v>0.11253166654550556</c:v>
                </c:pt>
                <c:pt idx="1">
                  <c:v>0.10824621607000758</c:v>
                </c:pt>
                <c:pt idx="2">
                  <c:v>0.11205635755693241</c:v>
                </c:pt>
                <c:pt idx="3">
                  <c:v>0.10954674376963751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BA3-4B50-A468-9E19FC0C594F}"/>
            </c:ext>
          </c:extLst>
        </c:ser>
        <c:ser>
          <c:idx val="3"/>
          <c:order val="2"/>
          <c:tx>
            <c:strRef>
              <c:f>'Gráfico % contratos edad mes18'!$M$7</c:f>
              <c:strCache>
                <c:ptCount val="1"/>
                <c:pt idx="0">
                  <c:v>Ind. Fijo Discontinuo</c:v>
                </c:pt>
              </c:strCache>
            </c:strRef>
          </c:tx>
          <c:spPr>
            <a:solidFill>
              <a:srgbClr val="FFDBA7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rgbClr val="F692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E1F8-40C0-AB9A-5601EFAFF4D8}"/>
              </c:ext>
            </c:extLst>
          </c:dPt>
          <c:dLbls>
            <c:spPr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% contratos edad mes18'!$J$8:$J$11</c:f>
              <c:strCache>
                <c:ptCount val="4"/>
                <c:pt idx="0">
                  <c:v>Entre 16 y 29 años</c:v>
                </c:pt>
                <c:pt idx="1">
                  <c:v>Entre 30 y 54 años</c:v>
                </c:pt>
                <c:pt idx="2">
                  <c:v>Mas de 54 años</c:v>
                </c:pt>
                <c:pt idx="3">
                  <c:v>Total Edad</c:v>
                </c:pt>
              </c:strCache>
            </c:strRef>
          </c:cat>
          <c:val>
            <c:numRef>
              <c:f>'Gráfico % contratos edad mes18'!$M$8:$M$11</c:f>
              <c:numCache>
                <c:formatCode>0.0%</c:formatCode>
                <c:ptCount val="4"/>
                <c:pt idx="0">
                  <c:v>1.9729119970777118E-2</c:v>
                </c:pt>
                <c:pt idx="1">
                  <c:v>1.7838152013459396E-2</c:v>
                </c:pt>
                <c:pt idx="2">
                  <c:v>2.0448685939331305E-2</c:v>
                </c:pt>
                <c:pt idx="3">
                  <c:v>1.8550089517375804E-2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BA3-4B50-A468-9E19FC0C594F}"/>
            </c:ext>
          </c:extLst>
        </c:ser>
        <c:ser>
          <c:idx val="4"/>
          <c:order val="3"/>
          <c:tx>
            <c:strRef>
              <c:f>'Gráfico % contratos edad mes18'!$N$7</c:f>
              <c:strCache>
                <c:ptCount val="1"/>
                <c:pt idx="0">
                  <c:v>Ind. Funcionarios y Otros</c:v>
                </c:pt>
              </c:strCache>
            </c:strRef>
          </c:tx>
          <c:spPr>
            <a:solidFill>
              <a:srgbClr val="96D3EE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rgbClr val="4FB5E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E1F8-40C0-AB9A-5601EFAFF4D8}"/>
              </c:ext>
            </c:extLst>
          </c:dPt>
          <c:dLbls>
            <c:spPr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% contratos edad mes18'!$J$8:$J$11</c:f>
              <c:strCache>
                <c:ptCount val="4"/>
                <c:pt idx="0">
                  <c:v>Entre 16 y 29 años</c:v>
                </c:pt>
                <c:pt idx="1">
                  <c:v>Entre 30 y 54 años</c:v>
                </c:pt>
                <c:pt idx="2">
                  <c:v>Mas de 54 años</c:v>
                </c:pt>
                <c:pt idx="3">
                  <c:v>Total Edad</c:v>
                </c:pt>
              </c:strCache>
            </c:strRef>
          </c:cat>
          <c:val>
            <c:numRef>
              <c:f>'Gráfico % contratos edad mes18'!$N$8:$N$11</c:f>
              <c:numCache>
                <c:formatCode>0.0%</c:formatCode>
                <c:ptCount val="4"/>
                <c:pt idx="0">
                  <c:v>4.407166031210627E-2</c:v>
                </c:pt>
                <c:pt idx="1">
                  <c:v>5.9401136945529266E-2</c:v>
                </c:pt>
                <c:pt idx="2">
                  <c:v>0.1526637172315424</c:v>
                </c:pt>
                <c:pt idx="3">
                  <c:v>7.0623438658420495E-2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BA3-4B50-A468-9E19FC0C594F}"/>
            </c:ext>
          </c:extLst>
        </c:ser>
        <c:ser>
          <c:idx val="2"/>
          <c:order val="4"/>
          <c:tx>
            <c:strRef>
              <c:f>'Gráfico % contratos edad mes18'!$O$7</c:f>
              <c:strCache>
                <c:ptCount val="1"/>
                <c:pt idx="0">
                  <c:v>TOTAL TEMPORALES</c:v>
                </c:pt>
              </c:strCache>
            </c:strRef>
          </c:tx>
          <c:spPr>
            <a:solidFill>
              <a:srgbClr val="196B24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57BB3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E1F8-40C0-AB9A-5601EFAFF4D8}"/>
              </c:ext>
            </c:extLst>
          </c:dPt>
          <c:dPt>
            <c:idx val="1"/>
            <c:invertIfNegative val="0"/>
            <c:bubble3D val="0"/>
            <c:spPr>
              <a:solidFill>
                <a:srgbClr val="57BB3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E1F8-40C0-AB9A-5601EFAFF4D8}"/>
              </c:ext>
            </c:extLst>
          </c:dPt>
          <c:dPt>
            <c:idx val="2"/>
            <c:invertIfNegative val="0"/>
            <c:bubble3D val="0"/>
            <c:spPr>
              <a:solidFill>
                <a:srgbClr val="57BB3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1F8-40C0-AB9A-5601EFAFF4D8}"/>
              </c:ext>
            </c:extLst>
          </c:dPt>
          <c:dPt>
            <c:idx val="3"/>
            <c:invertIfNegative val="0"/>
            <c:bubble3D val="0"/>
            <c:spPr>
              <a:solidFill>
                <a:srgbClr val="4EA72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E1F8-40C0-AB9A-5601EFAFF4D8}"/>
              </c:ext>
            </c:extLst>
          </c:dPt>
          <c:dLbls>
            <c:numFmt formatCode="0.0%" sourceLinked="0"/>
            <c:spPr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% contratos edad mes18'!$J$8:$J$11</c:f>
              <c:strCache>
                <c:ptCount val="4"/>
                <c:pt idx="0">
                  <c:v>Entre 16 y 29 años</c:v>
                </c:pt>
                <c:pt idx="1">
                  <c:v>Entre 30 y 54 años</c:v>
                </c:pt>
                <c:pt idx="2">
                  <c:v>Mas de 54 años</c:v>
                </c:pt>
                <c:pt idx="3">
                  <c:v>Total Edad</c:v>
                </c:pt>
              </c:strCache>
            </c:strRef>
          </c:cat>
          <c:val>
            <c:numRef>
              <c:f>'Gráfico % contratos edad mes18'!$O$8:$O$11</c:f>
              <c:numCache>
                <c:formatCode>0.0%</c:formatCode>
                <c:ptCount val="4"/>
                <c:pt idx="0">
                  <c:v>0.57527031399184236</c:v>
                </c:pt>
                <c:pt idx="1">
                  <c:v>0.2787108320665348</c:v>
                </c:pt>
                <c:pt idx="2">
                  <c:v>0.21818015185367221</c:v>
                </c:pt>
                <c:pt idx="3">
                  <c:v>0.32058833455447416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BA3-4B50-A468-9E19FC0C59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065634544"/>
        <c:axId val="1065632144"/>
      </c:barChart>
      <c:catAx>
        <c:axId val="1065634544"/>
        <c:scaling>
          <c:orientation val="minMax"/>
        </c:scaling>
        <c:delete val="0"/>
        <c:axPos val="b"/>
        <c:numFmt formatCode="[$-C0A]mmm\-yy;@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065632144"/>
        <c:crosses val="autoZero"/>
        <c:auto val="0"/>
        <c:lblAlgn val="ctr"/>
        <c:lblOffset val="100"/>
        <c:noMultiLvlLbl val="0"/>
      </c:catAx>
      <c:valAx>
        <c:axId val="1065632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0656345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9522384621490212E-2"/>
          <c:y val="0.88293152885424941"/>
          <c:w val="0.9364077064423858"/>
          <c:h val="0.1043365543523355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2579187531112546E-2"/>
          <c:y val="3.9663754409352651E-2"/>
          <c:w val="0.88409194930752866"/>
          <c:h val="0.73856712244669098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'Gráfico % contratos edad mes26'!$I$7</c:f>
              <c:strCache>
                <c:ptCount val="1"/>
                <c:pt idx="0">
                  <c:v>Ind. Tiempo Completo</c:v>
                </c:pt>
              </c:strCache>
            </c:strRef>
          </c:tx>
          <c:spPr>
            <a:solidFill>
              <a:srgbClr val="96A6BC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D91A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86D2-47CB-84DD-A80DC468BF00}"/>
              </c:ext>
            </c:extLst>
          </c:dPt>
          <c:dPt>
            <c:idx val="1"/>
            <c:invertIfNegative val="0"/>
            <c:bubble3D val="0"/>
            <c:spPr>
              <a:solidFill>
                <a:srgbClr val="7D91A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86D2-47CB-84DD-A80DC468BF00}"/>
              </c:ext>
            </c:extLst>
          </c:dPt>
          <c:dPt>
            <c:idx val="2"/>
            <c:invertIfNegative val="0"/>
            <c:bubble3D val="0"/>
            <c:spPr>
              <a:solidFill>
                <a:srgbClr val="7D91A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86D2-47CB-84DD-A80DC468BF00}"/>
              </c:ext>
            </c:extLst>
          </c:dPt>
          <c:dPt>
            <c:idx val="3"/>
            <c:invertIfNegative val="0"/>
            <c:bubble3D val="0"/>
            <c:spPr>
              <a:solidFill>
                <a:srgbClr val="46576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86D2-47CB-84DD-A80DC468BF00}"/>
              </c:ext>
            </c:extLst>
          </c:dPt>
          <c:dLbls>
            <c:spPr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% contratos edad mes26'!$H$8:$H$11</c:f>
              <c:strCache>
                <c:ptCount val="4"/>
                <c:pt idx="0">
                  <c:v>Entre 16 y 29 años</c:v>
                </c:pt>
                <c:pt idx="1">
                  <c:v>Entre 30 y 54 años</c:v>
                </c:pt>
                <c:pt idx="2">
                  <c:v>Mas de 54 años</c:v>
                </c:pt>
                <c:pt idx="3">
                  <c:v>Total Edad</c:v>
                </c:pt>
              </c:strCache>
            </c:strRef>
          </c:cat>
          <c:val>
            <c:numRef>
              <c:f>'Gráfico % contratos edad mes26'!$I$8:$I$11</c:f>
              <c:numCache>
                <c:formatCode>0.0%</c:formatCode>
                <c:ptCount val="4"/>
                <c:pt idx="0">
                  <c:v>0.4119304205127251</c:v>
                </c:pt>
                <c:pt idx="1">
                  <c:v>0.62615922547703662</c:v>
                </c:pt>
                <c:pt idx="2">
                  <c:v>0.59045929922406648</c:v>
                </c:pt>
                <c:pt idx="3">
                  <c:v>0.57819893958871338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14-451A-ACDF-325719D73598}"/>
            </c:ext>
          </c:extLst>
        </c:ser>
        <c:ser>
          <c:idx val="1"/>
          <c:order val="1"/>
          <c:tx>
            <c:strRef>
              <c:f>'Gráfico % contratos edad mes26'!$J$7</c:f>
              <c:strCache>
                <c:ptCount val="1"/>
                <c:pt idx="0">
                  <c:v>Ind. Tiempo Parcial</c:v>
                </c:pt>
              </c:strCache>
            </c:strRef>
          </c:tx>
          <c:spPr>
            <a:solidFill>
              <a:srgbClr val="F4B596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rgbClr val="D0541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6D2-47CB-84DD-A80DC468BF00}"/>
              </c:ext>
            </c:extLst>
          </c:dPt>
          <c:dLbls>
            <c:spPr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% contratos edad mes26'!$H$8:$H$11</c:f>
              <c:strCache>
                <c:ptCount val="4"/>
                <c:pt idx="0">
                  <c:v>Entre 16 y 29 años</c:v>
                </c:pt>
                <c:pt idx="1">
                  <c:v>Entre 30 y 54 años</c:v>
                </c:pt>
                <c:pt idx="2">
                  <c:v>Mas de 54 años</c:v>
                </c:pt>
                <c:pt idx="3">
                  <c:v>Total Edad</c:v>
                </c:pt>
              </c:strCache>
            </c:strRef>
          </c:cat>
          <c:val>
            <c:numRef>
              <c:f>'Gráfico % contratos edad mes26'!$J$8:$J$11</c:f>
              <c:numCache>
                <c:formatCode>0.0%</c:formatCode>
                <c:ptCount val="4"/>
                <c:pt idx="0">
                  <c:v>0.19725247198081658</c:v>
                </c:pt>
                <c:pt idx="1">
                  <c:v>0.13173858074291911</c:v>
                </c:pt>
                <c:pt idx="2">
                  <c:v>0.13946017273942862</c:v>
                </c:pt>
                <c:pt idx="3">
                  <c:v>0.145774048432189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214-451A-ACDF-325719D73598}"/>
            </c:ext>
          </c:extLst>
        </c:ser>
        <c:ser>
          <c:idx val="3"/>
          <c:order val="2"/>
          <c:tx>
            <c:strRef>
              <c:f>'Gráfico % contratos edad mes26'!$K$7</c:f>
              <c:strCache>
                <c:ptCount val="1"/>
                <c:pt idx="0">
                  <c:v>Ind. Fijo Discontinuo</c:v>
                </c:pt>
              </c:strCache>
            </c:strRef>
          </c:tx>
          <c:spPr>
            <a:solidFill>
              <a:srgbClr val="FFDBA7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rgbClr val="F692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86D2-47CB-84DD-A80DC468BF00}"/>
              </c:ext>
            </c:extLst>
          </c:dPt>
          <c:dLbls>
            <c:spPr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% contratos edad mes26'!$H$8:$H$11</c:f>
              <c:strCache>
                <c:ptCount val="4"/>
                <c:pt idx="0">
                  <c:v>Entre 16 y 29 años</c:v>
                </c:pt>
                <c:pt idx="1">
                  <c:v>Entre 30 y 54 años</c:v>
                </c:pt>
                <c:pt idx="2">
                  <c:v>Mas de 54 años</c:v>
                </c:pt>
                <c:pt idx="3">
                  <c:v>Total Edad</c:v>
                </c:pt>
              </c:strCache>
            </c:strRef>
          </c:cat>
          <c:val>
            <c:numRef>
              <c:f>'Gráfico % contratos edad mes26'!$K$8:$K$11</c:f>
              <c:numCache>
                <c:formatCode>0.0%</c:formatCode>
                <c:ptCount val="4"/>
                <c:pt idx="0">
                  <c:v>0.10344294629063709</c:v>
                </c:pt>
                <c:pt idx="1">
                  <c:v>3.8886893317928509E-2</c:v>
                </c:pt>
                <c:pt idx="2">
                  <c:v>2.9506532712708793E-2</c:v>
                </c:pt>
                <c:pt idx="3">
                  <c:v>4.9371723326443136E-2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214-451A-ACDF-325719D73598}"/>
            </c:ext>
          </c:extLst>
        </c:ser>
        <c:ser>
          <c:idx val="4"/>
          <c:order val="3"/>
          <c:tx>
            <c:strRef>
              <c:f>'Gráfico % contratos edad mes26'!$L$7</c:f>
              <c:strCache>
                <c:ptCount val="1"/>
                <c:pt idx="0">
                  <c:v>Ind. Funcionarios y Otros</c:v>
                </c:pt>
              </c:strCache>
            </c:strRef>
          </c:tx>
          <c:spPr>
            <a:solidFill>
              <a:srgbClr val="96D3EE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rgbClr val="4FB5E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86D2-47CB-84DD-A80DC468BF00}"/>
              </c:ext>
            </c:extLst>
          </c:dPt>
          <c:dLbls>
            <c:spPr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% contratos edad mes26'!$H$8:$H$11</c:f>
              <c:strCache>
                <c:ptCount val="4"/>
                <c:pt idx="0">
                  <c:v>Entre 16 y 29 años</c:v>
                </c:pt>
                <c:pt idx="1">
                  <c:v>Entre 30 y 54 años</c:v>
                </c:pt>
                <c:pt idx="2">
                  <c:v>Mas de 54 años</c:v>
                </c:pt>
                <c:pt idx="3">
                  <c:v>Total Edad</c:v>
                </c:pt>
              </c:strCache>
            </c:strRef>
          </c:cat>
          <c:val>
            <c:numRef>
              <c:f>'Gráfico % contratos edad mes26'!$L$8:$L$11</c:f>
              <c:numCache>
                <c:formatCode>0.0%</c:formatCode>
                <c:ptCount val="4"/>
                <c:pt idx="0">
                  <c:v>4.9914993188735358E-2</c:v>
                </c:pt>
                <c:pt idx="1">
                  <c:v>9.0578862701360507E-2</c:v>
                </c:pt>
                <c:pt idx="2">
                  <c:v>0.14309374889567839</c:v>
                </c:pt>
                <c:pt idx="3">
                  <c:v>9.315270644306195E-2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14-451A-ACDF-325719D73598}"/>
            </c:ext>
          </c:extLst>
        </c:ser>
        <c:ser>
          <c:idx val="2"/>
          <c:order val="4"/>
          <c:tx>
            <c:strRef>
              <c:f>'Gráfico % contratos edad mes26'!$M$7</c:f>
              <c:strCache>
                <c:ptCount val="1"/>
                <c:pt idx="0">
                  <c:v>TOTAL TEMPORALES</c:v>
                </c:pt>
              </c:strCache>
            </c:strRef>
          </c:tx>
          <c:spPr>
            <a:solidFill>
              <a:srgbClr val="C2F1C8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57BB3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6D2-47CB-84DD-A80DC468BF00}"/>
              </c:ext>
            </c:extLst>
          </c:dPt>
          <c:dPt>
            <c:idx val="1"/>
            <c:invertIfNegative val="0"/>
            <c:bubble3D val="0"/>
            <c:spPr>
              <a:solidFill>
                <a:srgbClr val="57BB3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86D2-47CB-84DD-A80DC468BF00}"/>
              </c:ext>
            </c:extLst>
          </c:dPt>
          <c:dPt>
            <c:idx val="2"/>
            <c:invertIfNegative val="0"/>
            <c:bubble3D val="0"/>
            <c:spPr>
              <a:solidFill>
                <a:srgbClr val="57BB3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6D2-47CB-84DD-A80DC468BF00}"/>
              </c:ext>
            </c:extLst>
          </c:dPt>
          <c:dPt>
            <c:idx val="3"/>
            <c:invertIfNegative val="0"/>
            <c:bubble3D val="0"/>
            <c:spPr>
              <a:solidFill>
                <a:srgbClr val="4EA72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6D2-47CB-84DD-A80DC468BF00}"/>
              </c:ext>
            </c:extLst>
          </c:dPt>
          <c:dLbls>
            <c:numFmt formatCode="0.0%" sourceLinked="0"/>
            <c:spPr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% contratos edad mes26'!$H$8:$H$11</c:f>
              <c:strCache>
                <c:ptCount val="4"/>
                <c:pt idx="0">
                  <c:v>Entre 16 y 29 años</c:v>
                </c:pt>
                <c:pt idx="1">
                  <c:v>Entre 30 y 54 años</c:v>
                </c:pt>
                <c:pt idx="2">
                  <c:v>Mas de 54 años</c:v>
                </c:pt>
                <c:pt idx="3">
                  <c:v>Total Edad</c:v>
                </c:pt>
              </c:strCache>
            </c:strRef>
          </c:cat>
          <c:val>
            <c:numRef>
              <c:f>'Gráfico % contratos edad mes26'!$M$8:$M$11</c:f>
              <c:numCache>
                <c:formatCode>0.0%</c:formatCode>
                <c:ptCount val="4"/>
                <c:pt idx="0">
                  <c:v>0.23745916508856146</c:v>
                </c:pt>
                <c:pt idx="1">
                  <c:v>0.11263643592626761</c:v>
                </c:pt>
                <c:pt idx="2">
                  <c:v>9.7480249278439582E-2</c:v>
                </c:pt>
                <c:pt idx="3">
                  <c:v>0.13350258164822948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214-451A-ACDF-325719D73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065634544"/>
        <c:axId val="1065632144"/>
      </c:barChart>
      <c:catAx>
        <c:axId val="1065634544"/>
        <c:scaling>
          <c:orientation val="minMax"/>
        </c:scaling>
        <c:delete val="0"/>
        <c:axPos val="b"/>
        <c:numFmt formatCode="[$-C0A]mmm\-yy;@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065632144"/>
        <c:crosses val="autoZero"/>
        <c:auto val="0"/>
        <c:lblAlgn val="ctr"/>
        <c:lblOffset val="100"/>
        <c:noMultiLvlLbl val="0"/>
      </c:catAx>
      <c:valAx>
        <c:axId val="1065632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0656345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9208860932287155E-2"/>
          <c:y val="0.87856015133313448"/>
          <c:w val="0.89478958338607462"/>
          <c:h val="0.1082325176622053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739361079865017"/>
          <c:y val="5.4243078594683199E-2"/>
          <c:w val="0.6395829021372329"/>
          <c:h val="0.868077211044140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'REGIMEN REGULAR. VS EXTRANJ AFI'!$C$3</c:f>
              <c:strCache>
                <c:ptCount val="1"/>
                <c:pt idx="0">
                  <c:v>Regularizados (abs)</c:v>
                </c:pt>
              </c:strCache>
            </c:strRef>
          </c:tx>
          <c:spPr>
            <a:solidFill>
              <a:srgbClr val="1E7C63"/>
            </a:solidFill>
            <a:ln>
              <a:solidFill>
                <a:srgbClr val="1F1F1F"/>
              </a:solidFill>
            </a:ln>
          </c:spPr>
          <c:invertIfNegative val="0"/>
          <c:dLbls>
            <c:dLbl>
              <c:idx val="0"/>
              <c:tx>
                <c:strRef>
                  <c:f>'REGIMEN REGULAR. VS EXTRANJ AFI'!$G$8</c:f>
                  <c:strCache>
                    <c:ptCount val="1"/>
                    <c:pt idx="0">
                      <c:v>0,05%
(181)</c:v>
                    </c:pt>
                  </c:strCache>
                </c:strRef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{8B8DF8FA-4A1C-434C-9A8A-A9D7528DDEEC}</c15:txfldGUID>
                      <c15:f>'REGIMEN REGULAR. VS EXTRANJ AFI'!$G$8</c15:f>
                      <c15:dlblFieldTableCache>
                        <c:ptCount val="1"/>
                        <c:pt idx="0">
                          <c:v>0,05%
(181)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0-9CE3-4CF3-BFFA-2F18A427963B}"/>
                </c:ext>
              </c:extLst>
            </c:dLbl>
            <c:dLbl>
              <c:idx val="1"/>
              <c:tx>
                <c:strRef>
                  <c:f>'REGIMEN REGULAR. VS EXTRANJ AFI'!$G$7</c:f>
                  <c:strCache>
                    <c:ptCount val="1"/>
                    <c:pt idx="0">
                      <c:v>6,2%
(20.841)</c:v>
                    </c:pt>
                  </c:strCache>
                </c:strRef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{748FD835-865E-4D6A-9776-76616A994ACC}</c15:txfldGUID>
                      <c15:f>'REGIMEN REGULAR. VS EXTRANJ AFI'!$G$7</c15:f>
                      <c15:dlblFieldTableCache>
                        <c:ptCount val="1"/>
                        <c:pt idx="0">
                          <c:v>6,2%
(20.841)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1-9CE3-4CF3-BFFA-2F18A427963B}"/>
                </c:ext>
              </c:extLst>
            </c:dLbl>
            <c:dLbl>
              <c:idx val="2"/>
              <c:tx>
                <c:strRef>
                  <c:f>'REGIMEN REGULAR. VS EXTRANJ AFI'!$G$6</c:f>
                  <c:strCache>
                    <c:ptCount val="1"/>
                    <c:pt idx="0">
                      <c:v>9,0%
(30.355)</c:v>
                    </c:pt>
                  </c:strCache>
                </c:strRef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{C381B045-8856-453F-A9F6-4F997FCD0053}</c15:txfldGUID>
                      <c15:f>'REGIMEN REGULAR. VS EXTRANJ AFI'!$G$6</c15:f>
                      <c15:dlblFieldTableCache>
                        <c:ptCount val="1"/>
                        <c:pt idx="0">
                          <c:v>9,0%
(30.355)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2-9CE3-4CF3-BFFA-2F18A427963B}"/>
                </c:ext>
              </c:extLst>
            </c:dLbl>
            <c:dLbl>
              <c:idx val="3"/>
              <c:tx>
                <c:strRef>
                  <c:f>'REGIMEN REGULAR. VS EXTRANJ AFI'!$G$5</c:f>
                  <c:strCache>
                    <c:ptCount val="1"/>
                    <c:pt idx="0">
                      <c:v>5,0%
(16.912)</c:v>
                    </c:pt>
                  </c:strCache>
                </c:strRef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{7D0451D6-0551-4109-984D-0A1981DFBAD2}</c15:txfldGUID>
                      <c15:f>'REGIMEN REGULAR. VS EXTRANJ AFI'!$G$5</c15:f>
                      <c15:dlblFieldTableCache>
                        <c:ptCount val="1"/>
                        <c:pt idx="0">
                          <c:v>5,0%
(16.912)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3-9CE3-4CF3-BFFA-2F18A427963B}"/>
                </c:ext>
              </c:extLst>
            </c:dLbl>
            <c:dLbl>
              <c:idx val="4"/>
              <c:tx>
                <c:strRef>
                  <c:f>'REGIMEN REGULAR. VS EXTRANJ AFI'!$G$4</c:f>
                  <c:strCache>
                    <c:ptCount val="1"/>
                    <c:pt idx="0">
                      <c:v>79,8%
(269.627)</c:v>
                    </c:pt>
                  </c:strCache>
                </c:strRef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{FF98718A-298E-4748-9922-6775473ADE0C}</c15:txfldGUID>
                      <c15:f>'REGIMEN REGULAR. VS EXTRANJ AFI'!$G$4</c15:f>
                      <c15:dlblFieldTableCache>
                        <c:ptCount val="1"/>
                        <c:pt idx="0">
                          <c:v>79,8%
(269.627)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4-9CE3-4CF3-BFFA-2F18A427963B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 baseline="0">
                    <a:solidFill>
                      <a:srgbClr val="145443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'REGIMEN REGULAR. VS EXTRANJ AFI'!$B$5:$B$9</c:f>
              <c:strCache>
                <c:ptCount val="5"/>
                <c:pt idx="0">
                  <c:v>TOTAL MAR</c:v>
                </c:pt>
                <c:pt idx="1">
                  <c:v>S.E. Hogar</c:v>
                </c:pt>
                <c:pt idx="2">
                  <c:v>S.E. Agrario</c:v>
                </c:pt>
                <c:pt idx="3">
                  <c:v>TOTAL RETA</c:v>
                </c:pt>
                <c:pt idx="4">
                  <c:v>Régimen General</c:v>
                </c:pt>
              </c:strCache>
              <c:extLst/>
            </c:strRef>
          </c:cat>
          <c:val>
            <c:numRef>
              <c:f>'REGIMEN REGULAR. VS EXTRANJ AFI'!$E$5:$E$9</c:f>
              <c:numCache>
                <c:formatCode>0.0%</c:formatCode>
                <c:ptCount val="5"/>
                <c:pt idx="0" formatCode="0.00%">
                  <c:v>5.3563449012627366E-4</c:v>
                </c:pt>
                <c:pt idx="1">
                  <c:v>6.1674908335478833E-2</c:v>
                </c:pt>
                <c:pt idx="2">
                  <c:v>8.9829751092723953E-2</c:v>
                </c:pt>
                <c:pt idx="3">
                  <c:v>5.0047792801190823E-2</c:v>
                </c:pt>
                <c:pt idx="4">
                  <c:v>0.79790895397390482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5-9CE3-4CF3-BFFA-2F18A42796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50020001"/>
        <c:axId val="50020002"/>
      </c:barChart>
      <c:catAx>
        <c:axId val="50020001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500" b="1" i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s-ES"/>
          </a:p>
        </c:txPr>
        <c:crossAx val="50020002"/>
        <c:crosses val="autoZero"/>
        <c:auto val="1"/>
        <c:lblAlgn val="ctr"/>
        <c:lblOffset val="100"/>
        <c:noMultiLvlLbl val="0"/>
      </c:catAx>
      <c:valAx>
        <c:axId val="50020002"/>
        <c:scaling>
          <c:orientation val="minMax"/>
          <c:max val="0.9"/>
          <c:min val="0"/>
        </c:scaling>
        <c:delete val="0"/>
        <c:axPos val="b"/>
        <c:majorGridlines>
          <c:spPr>
            <a:ln>
              <a:solidFill>
                <a:schemeClr val="bg2">
                  <a:lumMod val="90000"/>
                </a:schemeClr>
              </a:solidFill>
              <a:prstDash val="dash"/>
            </a:ln>
          </c:spPr>
        </c:majorGridlines>
        <c:numFmt formatCode="0%" sourceLinked="0"/>
        <c:majorTickMark val="in"/>
        <c:minorTickMark val="none"/>
        <c:tickLblPos val="low"/>
        <c:spPr>
          <a:ln/>
        </c:spPr>
        <c:txPr>
          <a:bodyPr rot="0" anchor="b" anchorCtr="0"/>
          <a:lstStyle/>
          <a:p>
            <a:pPr>
              <a:defRPr sz="1200"/>
            </a:pPr>
            <a:endParaRPr lang="es-ES"/>
          </a:p>
        </c:txPr>
        <c:crossAx val="50020001"/>
        <c:crosses val="autoZero"/>
        <c:crossBetween val="between"/>
        <c:majorUnit val="0.2"/>
      </c:valAx>
      <c:spPr>
        <a:ln>
          <a:noFill/>
        </a:ln>
      </c:spPr>
    </c:plotArea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A9D18E"/>
              </a:solidFill>
            </c:spPr>
            <c:extLst>
              <c:ext xmlns:c16="http://schemas.microsoft.com/office/drawing/2014/chart" uri="{C3380CC4-5D6E-409C-BE32-E72D297353CC}">
                <c16:uniqueId val="{00000001-D5C7-4258-9AE7-8187BE92A222}"/>
              </c:ext>
            </c:extLst>
          </c:dPt>
          <c:dPt>
            <c:idx val="1"/>
            <c:bubble3D val="0"/>
            <c:spPr>
              <a:solidFill>
                <a:srgbClr val="CC99FF"/>
              </a:solidFill>
            </c:spPr>
            <c:extLst>
              <c:ext xmlns:c16="http://schemas.microsoft.com/office/drawing/2014/chart" uri="{C3380CC4-5D6E-409C-BE32-E72D297353CC}">
                <c16:uniqueId val="{00000003-D5C7-4258-9AE7-8187BE92A222}"/>
              </c:ext>
            </c:extLst>
          </c:dPt>
          <c:dLbls>
            <c:dLbl>
              <c:idx val="0"/>
              <c:layout>
                <c:manualLayout>
                  <c:x val="0.16710178187077243"/>
                  <c:y val="0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1600" b="1" i="0" baseline="0">
                        <a:solidFill>
                          <a:schemeClr val="accent6">
                            <a:lumMod val="50000"/>
                          </a:schemeClr>
                        </a:solidFill>
                      </a:defRPr>
                    </a:pPr>
                    <a:fld id="{1B8B98D2-57EC-453B-BCF2-D6ADD760BEBA}" type="CELLRANGE">
                      <a:rPr lang="en-US"/>
                      <a:pPr>
                        <a:defRPr sz="1600" b="1" i="0" baseline="0">
                          <a:solidFill>
                            <a:schemeClr val="accent6">
                              <a:lumMod val="50000"/>
                            </a:schemeClr>
                          </a:solidFill>
                        </a:defRPr>
                      </a:pPr>
                      <a:t>[CELLRANGE]</a:t>
                    </a:fld>
                    <a:endParaRPr lang="es-ES"/>
                  </a:p>
                </c:rich>
              </c:tx>
              <c:numFmt formatCode="0.0%" sourceLinked="0"/>
              <c:spPr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bg1"/>
                  </a:solidFill>
                </a:ln>
                <a:effectLst/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D5C7-4258-9AE7-8187BE92A222}"/>
                </c:ext>
              </c:extLst>
            </c:dLbl>
            <c:dLbl>
              <c:idx val="1"/>
              <c:layout>
                <c:manualLayout>
                  <c:x val="-0.15665792050384916"/>
                  <c:y val="-7.8703703703703706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1600" b="1" i="0" baseline="0">
                        <a:solidFill>
                          <a:srgbClr val="7030A0"/>
                        </a:solidFill>
                      </a:defRPr>
                    </a:pPr>
                    <a:fld id="{927A139E-C736-46D8-8CD1-DE5EB882EE10}" type="CELLRANGE">
                      <a:rPr lang="en-US"/>
                      <a:pPr>
                        <a:defRPr sz="1600" b="1" i="0" baseline="0">
                          <a:solidFill>
                            <a:srgbClr val="7030A0"/>
                          </a:solidFill>
                        </a:defRPr>
                      </a:pPr>
                      <a:t>[CELLRANGE]</a:t>
                    </a:fld>
                    <a:endParaRPr lang="es-ES"/>
                  </a:p>
                </c:rich>
              </c:tx>
              <c:numFmt formatCode="0.0%" sourceLinked="0"/>
              <c:spPr>
                <a:solidFill>
                  <a:srgbClr val="ECD9FF"/>
                </a:solidFill>
                <a:ln>
                  <a:solidFill>
                    <a:schemeClr val="bg1"/>
                  </a:solidFill>
                </a:ln>
                <a:effectLst/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D5C7-4258-9AE7-8187BE92A222}"/>
                </c:ext>
              </c:extLst>
            </c:dLbl>
            <c:numFmt formatCode="0.0%" sourceLinked="0"/>
            <c:spPr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/>
                </a:pPr>
                <a:endParaRPr lang="es-E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Ref>
              <c:f>'SEXO ALTAS'!$A$5:$A$6</c:f>
              <c:strCache>
                <c:ptCount val="2"/>
                <c:pt idx="0">
                  <c:v>Hombres</c:v>
                </c:pt>
                <c:pt idx="1">
                  <c:v>Mujeres</c:v>
                </c:pt>
              </c:strCache>
            </c:strRef>
          </c:cat>
          <c:val>
            <c:numRef>
              <c:f>'SEXO ALTAS'!$B$5:$B$6</c:f>
              <c:numCache>
                <c:formatCode>#,##0</c:formatCode>
                <c:ptCount val="2"/>
                <c:pt idx="0">
                  <c:v>203418</c:v>
                </c:pt>
                <c:pt idx="1">
                  <c:v>134499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'SEXO ALTAS'!$N$5:$N$6</c15:f>
                <c15:dlblRangeCache>
                  <c:ptCount val="2"/>
                  <c:pt idx="0">
                    <c:v>203.418
(60,2%)</c:v>
                  </c:pt>
                  <c:pt idx="1">
                    <c:v>134.499
(39,8%)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4-D5C7-4258-9AE7-8187BE92A2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legend>
      <c:legendPos val="b"/>
      <c:overlay val="0"/>
      <c:txPr>
        <a:bodyPr/>
        <a:lstStyle/>
        <a:p>
          <a:pPr rtl="0">
            <a:defRPr sz="1600" b="1" i="0" baseline="0">
              <a:solidFill>
                <a:schemeClr val="tx1">
                  <a:lumMod val="75000"/>
                  <a:lumOff val="25000"/>
                </a:schemeClr>
              </a:solidFill>
            </a:defRPr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3380524096056257"/>
          <c:y val="2.5967789101172045E-2"/>
          <c:w val="0.67536283938533093"/>
          <c:h val="0.9038464806413857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CCAA!$C$4</c:f>
              <c:strCache>
                <c:ptCount val="1"/>
                <c:pt idx="0">
                  <c:v>Regularizados en alta a 31/08/2026</c:v>
                </c:pt>
              </c:strCache>
            </c:strRef>
          </c:tx>
          <c:spPr>
            <a:solidFill>
              <a:srgbClr val="2C7A5B"/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03EC5C79-7E12-482B-AE11-292E6563A42E}" type="CELLRANGE">
                      <a:rPr lang="es-ES"/>
                      <a:pPr/>
                      <a:t>[CELLRANGE]</a:t>
                    </a:fld>
                    <a:endParaRPr lang="es-E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DA01-4773-A213-9E793C73BD2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20EAD0C4-1305-451C-9CEF-22AE261FDB31}" type="CELLRANGE">
                      <a:rPr lang="es-ES"/>
                      <a:pPr/>
                      <a:t>[CELLRANGE]</a:t>
                    </a:fld>
                    <a:endParaRPr lang="es-E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DA01-4773-A213-9E793C73BD2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620E0541-937D-4BA6-B81F-5C05F421C9AB}" type="CELLRANGE">
                      <a:rPr lang="es-ES"/>
                      <a:pPr/>
                      <a:t>[CELLRANGE]</a:t>
                    </a:fld>
                    <a:endParaRPr lang="es-E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DA01-4773-A213-9E793C73BD2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50CFBBFF-D03E-4154-A45F-A47A0AFB5065}" type="CELLRANGE">
                      <a:rPr lang="es-ES"/>
                      <a:pPr/>
                      <a:t>[CELLRANGE]</a:t>
                    </a:fld>
                    <a:endParaRPr lang="es-E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DA01-4773-A213-9E793C73BD2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1BB31094-D915-42F9-B43B-DF1DB69DFFB5}" type="CELLRANGE">
                      <a:rPr lang="es-ES"/>
                      <a:pPr/>
                      <a:t>[CELLRANGE]</a:t>
                    </a:fld>
                    <a:endParaRPr lang="es-E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DA01-4773-A213-9E793C73BD2C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220CEA77-949C-4478-B897-87B973CF18E2}" type="CELLRANGE">
                      <a:rPr lang="es-ES"/>
                      <a:pPr/>
                      <a:t>[CELLRANGE]</a:t>
                    </a:fld>
                    <a:endParaRPr lang="es-E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DA01-4773-A213-9E793C73BD2C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F04CDEED-7530-4156-9794-8820011B9FC4}" type="CELLRANGE">
                      <a:rPr lang="es-ES"/>
                      <a:pPr/>
                      <a:t>[CELLRANGE]</a:t>
                    </a:fld>
                    <a:endParaRPr lang="es-E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DA01-4773-A213-9E793C73BD2C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2198273C-DF97-4C64-93EE-3A40A54B5C8D}" type="CELLRANGE">
                      <a:rPr lang="es-ES"/>
                      <a:pPr/>
                      <a:t>[CELLRANGE]</a:t>
                    </a:fld>
                    <a:endParaRPr lang="es-E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DA01-4773-A213-9E793C73BD2C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7243D0D1-8475-4D5A-B67D-2DA7D8E89C65}" type="CELLRANGE">
                      <a:rPr lang="es-ES"/>
                      <a:pPr/>
                      <a:t>[CELLRANGE]</a:t>
                    </a:fld>
                    <a:endParaRPr lang="es-E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DA01-4773-A213-9E793C73BD2C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ED2ED001-9957-4BAF-809B-2331B8221C6C}" type="CELLRANGE">
                      <a:rPr lang="es-ES"/>
                      <a:pPr/>
                      <a:t>[CELLRANGE]</a:t>
                    </a:fld>
                    <a:endParaRPr lang="es-E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DA01-4773-A213-9E793C73BD2C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053C5EE3-1D2D-4F9E-8152-87AFFC341C62}" type="CELLRANGE">
                      <a:rPr lang="es-ES"/>
                      <a:pPr/>
                      <a:t>[CELLRANGE]</a:t>
                    </a:fld>
                    <a:endParaRPr lang="es-E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DA01-4773-A213-9E793C73BD2C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548BC9D9-D04C-49F4-9BB3-9308493A79D6}" type="CELLRANGE">
                      <a:rPr lang="es-ES"/>
                      <a:pPr/>
                      <a:t>[CELLRANGE]</a:t>
                    </a:fld>
                    <a:endParaRPr lang="es-E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DA01-4773-A213-9E793C73BD2C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88C13281-9A54-4F39-B3D7-B86538590FCF}" type="CELLRANGE">
                      <a:rPr lang="es-ES"/>
                      <a:pPr/>
                      <a:t>[CELLRANGE]</a:t>
                    </a:fld>
                    <a:endParaRPr lang="es-E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DA01-4773-A213-9E793C73BD2C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C6784C32-4D80-4CE8-BAF4-35B9B50B23F1}" type="CELLRANGE">
                      <a:rPr lang="es-ES"/>
                      <a:pPr/>
                      <a:t>[CELLRANGE]</a:t>
                    </a:fld>
                    <a:endParaRPr lang="es-E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DA01-4773-A213-9E793C73BD2C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0173B13C-8241-449E-9D73-B29D944A1A72}" type="CELLRANGE">
                      <a:rPr lang="es-ES"/>
                      <a:pPr/>
                      <a:t>[CELLRANGE]</a:t>
                    </a:fld>
                    <a:endParaRPr lang="es-E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DA01-4773-A213-9E793C73BD2C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AD44F3A1-2934-401E-A7E2-FC58C67AF9EB}" type="CELLRANGE">
                      <a:rPr lang="es-ES"/>
                      <a:pPr/>
                      <a:t>[CELLRANGE]</a:t>
                    </a:fld>
                    <a:endParaRPr lang="es-E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DA01-4773-A213-9E793C73BD2C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fld id="{45ADB357-5076-4B35-8864-8AFC1B107BE1}" type="CELLRANGE">
                      <a:rPr lang="es-ES"/>
                      <a:pPr/>
                      <a:t>[CELLRANGE]</a:t>
                    </a:fld>
                    <a:endParaRPr lang="es-E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0-DA01-4773-A213-9E793C73BD2C}"/>
                </c:ext>
              </c:extLst>
            </c:dLbl>
            <c:dLbl>
              <c:idx val="17"/>
              <c:tx>
                <c:rich>
                  <a:bodyPr/>
                  <a:lstStyle/>
                  <a:p>
                    <a:fld id="{7AC1DB87-FDA2-403C-A14E-3F8A1D1479F9}" type="CELLRANGE">
                      <a:rPr lang="es-ES"/>
                      <a:pPr/>
                      <a:t>[CELLRANGE]</a:t>
                    </a:fld>
                    <a:endParaRPr lang="es-E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1-DA01-4773-A213-9E793C73BD2C}"/>
                </c:ext>
              </c:extLst>
            </c:dLbl>
            <c:dLbl>
              <c:idx val="18"/>
              <c:tx>
                <c:rich>
                  <a:bodyPr/>
                  <a:lstStyle/>
                  <a:p>
                    <a:fld id="{AF461009-853C-4433-ADC4-5C7630B70F4A}" type="CELLRANGE">
                      <a:rPr lang="es-ES"/>
                      <a:pPr/>
                      <a:t>[CELLRANGE]</a:t>
                    </a:fld>
                    <a:endParaRPr lang="es-E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2-DA01-4773-A213-9E793C73BD2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500" b="1" baseline="0">
                    <a:solidFill>
                      <a:srgbClr val="104033"/>
                    </a:solidFill>
                  </a:defRPr>
                </a:pPr>
                <a:endParaRPr lang="es-E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</c:ext>
            </c:extLst>
          </c:dLbls>
          <c:cat>
            <c:strRef>
              <c:f>CCAA!$B$5:$B$23</c:f>
              <c:strCache>
                <c:ptCount val="19"/>
                <c:pt idx="0">
                  <c:v>Ceuta</c:v>
                </c:pt>
                <c:pt idx="1">
                  <c:v>Melilla</c:v>
                </c:pt>
                <c:pt idx="2">
                  <c:v>La Rioja</c:v>
                </c:pt>
                <c:pt idx="3">
                  <c:v>Extremadura</c:v>
                </c:pt>
                <c:pt idx="4">
                  <c:v>Cantabria</c:v>
                </c:pt>
                <c:pt idx="5">
                  <c:v>Navarra</c:v>
                </c:pt>
                <c:pt idx="6">
                  <c:v>Asturias</c:v>
                </c:pt>
                <c:pt idx="7">
                  <c:v>Región de Murcia</c:v>
                </c:pt>
                <c:pt idx="8">
                  <c:v>Aragón</c:v>
                </c:pt>
                <c:pt idx="9">
                  <c:v>Castilla - La Mancha</c:v>
                </c:pt>
                <c:pt idx="10">
                  <c:v>País Vasco</c:v>
                </c:pt>
                <c:pt idx="11">
                  <c:v>Islas Baleares</c:v>
                </c:pt>
                <c:pt idx="12">
                  <c:v>Galicia</c:v>
                </c:pt>
                <c:pt idx="13">
                  <c:v>Castilla y León</c:v>
                </c:pt>
                <c:pt idx="14">
                  <c:v>Canarias</c:v>
                </c:pt>
                <c:pt idx="15">
                  <c:v>Comunitat Valenciana</c:v>
                </c:pt>
                <c:pt idx="16">
                  <c:v>Andalucía</c:v>
                </c:pt>
                <c:pt idx="17">
                  <c:v>Cataluña</c:v>
                </c:pt>
                <c:pt idx="18">
                  <c:v>Comunidad de Madrid</c:v>
                </c:pt>
              </c:strCache>
            </c:strRef>
          </c:cat>
          <c:val>
            <c:numRef>
              <c:f>CCAA!$C$5:$C$23</c:f>
              <c:numCache>
                <c:formatCode>_-* #,##0_-;\-* #,##0_-;_-* "-"??_-;_-@_-</c:formatCode>
                <c:ptCount val="19"/>
                <c:pt idx="0">
                  <c:v>73</c:v>
                </c:pt>
                <c:pt idx="1">
                  <c:v>182</c:v>
                </c:pt>
                <c:pt idx="2">
                  <c:v>2306</c:v>
                </c:pt>
                <c:pt idx="3">
                  <c:v>2857</c:v>
                </c:pt>
                <c:pt idx="4">
                  <c:v>3096</c:v>
                </c:pt>
                <c:pt idx="5">
                  <c:v>4465</c:v>
                </c:pt>
                <c:pt idx="6">
                  <c:v>4744</c:v>
                </c:pt>
                <c:pt idx="7">
                  <c:v>12117</c:v>
                </c:pt>
                <c:pt idx="8">
                  <c:v>12465</c:v>
                </c:pt>
                <c:pt idx="9">
                  <c:v>13084</c:v>
                </c:pt>
                <c:pt idx="10">
                  <c:v>13219</c:v>
                </c:pt>
                <c:pt idx="11">
                  <c:v>13343</c:v>
                </c:pt>
                <c:pt idx="12">
                  <c:v>13784</c:v>
                </c:pt>
                <c:pt idx="13">
                  <c:v>14452</c:v>
                </c:pt>
                <c:pt idx="14">
                  <c:v>14462</c:v>
                </c:pt>
                <c:pt idx="15">
                  <c:v>39830</c:v>
                </c:pt>
                <c:pt idx="16">
                  <c:v>44291</c:v>
                </c:pt>
                <c:pt idx="17">
                  <c:v>64332</c:v>
                </c:pt>
                <c:pt idx="18">
                  <c:v>64815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CCAA!$E$5:$E$23</c15:f>
                <c15:dlblRangeCache>
                  <c:ptCount val="19"/>
                  <c:pt idx="0">
                    <c:v>73 (0,0%)</c:v>
                  </c:pt>
                  <c:pt idx="1">
                    <c:v>182 (0,1%)</c:v>
                  </c:pt>
                  <c:pt idx="2">
                    <c:v>2.306 (0,7%)</c:v>
                  </c:pt>
                  <c:pt idx="3">
                    <c:v>2.857 (0,8%)</c:v>
                  </c:pt>
                  <c:pt idx="4">
                    <c:v>3.096 (0,9%)</c:v>
                  </c:pt>
                  <c:pt idx="5">
                    <c:v>4.465 (1,3%)</c:v>
                  </c:pt>
                  <c:pt idx="6">
                    <c:v>4.744 (1,4%)</c:v>
                  </c:pt>
                  <c:pt idx="7">
                    <c:v>12.117 (3,6%)</c:v>
                  </c:pt>
                  <c:pt idx="8">
                    <c:v>12.465 (3,7%)</c:v>
                  </c:pt>
                  <c:pt idx="9">
                    <c:v>13.084 (3,9%)</c:v>
                  </c:pt>
                  <c:pt idx="10">
                    <c:v>13.219 (3,9%)</c:v>
                  </c:pt>
                  <c:pt idx="11">
                    <c:v>13.343 (3,9%)</c:v>
                  </c:pt>
                  <c:pt idx="12">
                    <c:v>13.784 (4,1%)</c:v>
                  </c:pt>
                  <c:pt idx="13">
                    <c:v>14.452 (4,3%)</c:v>
                  </c:pt>
                  <c:pt idx="14">
                    <c:v>14.462 (4,3%)</c:v>
                  </c:pt>
                  <c:pt idx="15">
                    <c:v>39.830 (11,8%)</c:v>
                  </c:pt>
                  <c:pt idx="16">
                    <c:v>44.291 (13,1%)</c:v>
                  </c:pt>
                  <c:pt idx="17">
                    <c:v>64.332 (19,0%)</c:v>
                  </c:pt>
                  <c:pt idx="18">
                    <c:v>64.815 (19,2%)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3-DA01-4773-A213-9E793C73BD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7"/>
        <c:axId val="50020001"/>
        <c:axId val="50020002"/>
      </c:barChart>
      <c:catAx>
        <c:axId val="50020001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 b="1" i="0" baseline="0"/>
            </a:pPr>
            <a:endParaRPr lang="es-ES"/>
          </a:p>
        </c:txPr>
        <c:crossAx val="50020002"/>
        <c:crosses val="autoZero"/>
        <c:auto val="1"/>
        <c:lblAlgn val="ctr"/>
        <c:lblOffset val="100"/>
        <c:noMultiLvlLbl val="0"/>
      </c:catAx>
      <c:valAx>
        <c:axId val="50020002"/>
        <c:scaling>
          <c:orientation val="minMax"/>
        </c:scaling>
        <c:delete val="0"/>
        <c:axPos val="b"/>
        <c:majorGridlines>
          <c:spPr>
            <a:ln>
              <a:solidFill>
                <a:schemeClr val="bg2">
                  <a:lumMod val="90000"/>
                </a:schemeClr>
              </a:solidFill>
              <a:prstDash val="dash"/>
            </a:ln>
          </c:spPr>
        </c:majorGridlines>
        <c:numFmt formatCode="_-* #,##0_-;\-* #,##0_-;_-* &quot;-&quot;??_-;_-@_-" sourceLinked="1"/>
        <c:majorTickMark val="out"/>
        <c:minorTickMark val="none"/>
        <c:tickLblPos val="nextTo"/>
        <c:spPr>
          <a:ln/>
        </c:spPr>
        <c:txPr>
          <a:bodyPr/>
          <a:lstStyle/>
          <a:p>
            <a:pPr>
              <a:defRPr sz="1300" baseline="0"/>
            </a:pPr>
            <a:endParaRPr lang="es-ES"/>
          </a:p>
        </c:txPr>
        <c:crossAx val="50020001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136854365102717"/>
          <c:y val="9.2970396142342676E-2"/>
          <c:w val="0.79284153362130105"/>
          <c:h val="0.75007043886955982"/>
        </c:manualLayout>
      </c:layout>
      <c:lineChart>
        <c:grouping val="standard"/>
        <c:varyColors val="0"/>
        <c:ser>
          <c:idx val="1"/>
          <c:order val="0"/>
          <c:spPr>
            <a:ln>
              <a:solidFill>
                <a:srgbClr val="ED7D31">
                  <a:lumMod val="50000"/>
                </a:srgbClr>
              </a:solidFill>
            </a:ln>
          </c:spPr>
          <c:marker>
            <c:symbol val="none"/>
          </c:marker>
          <c:cat>
            <c:numRef>
              <c:f>'Gráfico serie sin ajustar'!$T$87:$T$190</c:f>
              <c:numCache>
                <c:formatCode>mmm\-yy</c:formatCode>
                <c:ptCount val="104"/>
                <c:pt idx="0">
                  <c:v>43101</c:v>
                </c:pt>
                <c:pt idx="1">
                  <c:v>43132</c:v>
                </c:pt>
                <c:pt idx="2">
                  <c:v>43160</c:v>
                </c:pt>
                <c:pt idx="3">
                  <c:v>43191</c:v>
                </c:pt>
                <c:pt idx="4">
                  <c:v>43221</c:v>
                </c:pt>
                <c:pt idx="5">
                  <c:v>43252</c:v>
                </c:pt>
                <c:pt idx="6">
                  <c:v>43282</c:v>
                </c:pt>
                <c:pt idx="7">
                  <c:v>43313</c:v>
                </c:pt>
                <c:pt idx="8">
                  <c:v>43344</c:v>
                </c:pt>
                <c:pt idx="9">
                  <c:v>43374</c:v>
                </c:pt>
                <c:pt idx="10">
                  <c:v>43405</c:v>
                </c:pt>
                <c:pt idx="11">
                  <c:v>43435</c:v>
                </c:pt>
                <c:pt idx="12">
                  <c:v>43466</c:v>
                </c:pt>
                <c:pt idx="13">
                  <c:v>43497</c:v>
                </c:pt>
                <c:pt idx="14">
                  <c:v>43525</c:v>
                </c:pt>
                <c:pt idx="15">
                  <c:v>43556</c:v>
                </c:pt>
                <c:pt idx="16">
                  <c:v>43586</c:v>
                </c:pt>
                <c:pt idx="17">
                  <c:v>43617</c:v>
                </c:pt>
                <c:pt idx="18">
                  <c:v>43647</c:v>
                </c:pt>
                <c:pt idx="19">
                  <c:v>43678</c:v>
                </c:pt>
                <c:pt idx="20">
                  <c:v>43709</c:v>
                </c:pt>
                <c:pt idx="21">
                  <c:v>43739</c:v>
                </c:pt>
                <c:pt idx="22">
                  <c:v>43770</c:v>
                </c:pt>
                <c:pt idx="23">
                  <c:v>43800</c:v>
                </c:pt>
                <c:pt idx="24">
                  <c:v>43831</c:v>
                </c:pt>
                <c:pt idx="25">
                  <c:v>43862</c:v>
                </c:pt>
                <c:pt idx="26">
                  <c:v>43891</c:v>
                </c:pt>
                <c:pt idx="27">
                  <c:v>43922</c:v>
                </c:pt>
                <c:pt idx="28">
                  <c:v>43952</c:v>
                </c:pt>
                <c:pt idx="29">
                  <c:v>43983</c:v>
                </c:pt>
                <c:pt idx="30">
                  <c:v>44013</c:v>
                </c:pt>
                <c:pt idx="31">
                  <c:v>44044</c:v>
                </c:pt>
                <c:pt idx="32">
                  <c:v>44075</c:v>
                </c:pt>
                <c:pt idx="33">
                  <c:v>44105</c:v>
                </c:pt>
                <c:pt idx="34">
                  <c:v>44136</c:v>
                </c:pt>
                <c:pt idx="35">
                  <c:v>44166</c:v>
                </c:pt>
                <c:pt idx="36">
                  <c:v>44197</c:v>
                </c:pt>
                <c:pt idx="37">
                  <c:v>44228</c:v>
                </c:pt>
                <c:pt idx="38">
                  <c:v>44256</c:v>
                </c:pt>
                <c:pt idx="39">
                  <c:v>44287</c:v>
                </c:pt>
                <c:pt idx="40">
                  <c:v>44317</c:v>
                </c:pt>
                <c:pt idx="41">
                  <c:v>44348</c:v>
                </c:pt>
                <c:pt idx="42">
                  <c:v>44378</c:v>
                </c:pt>
                <c:pt idx="43">
                  <c:v>44409</c:v>
                </c:pt>
                <c:pt idx="44">
                  <c:v>44440</c:v>
                </c:pt>
                <c:pt idx="45">
                  <c:v>44470</c:v>
                </c:pt>
                <c:pt idx="46">
                  <c:v>44501</c:v>
                </c:pt>
                <c:pt idx="47">
                  <c:v>44531</c:v>
                </c:pt>
                <c:pt idx="48">
                  <c:v>44562</c:v>
                </c:pt>
                <c:pt idx="49">
                  <c:v>44593</c:v>
                </c:pt>
                <c:pt idx="50">
                  <c:v>44621</c:v>
                </c:pt>
                <c:pt idx="51">
                  <c:v>44652</c:v>
                </c:pt>
                <c:pt idx="52">
                  <c:v>44682</c:v>
                </c:pt>
                <c:pt idx="53">
                  <c:v>44713</c:v>
                </c:pt>
                <c:pt idx="54">
                  <c:v>44743</c:v>
                </c:pt>
                <c:pt idx="55">
                  <c:v>44774</c:v>
                </c:pt>
                <c:pt idx="56">
                  <c:v>44805</c:v>
                </c:pt>
                <c:pt idx="57">
                  <c:v>44835</c:v>
                </c:pt>
                <c:pt idx="58">
                  <c:v>44866</c:v>
                </c:pt>
                <c:pt idx="59">
                  <c:v>44896</c:v>
                </c:pt>
                <c:pt idx="60">
                  <c:v>44927</c:v>
                </c:pt>
                <c:pt idx="61">
                  <c:v>44958</c:v>
                </c:pt>
                <c:pt idx="62">
                  <c:v>44986</c:v>
                </c:pt>
                <c:pt idx="63">
                  <c:v>45017</c:v>
                </c:pt>
                <c:pt idx="64">
                  <c:v>45047</c:v>
                </c:pt>
                <c:pt idx="65">
                  <c:v>45078</c:v>
                </c:pt>
                <c:pt idx="66">
                  <c:v>45108</c:v>
                </c:pt>
                <c:pt idx="67">
                  <c:v>45139</c:v>
                </c:pt>
                <c:pt idx="68">
                  <c:v>45170</c:v>
                </c:pt>
                <c:pt idx="69">
                  <c:v>45200</c:v>
                </c:pt>
                <c:pt idx="70">
                  <c:v>45231</c:v>
                </c:pt>
                <c:pt idx="71">
                  <c:v>45261</c:v>
                </c:pt>
                <c:pt idx="72">
                  <c:v>45292</c:v>
                </c:pt>
                <c:pt idx="73">
                  <c:v>45323</c:v>
                </c:pt>
                <c:pt idx="74">
                  <c:v>45352</c:v>
                </c:pt>
                <c:pt idx="75">
                  <c:v>45383</c:v>
                </c:pt>
                <c:pt idx="76">
                  <c:v>45413</c:v>
                </c:pt>
                <c:pt idx="77">
                  <c:v>45444</c:v>
                </c:pt>
                <c:pt idx="78">
                  <c:v>45474</c:v>
                </c:pt>
                <c:pt idx="79">
                  <c:v>45505</c:v>
                </c:pt>
                <c:pt idx="80">
                  <c:v>45536</c:v>
                </c:pt>
                <c:pt idx="81">
                  <c:v>45566</c:v>
                </c:pt>
                <c:pt idx="82">
                  <c:v>45597</c:v>
                </c:pt>
                <c:pt idx="83">
                  <c:v>45627</c:v>
                </c:pt>
                <c:pt idx="84">
                  <c:v>45658</c:v>
                </c:pt>
                <c:pt idx="85">
                  <c:v>45689</c:v>
                </c:pt>
                <c:pt idx="86">
                  <c:v>45717</c:v>
                </c:pt>
                <c:pt idx="87">
                  <c:v>45748</c:v>
                </c:pt>
                <c:pt idx="88">
                  <c:v>45778</c:v>
                </c:pt>
                <c:pt idx="89">
                  <c:v>45809</c:v>
                </c:pt>
                <c:pt idx="90">
                  <c:v>45839</c:v>
                </c:pt>
                <c:pt idx="91">
                  <c:v>45870</c:v>
                </c:pt>
                <c:pt idx="92">
                  <c:v>45901</c:v>
                </c:pt>
                <c:pt idx="93">
                  <c:v>45931</c:v>
                </c:pt>
                <c:pt idx="94">
                  <c:v>45962</c:v>
                </c:pt>
                <c:pt idx="95">
                  <c:v>45992</c:v>
                </c:pt>
                <c:pt idx="96">
                  <c:v>46023</c:v>
                </c:pt>
                <c:pt idx="97">
                  <c:v>46054</c:v>
                </c:pt>
                <c:pt idx="98">
                  <c:v>46082</c:v>
                </c:pt>
                <c:pt idx="99">
                  <c:v>46113</c:v>
                </c:pt>
                <c:pt idx="100">
                  <c:v>46143</c:v>
                </c:pt>
                <c:pt idx="101">
                  <c:v>46174</c:v>
                </c:pt>
                <c:pt idx="102">
                  <c:v>46204</c:v>
                </c:pt>
                <c:pt idx="103">
                  <c:v>46235</c:v>
                </c:pt>
              </c:numCache>
            </c:numRef>
          </c:cat>
          <c:val>
            <c:numRef>
              <c:f>'Gráfico serie sin ajustar'!$AA$87:$AA$190</c:f>
              <c:numCache>
                <c:formatCode>#,##0</c:formatCode>
                <c:ptCount val="104"/>
                <c:pt idx="0">
                  <c:v>18282030.818181816</c:v>
                </c:pt>
                <c:pt idx="1">
                  <c:v>18363514.199999999</c:v>
                </c:pt>
                <c:pt idx="2">
                  <c:v>18502087.600000001</c:v>
                </c:pt>
                <c:pt idx="3">
                  <c:v>18678460.857142858</c:v>
                </c:pt>
                <c:pt idx="4">
                  <c:v>18915667.818181816</c:v>
                </c:pt>
                <c:pt idx="5">
                  <c:v>19006990.19047619</c:v>
                </c:pt>
                <c:pt idx="6">
                  <c:v>19042809.681818184</c:v>
                </c:pt>
                <c:pt idx="7">
                  <c:v>18839813.818181816</c:v>
                </c:pt>
                <c:pt idx="8">
                  <c:v>18862712.800000001</c:v>
                </c:pt>
                <c:pt idx="9">
                  <c:v>18993072.818181816</c:v>
                </c:pt>
                <c:pt idx="10">
                  <c:v>18945624.19047619</c:v>
                </c:pt>
                <c:pt idx="11">
                  <c:v>19024165.176470589</c:v>
                </c:pt>
                <c:pt idx="12">
                  <c:v>18819300.09090909</c:v>
                </c:pt>
                <c:pt idx="13">
                  <c:v>18888471.899999999</c:v>
                </c:pt>
                <c:pt idx="14">
                  <c:v>19043576.333333332</c:v>
                </c:pt>
                <c:pt idx="15">
                  <c:v>19230361.75</c:v>
                </c:pt>
                <c:pt idx="16">
                  <c:v>19442113.454545453</c:v>
                </c:pt>
                <c:pt idx="17">
                  <c:v>19517697.199999999</c:v>
                </c:pt>
                <c:pt idx="18">
                  <c:v>19533210.739130434</c:v>
                </c:pt>
                <c:pt idx="19">
                  <c:v>19320227.095238097</c:v>
                </c:pt>
                <c:pt idx="20">
                  <c:v>19323451.476190478</c:v>
                </c:pt>
                <c:pt idx="21">
                  <c:v>19429992.652173914</c:v>
                </c:pt>
                <c:pt idx="22">
                  <c:v>19376878.449999999</c:v>
                </c:pt>
                <c:pt idx="23">
                  <c:v>19408537.833333332</c:v>
                </c:pt>
                <c:pt idx="24">
                  <c:v>19164493.666666668</c:v>
                </c:pt>
                <c:pt idx="25">
                  <c:v>19250228.949999999</c:v>
                </c:pt>
                <c:pt idx="26">
                  <c:v>19006759.59090909</c:v>
                </c:pt>
                <c:pt idx="27">
                  <c:v>18458666.800000001</c:v>
                </c:pt>
                <c:pt idx="28">
                  <c:v>18556128.850000001</c:v>
                </c:pt>
                <c:pt idx="29">
                  <c:v>18624336.681818184</c:v>
                </c:pt>
                <c:pt idx="30">
                  <c:v>18785554.304347824</c:v>
                </c:pt>
                <c:pt idx="31">
                  <c:v>18792376.142857142</c:v>
                </c:pt>
                <c:pt idx="32">
                  <c:v>18876389.227272727</c:v>
                </c:pt>
                <c:pt idx="33">
                  <c:v>18990363.952380951</c:v>
                </c:pt>
                <c:pt idx="34">
                  <c:v>19022001.571428571</c:v>
                </c:pt>
                <c:pt idx="35">
                  <c:v>19048433.315789472</c:v>
                </c:pt>
                <c:pt idx="36">
                  <c:v>18829480.157894738</c:v>
                </c:pt>
                <c:pt idx="37">
                  <c:v>18850111.649999999</c:v>
                </c:pt>
                <c:pt idx="38">
                  <c:v>18920901.869565219</c:v>
                </c:pt>
                <c:pt idx="39">
                  <c:v>19055298.050000001</c:v>
                </c:pt>
                <c:pt idx="40">
                  <c:v>19267221</c:v>
                </c:pt>
                <c:pt idx="41">
                  <c:v>19500277.40909091</c:v>
                </c:pt>
                <c:pt idx="42">
                  <c:v>19591727.954545453</c:v>
                </c:pt>
                <c:pt idx="43">
                  <c:v>19473724.09090909</c:v>
                </c:pt>
                <c:pt idx="44">
                  <c:v>19531111.363636363</c:v>
                </c:pt>
                <c:pt idx="45">
                  <c:v>19690589.649999999</c:v>
                </c:pt>
                <c:pt idx="46">
                  <c:v>19752357.80952381</c:v>
                </c:pt>
                <c:pt idx="47">
                  <c:v>19824911.210526317</c:v>
                </c:pt>
                <c:pt idx="48">
                  <c:v>19627161.25</c:v>
                </c:pt>
                <c:pt idx="49">
                  <c:v>19694272.050000001</c:v>
                </c:pt>
                <c:pt idx="50">
                  <c:v>19834503.695652176</c:v>
                </c:pt>
                <c:pt idx="51">
                  <c:v>20019080.315789472</c:v>
                </c:pt>
                <c:pt idx="52">
                  <c:v>20232723.136363637</c:v>
                </c:pt>
                <c:pt idx="53">
                  <c:v>20348329.954545453</c:v>
                </c:pt>
                <c:pt idx="54">
                  <c:v>20340964.238095239</c:v>
                </c:pt>
                <c:pt idx="55">
                  <c:v>20151001.136363637</c:v>
                </c:pt>
                <c:pt idx="56">
                  <c:v>20180287.40909091</c:v>
                </c:pt>
                <c:pt idx="57">
                  <c:v>20283786.399999999</c:v>
                </c:pt>
                <c:pt idx="58">
                  <c:v>20283630.904761903</c:v>
                </c:pt>
                <c:pt idx="59">
                  <c:v>20296270.899999999</c:v>
                </c:pt>
                <c:pt idx="60">
                  <c:v>20081223.904761903</c:v>
                </c:pt>
                <c:pt idx="61">
                  <c:v>20170142.25</c:v>
                </c:pt>
                <c:pt idx="62">
                  <c:v>20376552.304347824</c:v>
                </c:pt>
                <c:pt idx="63">
                  <c:v>20614988.555555556</c:v>
                </c:pt>
                <c:pt idx="64">
                  <c:v>20815399.136363637</c:v>
                </c:pt>
                <c:pt idx="65">
                  <c:v>20869939.90909091</c:v>
                </c:pt>
                <c:pt idx="66">
                  <c:v>20891884.619047619</c:v>
                </c:pt>
                <c:pt idx="67">
                  <c:v>20706500.045454547</c:v>
                </c:pt>
                <c:pt idx="68">
                  <c:v>20724795.523809522</c:v>
                </c:pt>
                <c:pt idx="69">
                  <c:v>20817657.19047619</c:v>
                </c:pt>
                <c:pt idx="70">
                  <c:v>20806073.761904761</c:v>
                </c:pt>
                <c:pt idx="71">
                  <c:v>20836010.444444444</c:v>
                </c:pt>
                <c:pt idx="72">
                  <c:v>20604760.636363637</c:v>
                </c:pt>
                <c:pt idx="73">
                  <c:v>20708381.571428571</c:v>
                </c:pt>
                <c:pt idx="74">
                  <c:v>20901966.52631579</c:v>
                </c:pt>
                <c:pt idx="75">
                  <c:v>21101504.90909091</c:v>
                </c:pt>
                <c:pt idx="76">
                  <c:v>21321794.045454547</c:v>
                </c:pt>
                <c:pt idx="77">
                  <c:v>21392889.149999999</c:v>
                </c:pt>
                <c:pt idx="78">
                  <c:v>21383106.086956523</c:v>
                </c:pt>
                <c:pt idx="79">
                  <c:v>21189401.857142858</c:v>
                </c:pt>
                <c:pt idx="80">
                  <c:v>21198206.428571429</c:v>
                </c:pt>
                <c:pt idx="81">
                  <c:v>21332513.130434781</c:v>
                </c:pt>
                <c:pt idx="82">
                  <c:v>21302462.600000001</c:v>
                </c:pt>
                <c:pt idx="83">
                  <c:v>21337962.222222224</c:v>
                </c:pt>
                <c:pt idx="84">
                  <c:v>21095814.095238097</c:v>
                </c:pt>
                <c:pt idx="85">
                  <c:v>21196154.199999999</c:v>
                </c:pt>
                <c:pt idx="86">
                  <c:v>21357645.714285713</c:v>
                </c:pt>
                <c:pt idx="87">
                  <c:v>21588638.899999999</c:v>
                </c:pt>
                <c:pt idx="88">
                  <c:v>21784374.952380951</c:v>
                </c:pt>
                <c:pt idx="89">
                  <c:v>21861095</c:v>
                </c:pt>
                <c:pt idx="90">
                  <c:v>21865503.086956523</c:v>
                </c:pt>
                <c:pt idx="91">
                  <c:v>21666203.100000001</c:v>
                </c:pt>
                <c:pt idx="92">
                  <c:v>21697665.318181816</c:v>
                </c:pt>
                <c:pt idx="93">
                  <c:v>21839591.608695652</c:v>
                </c:pt>
                <c:pt idx="94">
                  <c:v>21825233.300000001</c:v>
                </c:pt>
                <c:pt idx="95">
                  <c:v>21844413.684210528</c:v>
                </c:pt>
                <c:pt idx="96">
                  <c:v>21573631.699999999</c:v>
                </c:pt>
                <c:pt idx="97">
                  <c:v>21670636.100000001</c:v>
                </c:pt>
                <c:pt idx="98">
                  <c:v>21882146.59090909</c:v>
                </c:pt>
                <c:pt idx="99">
                  <c:v>22105831.25</c:v>
                </c:pt>
                <c:pt idx="100">
                  <c:v>22337805.949999999</c:v>
                </c:pt>
                <c:pt idx="101">
                  <c:v>22466338.863636363</c:v>
                </c:pt>
                <c:pt idx="102">
                  <c:v>22508065.434782609</c:v>
                </c:pt>
                <c:pt idx="103">
                  <c:v>22345225.714285713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8A2-42B1-9E81-DBB8D3CA8ED4}"/>
            </c:ext>
          </c:extLst>
        </c:ser>
        <c:ser>
          <c:idx val="2"/>
          <c:order val="1"/>
          <c:spPr>
            <a:ln>
              <a:noFill/>
            </a:ln>
          </c:spPr>
          <c:marker>
            <c:symbol val="none"/>
          </c:marker>
          <c:cat>
            <c:numRef>
              <c:f>'Gráfico serie sin ajustar'!$T$87:$T$190</c:f>
              <c:numCache>
                <c:formatCode>mmm\-yy</c:formatCode>
                <c:ptCount val="104"/>
                <c:pt idx="0">
                  <c:v>43101</c:v>
                </c:pt>
                <c:pt idx="1">
                  <c:v>43132</c:v>
                </c:pt>
                <c:pt idx="2">
                  <c:v>43160</c:v>
                </c:pt>
                <c:pt idx="3">
                  <c:v>43191</c:v>
                </c:pt>
                <c:pt idx="4">
                  <c:v>43221</c:v>
                </c:pt>
                <c:pt idx="5">
                  <c:v>43252</c:v>
                </c:pt>
                <c:pt idx="6">
                  <c:v>43282</c:v>
                </c:pt>
                <c:pt idx="7">
                  <c:v>43313</c:v>
                </c:pt>
                <c:pt idx="8">
                  <c:v>43344</c:v>
                </c:pt>
                <c:pt idx="9">
                  <c:v>43374</c:v>
                </c:pt>
                <c:pt idx="10">
                  <c:v>43405</c:v>
                </c:pt>
                <c:pt idx="11">
                  <c:v>43435</c:v>
                </c:pt>
                <c:pt idx="12">
                  <c:v>43466</c:v>
                </c:pt>
                <c:pt idx="13">
                  <c:v>43497</c:v>
                </c:pt>
                <c:pt idx="14">
                  <c:v>43525</c:v>
                </c:pt>
                <c:pt idx="15">
                  <c:v>43556</c:v>
                </c:pt>
                <c:pt idx="16">
                  <c:v>43586</c:v>
                </c:pt>
                <c:pt idx="17">
                  <c:v>43617</c:v>
                </c:pt>
                <c:pt idx="18">
                  <c:v>43647</c:v>
                </c:pt>
                <c:pt idx="19">
                  <c:v>43678</c:v>
                </c:pt>
                <c:pt idx="20">
                  <c:v>43709</c:v>
                </c:pt>
                <c:pt idx="21">
                  <c:v>43739</c:v>
                </c:pt>
                <c:pt idx="22">
                  <c:v>43770</c:v>
                </c:pt>
                <c:pt idx="23">
                  <c:v>43800</c:v>
                </c:pt>
                <c:pt idx="24">
                  <c:v>43831</c:v>
                </c:pt>
                <c:pt idx="25">
                  <c:v>43862</c:v>
                </c:pt>
                <c:pt idx="26">
                  <c:v>43891</c:v>
                </c:pt>
                <c:pt idx="27">
                  <c:v>43922</c:v>
                </c:pt>
                <c:pt idx="28">
                  <c:v>43952</c:v>
                </c:pt>
                <c:pt idx="29">
                  <c:v>43983</c:v>
                </c:pt>
                <c:pt idx="30">
                  <c:v>44013</c:v>
                </c:pt>
                <c:pt idx="31">
                  <c:v>44044</c:v>
                </c:pt>
                <c:pt idx="32">
                  <c:v>44075</c:v>
                </c:pt>
                <c:pt idx="33">
                  <c:v>44105</c:v>
                </c:pt>
                <c:pt idx="34">
                  <c:v>44136</c:v>
                </c:pt>
                <c:pt idx="35">
                  <c:v>44166</c:v>
                </c:pt>
                <c:pt idx="36">
                  <c:v>44197</c:v>
                </c:pt>
                <c:pt idx="37">
                  <c:v>44228</c:v>
                </c:pt>
                <c:pt idx="38">
                  <c:v>44256</c:v>
                </c:pt>
                <c:pt idx="39">
                  <c:v>44287</c:v>
                </c:pt>
                <c:pt idx="40">
                  <c:v>44317</c:v>
                </c:pt>
                <c:pt idx="41">
                  <c:v>44348</c:v>
                </c:pt>
                <c:pt idx="42">
                  <c:v>44378</c:v>
                </c:pt>
                <c:pt idx="43">
                  <c:v>44409</c:v>
                </c:pt>
                <c:pt idx="44">
                  <c:v>44440</c:v>
                </c:pt>
                <c:pt idx="45">
                  <c:v>44470</c:v>
                </c:pt>
                <c:pt idx="46">
                  <c:v>44501</c:v>
                </c:pt>
                <c:pt idx="47">
                  <c:v>44531</c:v>
                </c:pt>
                <c:pt idx="48">
                  <c:v>44562</c:v>
                </c:pt>
                <c:pt idx="49">
                  <c:v>44593</c:v>
                </c:pt>
                <c:pt idx="50">
                  <c:v>44621</c:v>
                </c:pt>
                <c:pt idx="51">
                  <c:v>44652</c:v>
                </c:pt>
                <c:pt idx="52">
                  <c:v>44682</c:v>
                </c:pt>
                <c:pt idx="53">
                  <c:v>44713</c:v>
                </c:pt>
                <c:pt idx="54">
                  <c:v>44743</c:v>
                </c:pt>
                <c:pt idx="55">
                  <c:v>44774</c:v>
                </c:pt>
                <c:pt idx="56">
                  <c:v>44805</c:v>
                </c:pt>
                <c:pt idx="57">
                  <c:v>44835</c:v>
                </c:pt>
                <c:pt idx="58">
                  <c:v>44866</c:v>
                </c:pt>
                <c:pt idx="59">
                  <c:v>44896</c:v>
                </c:pt>
                <c:pt idx="60">
                  <c:v>44927</c:v>
                </c:pt>
                <c:pt idx="61">
                  <c:v>44958</c:v>
                </c:pt>
                <c:pt idx="62">
                  <c:v>44986</c:v>
                </c:pt>
                <c:pt idx="63">
                  <c:v>45017</c:v>
                </c:pt>
                <c:pt idx="64">
                  <c:v>45047</c:v>
                </c:pt>
                <c:pt idx="65">
                  <c:v>45078</c:v>
                </c:pt>
                <c:pt idx="66">
                  <c:v>45108</c:v>
                </c:pt>
                <c:pt idx="67">
                  <c:v>45139</c:v>
                </c:pt>
                <c:pt idx="68">
                  <c:v>45170</c:v>
                </c:pt>
                <c:pt idx="69">
                  <c:v>45200</c:v>
                </c:pt>
                <c:pt idx="70">
                  <c:v>45231</c:v>
                </c:pt>
                <c:pt idx="71">
                  <c:v>45261</c:v>
                </c:pt>
                <c:pt idx="72">
                  <c:v>45292</c:v>
                </c:pt>
                <c:pt idx="73">
                  <c:v>45323</c:v>
                </c:pt>
                <c:pt idx="74">
                  <c:v>45352</c:v>
                </c:pt>
                <c:pt idx="75">
                  <c:v>45383</c:v>
                </c:pt>
                <c:pt idx="76">
                  <c:v>45413</c:v>
                </c:pt>
                <c:pt idx="77">
                  <c:v>45444</c:v>
                </c:pt>
                <c:pt idx="78">
                  <c:v>45474</c:v>
                </c:pt>
                <c:pt idx="79">
                  <c:v>45505</c:v>
                </c:pt>
                <c:pt idx="80">
                  <c:v>45536</c:v>
                </c:pt>
                <c:pt idx="81">
                  <c:v>45566</c:v>
                </c:pt>
                <c:pt idx="82">
                  <c:v>45597</c:v>
                </c:pt>
                <c:pt idx="83">
                  <c:v>45627</c:v>
                </c:pt>
                <c:pt idx="84">
                  <c:v>45658</c:v>
                </c:pt>
                <c:pt idx="85">
                  <c:v>45689</c:v>
                </c:pt>
                <c:pt idx="86">
                  <c:v>45717</c:v>
                </c:pt>
                <c:pt idx="87">
                  <c:v>45748</c:v>
                </c:pt>
                <c:pt idx="88">
                  <c:v>45778</c:v>
                </c:pt>
                <c:pt idx="89">
                  <c:v>45809</c:v>
                </c:pt>
                <c:pt idx="90">
                  <c:v>45839</c:v>
                </c:pt>
                <c:pt idx="91">
                  <c:v>45870</c:v>
                </c:pt>
                <c:pt idx="92">
                  <c:v>45901</c:v>
                </c:pt>
                <c:pt idx="93">
                  <c:v>45931</c:v>
                </c:pt>
                <c:pt idx="94">
                  <c:v>45962</c:v>
                </c:pt>
                <c:pt idx="95">
                  <c:v>45992</c:v>
                </c:pt>
                <c:pt idx="96">
                  <c:v>46023</c:v>
                </c:pt>
                <c:pt idx="97">
                  <c:v>46054</c:v>
                </c:pt>
                <c:pt idx="98">
                  <c:v>46082</c:v>
                </c:pt>
                <c:pt idx="99">
                  <c:v>46113</c:v>
                </c:pt>
                <c:pt idx="100">
                  <c:v>46143</c:v>
                </c:pt>
                <c:pt idx="101">
                  <c:v>46174</c:v>
                </c:pt>
                <c:pt idx="102">
                  <c:v>46204</c:v>
                </c:pt>
                <c:pt idx="103">
                  <c:v>46235</c:v>
                </c:pt>
              </c:numCache>
            </c:numRef>
          </c:cat>
          <c:val>
            <c:numRef>
              <c:f>'Gráfico serie sin ajustar'!$AB$87:$AB$190</c:f>
              <c:numCache>
                <c:formatCode>#,##0</c:formatCode>
                <c:ptCount val="10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18839813.818181816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19320227.095238097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19473724.09090909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20151001.136363637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20706500.045454547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21189401.857142858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21666203.100000001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22345225.714285713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8A2-42B1-9E81-DBB8D3CA8ED4}"/>
            </c:ext>
          </c:extLst>
        </c:ser>
        <c:ser>
          <c:idx val="0"/>
          <c:order val="2"/>
          <c:spPr>
            <a:ln w="28575" cap="rnd">
              <a:solidFill>
                <a:srgbClr val="ED7D31">
                  <a:lumMod val="50000"/>
                </a:srgbClr>
              </a:solidFill>
              <a:round/>
            </a:ln>
            <a:effectLst/>
          </c:spPr>
          <c:marker>
            <c:symbol val="none"/>
          </c:marker>
          <c:cat>
            <c:numRef>
              <c:f>'Gráfico serie sin ajustar'!$T$87:$T$190</c:f>
              <c:numCache>
                <c:formatCode>mmm\-yy</c:formatCode>
                <c:ptCount val="104"/>
                <c:pt idx="0">
                  <c:v>43101</c:v>
                </c:pt>
                <c:pt idx="1">
                  <c:v>43132</c:v>
                </c:pt>
                <c:pt idx="2">
                  <c:v>43160</c:v>
                </c:pt>
                <c:pt idx="3">
                  <c:v>43191</c:v>
                </c:pt>
                <c:pt idx="4">
                  <c:v>43221</c:v>
                </c:pt>
                <c:pt idx="5">
                  <c:v>43252</c:v>
                </c:pt>
                <c:pt idx="6">
                  <c:v>43282</c:v>
                </c:pt>
                <c:pt idx="7">
                  <c:v>43313</c:v>
                </c:pt>
                <c:pt idx="8">
                  <c:v>43344</c:v>
                </c:pt>
                <c:pt idx="9">
                  <c:v>43374</c:v>
                </c:pt>
                <c:pt idx="10">
                  <c:v>43405</c:v>
                </c:pt>
                <c:pt idx="11">
                  <c:v>43435</c:v>
                </c:pt>
                <c:pt idx="12">
                  <c:v>43466</c:v>
                </c:pt>
                <c:pt idx="13">
                  <c:v>43497</c:v>
                </c:pt>
                <c:pt idx="14">
                  <c:v>43525</c:v>
                </c:pt>
                <c:pt idx="15">
                  <c:v>43556</c:v>
                </c:pt>
                <c:pt idx="16">
                  <c:v>43586</c:v>
                </c:pt>
                <c:pt idx="17">
                  <c:v>43617</c:v>
                </c:pt>
                <c:pt idx="18">
                  <c:v>43647</c:v>
                </c:pt>
                <c:pt idx="19">
                  <c:v>43678</c:v>
                </c:pt>
                <c:pt idx="20">
                  <c:v>43709</c:v>
                </c:pt>
                <c:pt idx="21">
                  <c:v>43739</c:v>
                </c:pt>
                <c:pt idx="22">
                  <c:v>43770</c:v>
                </c:pt>
                <c:pt idx="23">
                  <c:v>43800</c:v>
                </c:pt>
                <c:pt idx="24">
                  <c:v>43831</c:v>
                </c:pt>
                <c:pt idx="25">
                  <c:v>43862</c:v>
                </c:pt>
                <c:pt idx="26">
                  <c:v>43891</c:v>
                </c:pt>
                <c:pt idx="27">
                  <c:v>43922</c:v>
                </c:pt>
                <c:pt idx="28">
                  <c:v>43952</c:v>
                </c:pt>
                <c:pt idx="29">
                  <c:v>43983</c:v>
                </c:pt>
                <c:pt idx="30">
                  <c:v>44013</c:v>
                </c:pt>
                <c:pt idx="31">
                  <c:v>44044</c:v>
                </c:pt>
                <c:pt idx="32">
                  <c:v>44075</c:v>
                </c:pt>
                <c:pt idx="33">
                  <c:v>44105</c:v>
                </c:pt>
                <c:pt idx="34">
                  <c:v>44136</c:v>
                </c:pt>
                <c:pt idx="35">
                  <c:v>44166</c:v>
                </c:pt>
                <c:pt idx="36">
                  <c:v>44197</c:v>
                </c:pt>
                <c:pt idx="37">
                  <c:v>44228</c:v>
                </c:pt>
                <c:pt idx="38">
                  <c:v>44256</c:v>
                </c:pt>
                <c:pt idx="39">
                  <c:v>44287</c:v>
                </c:pt>
                <c:pt idx="40">
                  <c:v>44317</c:v>
                </c:pt>
                <c:pt idx="41">
                  <c:v>44348</c:v>
                </c:pt>
                <c:pt idx="42">
                  <c:v>44378</c:v>
                </c:pt>
                <c:pt idx="43">
                  <c:v>44409</c:v>
                </c:pt>
                <c:pt idx="44">
                  <c:v>44440</c:v>
                </c:pt>
                <c:pt idx="45">
                  <c:v>44470</c:v>
                </c:pt>
                <c:pt idx="46">
                  <c:v>44501</c:v>
                </c:pt>
                <c:pt idx="47">
                  <c:v>44531</c:v>
                </c:pt>
                <c:pt idx="48">
                  <c:v>44562</c:v>
                </c:pt>
                <c:pt idx="49">
                  <c:v>44593</c:v>
                </c:pt>
                <c:pt idx="50">
                  <c:v>44621</c:v>
                </c:pt>
                <c:pt idx="51">
                  <c:v>44652</c:v>
                </c:pt>
                <c:pt idx="52">
                  <c:v>44682</c:v>
                </c:pt>
                <c:pt idx="53">
                  <c:v>44713</c:v>
                </c:pt>
                <c:pt idx="54">
                  <c:v>44743</c:v>
                </c:pt>
                <c:pt idx="55">
                  <c:v>44774</c:v>
                </c:pt>
                <c:pt idx="56">
                  <c:v>44805</c:v>
                </c:pt>
                <c:pt idx="57">
                  <c:v>44835</c:v>
                </c:pt>
                <c:pt idx="58">
                  <c:v>44866</c:v>
                </c:pt>
                <c:pt idx="59">
                  <c:v>44896</c:v>
                </c:pt>
                <c:pt idx="60">
                  <c:v>44927</c:v>
                </c:pt>
                <c:pt idx="61">
                  <c:v>44958</c:v>
                </c:pt>
                <c:pt idx="62">
                  <c:v>44986</c:v>
                </c:pt>
                <c:pt idx="63">
                  <c:v>45017</c:v>
                </c:pt>
                <c:pt idx="64">
                  <c:v>45047</c:v>
                </c:pt>
                <c:pt idx="65">
                  <c:v>45078</c:v>
                </c:pt>
                <c:pt idx="66">
                  <c:v>45108</c:v>
                </c:pt>
                <c:pt idx="67">
                  <c:v>45139</c:v>
                </c:pt>
                <c:pt idx="68">
                  <c:v>45170</c:v>
                </c:pt>
                <c:pt idx="69">
                  <c:v>45200</c:v>
                </c:pt>
                <c:pt idx="70">
                  <c:v>45231</c:v>
                </c:pt>
                <c:pt idx="71">
                  <c:v>45261</c:v>
                </c:pt>
                <c:pt idx="72">
                  <c:v>45292</c:v>
                </c:pt>
                <c:pt idx="73">
                  <c:v>45323</c:v>
                </c:pt>
                <c:pt idx="74">
                  <c:v>45352</c:v>
                </c:pt>
                <c:pt idx="75">
                  <c:v>45383</c:v>
                </c:pt>
                <c:pt idx="76">
                  <c:v>45413</c:v>
                </c:pt>
                <c:pt idx="77">
                  <c:v>45444</c:v>
                </c:pt>
                <c:pt idx="78">
                  <c:v>45474</c:v>
                </c:pt>
                <c:pt idx="79">
                  <c:v>45505</c:v>
                </c:pt>
                <c:pt idx="80">
                  <c:v>45536</c:v>
                </c:pt>
                <c:pt idx="81">
                  <c:v>45566</c:v>
                </c:pt>
                <c:pt idx="82">
                  <c:v>45597</c:v>
                </c:pt>
                <c:pt idx="83">
                  <c:v>45627</c:v>
                </c:pt>
                <c:pt idx="84">
                  <c:v>45658</c:v>
                </c:pt>
                <c:pt idx="85">
                  <c:v>45689</c:v>
                </c:pt>
                <c:pt idx="86">
                  <c:v>45717</c:v>
                </c:pt>
                <c:pt idx="87">
                  <c:v>45748</c:v>
                </c:pt>
                <c:pt idx="88">
                  <c:v>45778</c:v>
                </c:pt>
                <c:pt idx="89">
                  <c:v>45809</c:v>
                </c:pt>
                <c:pt idx="90">
                  <c:v>45839</c:v>
                </c:pt>
                <c:pt idx="91">
                  <c:v>45870</c:v>
                </c:pt>
                <c:pt idx="92">
                  <c:v>45901</c:v>
                </c:pt>
                <c:pt idx="93">
                  <c:v>45931</c:v>
                </c:pt>
                <c:pt idx="94">
                  <c:v>45962</c:v>
                </c:pt>
                <c:pt idx="95">
                  <c:v>45992</c:v>
                </c:pt>
                <c:pt idx="96">
                  <c:v>46023</c:v>
                </c:pt>
                <c:pt idx="97">
                  <c:v>46054</c:v>
                </c:pt>
                <c:pt idx="98">
                  <c:v>46082</c:v>
                </c:pt>
                <c:pt idx="99">
                  <c:v>46113</c:v>
                </c:pt>
                <c:pt idx="100">
                  <c:v>46143</c:v>
                </c:pt>
                <c:pt idx="101">
                  <c:v>46174</c:v>
                </c:pt>
                <c:pt idx="102">
                  <c:v>46204</c:v>
                </c:pt>
                <c:pt idx="103">
                  <c:v>46235</c:v>
                </c:pt>
              </c:numCache>
            </c:numRef>
          </c:cat>
          <c:val>
            <c:numRef>
              <c:f>'Gráfico serie sin ajustar'!$AA$87:$AA$190</c:f>
              <c:numCache>
                <c:formatCode>#,##0</c:formatCode>
                <c:ptCount val="104"/>
                <c:pt idx="0">
                  <c:v>18282030.818181816</c:v>
                </c:pt>
                <c:pt idx="1">
                  <c:v>18363514.199999999</c:v>
                </c:pt>
                <c:pt idx="2">
                  <c:v>18502087.600000001</c:v>
                </c:pt>
                <c:pt idx="3">
                  <c:v>18678460.857142858</c:v>
                </c:pt>
                <c:pt idx="4">
                  <c:v>18915667.818181816</c:v>
                </c:pt>
                <c:pt idx="5">
                  <c:v>19006990.19047619</c:v>
                </c:pt>
                <c:pt idx="6">
                  <c:v>19042809.681818184</c:v>
                </c:pt>
                <c:pt idx="7">
                  <c:v>18839813.818181816</c:v>
                </c:pt>
                <c:pt idx="8">
                  <c:v>18862712.800000001</c:v>
                </c:pt>
                <c:pt idx="9">
                  <c:v>18993072.818181816</c:v>
                </c:pt>
                <c:pt idx="10">
                  <c:v>18945624.19047619</c:v>
                </c:pt>
                <c:pt idx="11">
                  <c:v>19024165.176470589</c:v>
                </c:pt>
                <c:pt idx="12">
                  <c:v>18819300.09090909</c:v>
                </c:pt>
                <c:pt idx="13">
                  <c:v>18888471.899999999</c:v>
                </c:pt>
                <c:pt idx="14">
                  <c:v>19043576.333333332</c:v>
                </c:pt>
                <c:pt idx="15">
                  <c:v>19230361.75</c:v>
                </c:pt>
                <c:pt idx="16">
                  <c:v>19442113.454545453</c:v>
                </c:pt>
                <c:pt idx="17">
                  <c:v>19517697.199999999</c:v>
                </c:pt>
                <c:pt idx="18">
                  <c:v>19533210.739130434</c:v>
                </c:pt>
                <c:pt idx="19">
                  <c:v>19320227.095238097</c:v>
                </c:pt>
                <c:pt idx="20">
                  <c:v>19323451.476190478</c:v>
                </c:pt>
                <c:pt idx="21">
                  <c:v>19429992.652173914</c:v>
                </c:pt>
                <c:pt idx="22">
                  <c:v>19376878.449999999</c:v>
                </c:pt>
                <c:pt idx="23">
                  <c:v>19408537.833333332</c:v>
                </c:pt>
                <c:pt idx="24">
                  <c:v>19164493.666666668</c:v>
                </c:pt>
                <c:pt idx="25">
                  <c:v>19250228.949999999</c:v>
                </c:pt>
                <c:pt idx="26">
                  <c:v>19006759.59090909</c:v>
                </c:pt>
                <c:pt idx="27">
                  <c:v>18458666.800000001</c:v>
                </c:pt>
                <c:pt idx="28">
                  <c:v>18556128.850000001</c:v>
                </c:pt>
                <c:pt idx="29">
                  <c:v>18624336.681818184</c:v>
                </c:pt>
                <c:pt idx="30">
                  <c:v>18785554.304347824</c:v>
                </c:pt>
                <c:pt idx="31">
                  <c:v>18792376.142857142</c:v>
                </c:pt>
                <c:pt idx="32">
                  <c:v>18876389.227272727</c:v>
                </c:pt>
                <c:pt idx="33">
                  <c:v>18990363.952380951</c:v>
                </c:pt>
                <c:pt idx="34">
                  <c:v>19022001.571428571</c:v>
                </c:pt>
                <c:pt idx="35">
                  <c:v>19048433.315789472</c:v>
                </c:pt>
                <c:pt idx="36">
                  <c:v>18829480.157894738</c:v>
                </c:pt>
                <c:pt idx="37">
                  <c:v>18850111.649999999</c:v>
                </c:pt>
                <c:pt idx="38">
                  <c:v>18920901.869565219</c:v>
                </c:pt>
                <c:pt idx="39">
                  <c:v>19055298.050000001</c:v>
                </c:pt>
                <c:pt idx="40">
                  <c:v>19267221</c:v>
                </c:pt>
                <c:pt idx="41">
                  <c:v>19500277.40909091</c:v>
                </c:pt>
                <c:pt idx="42">
                  <c:v>19591727.954545453</c:v>
                </c:pt>
                <c:pt idx="43">
                  <c:v>19473724.09090909</c:v>
                </c:pt>
                <c:pt idx="44">
                  <c:v>19531111.363636363</c:v>
                </c:pt>
                <c:pt idx="45">
                  <c:v>19690589.649999999</c:v>
                </c:pt>
                <c:pt idx="46">
                  <c:v>19752357.80952381</c:v>
                </c:pt>
                <c:pt idx="47">
                  <c:v>19824911.210526317</c:v>
                </c:pt>
                <c:pt idx="48">
                  <c:v>19627161.25</c:v>
                </c:pt>
                <c:pt idx="49">
                  <c:v>19694272.050000001</c:v>
                </c:pt>
                <c:pt idx="50">
                  <c:v>19834503.695652176</c:v>
                </c:pt>
                <c:pt idx="51">
                  <c:v>20019080.315789472</c:v>
                </c:pt>
                <c:pt idx="52">
                  <c:v>20232723.136363637</c:v>
                </c:pt>
                <c:pt idx="53">
                  <c:v>20348329.954545453</c:v>
                </c:pt>
                <c:pt idx="54">
                  <c:v>20340964.238095239</c:v>
                </c:pt>
                <c:pt idx="55">
                  <c:v>20151001.136363637</c:v>
                </c:pt>
                <c:pt idx="56">
                  <c:v>20180287.40909091</c:v>
                </c:pt>
                <c:pt idx="57">
                  <c:v>20283786.399999999</c:v>
                </c:pt>
                <c:pt idx="58">
                  <c:v>20283630.904761903</c:v>
                </c:pt>
                <c:pt idx="59">
                  <c:v>20296270.899999999</c:v>
                </c:pt>
                <c:pt idx="60">
                  <c:v>20081223.904761903</c:v>
                </c:pt>
                <c:pt idx="61">
                  <c:v>20170142.25</c:v>
                </c:pt>
                <c:pt idx="62">
                  <c:v>20376552.304347824</c:v>
                </c:pt>
                <c:pt idx="63">
                  <c:v>20614988.555555556</c:v>
                </c:pt>
                <c:pt idx="64">
                  <c:v>20815399.136363637</c:v>
                </c:pt>
                <c:pt idx="65">
                  <c:v>20869939.90909091</c:v>
                </c:pt>
                <c:pt idx="66">
                  <c:v>20891884.619047619</c:v>
                </c:pt>
                <c:pt idx="67">
                  <c:v>20706500.045454547</c:v>
                </c:pt>
                <c:pt idx="68">
                  <c:v>20724795.523809522</c:v>
                </c:pt>
                <c:pt idx="69">
                  <c:v>20817657.19047619</c:v>
                </c:pt>
                <c:pt idx="70">
                  <c:v>20806073.761904761</c:v>
                </c:pt>
                <c:pt idx="71">
                  <c:v>20836010.444444444</c:v>
                </c:pt>
                <c:pt idx="72">
                  <c:v>20604760.636363637</c:v>
                </c:pt>
                <c:pt idx="73">
                  <c:v>20708381.571428571</c:v>
                </c:pt>
                <c:pt idx="74">
                  <c:v>20901966.52631579</c:v>
                </c:pt>
                <c:pt idx="75">
                  <c:v>21101504.90909091</c:v>
                </c:pt>
                <c:pt idx="76">
                  <c:v>21321794.045454547</c:v>
                </c:pt>
                <c:pt idx="77">
                  <c:v>21392889.149999999</c:v>
                </c:pt>
                <c:pt idx="78">
                  <c:v>21383106.086956523</c:v>
                </c:pt>
                <c:pt idx="79">
                  <c:v>21189401.857142858</c:v>
                </c:pt>
                <c:pt idx="80">
                  <c:v>21198206.428571429</c:v>
                </c:pt>
                <c:pt idx="81">
                  <c:v>21332513.130434781</c:v>
                </c:pt>
                <c:pt idx="82">
                  <c:v>21302462.600000001</c:v>
                </c:pt>
                <c:pt idx="83">
                  <c:v>21337962.222222224</c:v>
                </c:pt>
                <c:pt idx="84">
                  <c:v>21095814.095238097</c:v>
                </c:pt>
                <c:pt idx="85">
                  <c:v>21196154.199999999</c:v>
                </c:pt>
                <c:pt idx="86">
                  <c:v>21357645.714285713</c:v>
                </c:pt>
                <c:pt idx="87">
                  <c:v>21588638.899999999</c:v>
                </c:pt>
                <c:pt idx="88">
                  <c:v>21784374.952380951</c:v>
                </c:pt>
                <c:pt idx="89">
                  <c:v>21861095</c:v>
                </c:pt>
                <c:pt idx="90">
                  <c:v>21865503.086956523</c:v>
                </c:pt>
                <c:pt idx="91">
                  <c:v>21666203.100000001</c:v>
                </c:pt>
                <c:pt idx="92">
                  <c:v>21697665.318181816</c:v>
                </c:pt>
                <c:pt idx="93">
                  <c:v>21839591.608695652</c:v>
                </c:pt>
                <c:pt idx="94">
                  <c:v>21825233.300000001</c:v>
                </c:pt>
                <c:pt idx="95">
                  <c:v>21844413.684210528</c:v>
                </c:pt>
                <c:pt idx="96">
                  <c:v>21573631.699999999</c:v>
                </c:pt>
                <c:pt idx="97">
                  <c:v>21670636.100000001</c:v>
                </c:pt>
                <c:pt idx="98">
                  <c:v>21882146.59090909</c:v>
                </c:pt>
                <c:pt idx="99">
                  <c:v>22105831.25</c:v>
                </c:pt>
                <c:pt idx="100">
                  <c:v>22337805.949999999</c:v>
                </c:pt>
                <c:pt idx="101">
                  <c:v>22466338.863636363</c:v>
                </c:pt>
                <c:pt idx="102">
                  <c:v>22508065.434782609</c:v>
                </c:pt>
                <c:pt idx="103">
                  <c:v>22345225.714285713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D8A2-42B1-9E81-DBB8D3CA8ED4}"/>
            </c:ext>
          </c:extLst>
        </c:ser>
        <c:ser>
          <c:idx val="3"/>
          <c:order val="3"/>
          <c:spPr>
            <a:ln w="28575" cap="rnd">
              <a:noFill/>
              <a:round/>
            </a:ln>
            <a:effectLst/>
          </c:spPr>
          <c:marker>
            <c:symbol val="diamond"/>
            <c:size val="13"/>
            <c:spPr>
              <a:solidFill>
                <a:srgbClr val="002060"/>
              </a:solidFill>
              <a:ln w="19050">
                <a:solidFill>
                  <a:sysClr val="window" lastClr="FFFFFF"/>
                </a:solidFill>
              </a:ln>
              <a:effectLst/>
            </c:spPr>
          </c:marker>
          <c:dPt>
            <c:idx val="11"/>
            <c:bubble3D val="0"/>
            <c:extLst>
              <c:ext xmlns:c16="http://schemas.microsoft.com/office/drawing/2014/chart" uri="{C3380CC4-5D6E-409C-BE32-E72D297353CC}">
                <c16:uniqueId val="{00000003-D8A2-42B1-9E81-DBB8D3CA8ED4}"/>
              </c:ext>
            </c:extLst>
          </c:dPt>
          <c:dPt>
            <c:idx val="23"/>
            <c:bubble3D val="0"/>
            <c:extLst>
              <c:ext xmlns:c16="http://schemas.microsoft.com/office/drawing/2014/chart" uri="{C3380CC4-5D6E-409C-BE32-E72D297353CC}">
                <c16:uniqueId val="{00000004-D8A2-42B1-9E81-DBB8D3CA8ED4}"/>
              </c:ext>
            </c:extLst>
          </c:dPt>
          <c:dPt>
            <c:idx val="47"/>
            <c:bubble3D val="0"/>
            <c:extLst>
              <c:ext xmlns:c16="http://schemas.microsoft.com/office/drawing/2014/chart" uri="{C3380CC4-5D6E-409C-BE32-E72D297353CC}">
                <c16:uniqueId val="{00000005-D8A2-42B1-9E81-DBB8D3CA8ED4}"/>
              </c:ext>
            </c:extLst>
          </c:dPt>
          <c:dPt>
            <c:idx val="59"/>
            <c:bubble3D val="0"/>
            <c:extLst>
              <c:ext xmlns:c16="http://schemas.microsoft.com/office/drawing/2014/chart" uri="{C3380CC4-5D6E-409C-BE32-E72D297353CC}">
                <c16:uniqueId val="{00000006-D8A2-42B1-9E81-DBB8D3CA8ED4}"/>
              </c:ext>
            </c:extLst>
          </c:dPt>
          <c:dPt>
            <c:idx val="71"/>
            <c:bubble3D val="0"/>
            <c:extLst>
              <c:ext xmlns:c16="http://schemas.microsoft.com/office/drawing/2014/chart" uri="{C3380CC4-5D6E-409C-BE32-E72D297353CC}">
                <c16:uniqueId val="{00000007-D8A2-42B1-9E81-DBB8D3CA8ED4}"/>
              </c:ext>
            </c:extLst>
          </c:dPt>
          <c:dPt>
            <c:idx val="83"/>
            <c:bubble3D val="0"/>
            <c:extLst>
              <c:ext xmlns:c16="http://schemas.microsoft.com/office/drawing/2014/chart" uri="{C3380CC4-5D6E-409C-BE32-E72D297353CC}">
                <c16:uniqueId val="{00000008-D8A2-42B1-9E81-DBB8D3CA8ED4}"/>
              </c:ext>
            </c:extLst>
          </c:dPt>
          <c:dPt>
            <c:idx val="95"/>
            <c:bubble3D val="0"/>
            <c:extLst>
              <c:ext xmlns:c16="http://schemas.microsoft.com/office/drawing/2014/chart" uri="{C3380CC4-5D6E-409C-BE32-E72D297353CC}">
                <c16:uniqueId val="{00000009-D8A2-42B1-9E81-DBB8D3CA8ED4}"/>
              </c:ext>
            </c:extLst>
          </c:dPt>
          <c:dPt>
            <c:idx val="99"/>
            <c:bubble3D val="0"/>
            <c:extLst>
              <c:ext xmlns:c16="http://schemas.microsoft.com/office/drawing/2014/chart" uri="{C3380CC4-5D6E-409C-BE32-E72D297353CC}">
                <c16:uniqueId val="{0000000A-D8A2-42B1-9E81-DBB8D3CA8ED4}"/>
              </c:ext>
            </c:extLst>
          </c:dPt>
          <c:dLbls>
            <c:dLbl>
              <c:idx val="3"/>
              <c:layout>
                <c:manualLayout>
                  <c:x val="-5.7892245220218259E-3"/>
                  <c:y val="2.7542696697796382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8A2-42B1-9E81-DBB8D3CA8ED4}"/>
                </c:ext>
              </c:extLst>
            </c:dLbl>
            <c:dLbl>
              <c:idx val="4"/>
              <c:layout>
                <c:manualLayout>
                  <c:x val="-4.3304607683169634E-3"/>
                  <c:y val="4.4596960263687972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D8A2-42B1-9E81-DBB8D3CA8ED4}"/>
                </c:ext>
              </c:extLst>
            </c:dLbl>
            <c:dLbl>
              <c:idx val="5"/>
              <c:layout>
                <c:manualLayout>
                  <c:x val="-9.8606156991080003E-3"/>
                  <c:y val="5.3899285845083321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D8A2-42B1-9E81-DBB8D3CA8ED4}"/>
                </c:ext>
              </c:extLst>
            </c:dLbl>
            <c:dLbl>
              <c:idx val="6"/>
              <c:layout>
                <c:manualLayout>
                  <c:x val="-8.1501314357194515E-3"/>
                  <c:y val="6.010083623268022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D8A2-42B1-9E81-DBB8D3CA8ED4}"/>
                </c:ext>
              </c:extLst>
            </c:dLbl>
            <c:dLbl>
              <c:idx val="7"/>
              <c:layout>
                <c:manualLayout>
                  <c:x val="-1.0843598756118761E-2"/>
                  <c:y val="3.3744247085393399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D8A2-42B1-9E81-DBB8D3CA8ED4}"/>
                </c:ext>
              </c:extLst>
            </c:dLbl>
            <c:dLbl>
              <c:idx val="11"/>
              <c:layout>
                <c:manualLayout>
                  <c:x val="-6.1598959925574071E-2"/>
                  <c:y val="5.8550448635780877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8A2-42B1-9E81-DBB8D3CA8ED4}"/>
                </c:ext>
              </c:extLst>
            </c:dLbl>
            <c:dLbl>
              <c:idx val="15"/>
              <c:layout>
                <c:manualLayout>
                  <c:x val="-1.6812846842652288E-2"/>
                  <c:y val="3.6845022279191848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D8A2-42B1-9E81-DBB8D3CA8ED4}"/>
                </c:ext>
              </c:extLst>
            </c:dLbl>
            <c:dLbl>
              <c:idx val="16"/>
              <c:layout>
                <c:manualLayout>
                  <c:x val="-5.0653689230256886E-3"/>
                  <c:y val="-4.0674357565769398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D8A2-42B1-9E81-DBB8D3CA8ED4}"/>
                </c:ext>
              </c:extLst>
            </c:dLbl>
            <c:dLbl>
              <c:idx val="17"/>
              <c:layout>
                <c:manualLayout>
                  <c:x val="-6.9209830802732346E-3"/>
                  <c:y val="-2.6720869193676486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D8A2-42B1-9E81-DBB8D3CA8ED4}"/>
                </c:ext>
              </c:extLst>
            </c:dLbl>
            <c:dLbl>
              <c:idx val="18"/>
              <c:layout>
                <c:manualLayout>
                  <c:x val="-2.270866198049878E-3"/>
                  <c:y val="-2.0519318806079587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D8A2-42B1-9E81-DBB8D3CA8ED4}"/>
                </c:ext>
              </c:extLst>
            </c:dLbl>
            <c:dLbl>
              <c:idx val="19"/>
              <c:layout>
                <c:manualLayout>
                  <c:x val="-8.2750901230252763E-3"/>
                  <c:y val="4.797617551987312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D8A2-42B1-9E81-DBB8D3CA8ED4}"/>
                </c:ext>
              </c:extLst>
            </c:dLbl>
            <c:dLbl>
              <c:idx val="23"/>
              <c:layout>
                <c:manualLayout>
                  <c:x val="-9.9636995878322587E-2"/>
                  <c:y val="-4.3775132759567847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8A2-42B1-9E81-DBB8D3CA8ED4}"/>
                </c:ext>
              </c:extLst>
            </c:dLbl>
            <c:dLbl>
              <c:idx val="39"/>
              <c:layout>
                <c:manualLayout>
                  <c:x val="-2.1146837484783206E-3"/>
                  <c:y val="7.3876579381065739E-3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D8A2-42B1-9E81-DBB8D3CA8ED4}"/>
                </c:ext>
              </c:extLst>
            </c:dLbl>
            <c:dLbl>
              <c:idx val="40"/>
              <c:layout>
                <c:manualLayout>
                  <c:x val="-4.3304607683169634E-3"/>
                  <c:y val="2.7542696697796382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D8A2-42B1-9E81-DBB8D3CA8ED4}"/>
                </c:ext>
              </c:extLst>
            </c:dLbl>
            <c:dLbl>
              <c:idx val="41"/>
              <c:layout>
                <c:manualLayout>
                  <c:x val="-3.2464423067296621E-3"/>
                  <c:y val="3.2193859488494174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D8A2-42B1-9E81-DBB8D3CA8ED4}"/>
                </c:ext>
              </c:extLst>
            </c:dLbl>
            <c:dLbl>
              <c:idx val="42"/>
              <c:layout>
                <c:manualLayout>
                  <c:x val="-8.885039590428162E-3"/>
                  <c:y val="4.4596960263687972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D8A2-42B1-9E81-DBB8D3CA8ED4}"/>
                </c:ext>
              </c:extLst>
            </c:dLbl>
            <c:dLbl>
              <c:idx val="43"/>
              <c:layout>
                <c:manualLayout>
                  <c:x val="-9.373782446701364E-3"/>
                  <c:y val="3.5294634682292506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D8A2-42B1-9E81-DBB8D3CA8ED4}"/>
                </c:ext>
              </c:extLst>
            </c:dLbl>
            <c:dLbl>
              <c:idx val="47"/>
              <c:layout>
                <c:manualLayout>
                  <c:x val="-0.10051344618629256"/>
                  <c:y val="-2.6720869193676371E-2"/>
                </c:manualLayout>
              </c:layout>
              <c:spPr>
                <a:solidFill>
                  <a:srgbClr val="FBE5D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471A1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8A2-42B1-9E81-DBB8D3CA8ED4}"/>
                </c:ext>
              </c:extLst>
            </c:dLbl>
            <c:dLbl>
              <c:idx val="51"/>
              <c:layout>
                <c:manualLayout>
                  <c:x val="-5.0543163673131136E-3"/>
                  <c:y val="2.2891533907098707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D8A2-42B1-9E81-DBB8D3CA8ED4}"/>
                </c:ext>
              </c:extLst>
            </c:dLbl>
            <c:dLbl>
              <c:idx val="52"/>
              <c:layout>
                <c:manualLayout>
                  <c:x val="-1.020972600598655E-2"/>
                  <c:y val="4.7697735457486422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D8A2-42B1-9E81-DBB8D3CA8ED4}"/>
                </c:ext>
              </c:extLst>
            </c:dLbl>
            <c:dLbl>
              <c:idx val="53"/>
              <c:layout>
                <c:manualLayout>
                  <c:x val="-1.5004972782068889E-2"/>
                  <c:y val="6.4751999023377887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D8A2-42B1-9E81-DBB8D3CA8ED4}"/>
                </c:ext>
              </c:extLst>
            </c:dLbl>
            <c:dLbl>
              <c:idx val="54"/>
              <c:layout>
                <c:manualLayout>
                  <c:x val="-1.1089764054554365E-2"/>
                  <c:y val="6.4751999023377887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D8A2-42B1-9E81-DBB8D3CA8ED4}"/>
                </c:ext>
              </c:extLst>
            </c:dLbl>
            <c:dLbl>
              <c:idx val="55"/>
              <c:layout>
                <c:manualLayout>
                  <c:x val="-1.0108690601410062E-2"/>
                  <c:y val="3.8395409876091073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D8A2-42B1-9E81-DBB8D3CA8ED4}"/>
                </c:ext>
              </c:extLst>
            </c:dLbl>
            <c:dLbl>
              <c:idx val="59"/>
              <c:layout>
                <c:manualLayout>
                  <c:x val="-0.10262662539839117"/>
                  <c:y val="-4.2224745162668623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8A2-42B1-9E81-DBB8D3CA8ED4}"/>
                </c:ext>
              </c:extLst>
            </c:dLbl>
            <c:dLbl>
              <c:idx val="63"/>
              <c:layout>
                <c:manualLayout>
                  <c:x val="-6.5241326767305104E-3"/>
                  <c:y val="2.4441921503998047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D8A2-42B1-9E81-DBB8D3CA8ED4}"/>
                </c:ext>
              </c:extLst>
            </c:dLbl>
            <c:dLbl>
              <c:idx val="64"/>
              <c:layout>
                <c:manualLayout>
                  <c:x val="-8.0050015418604552E-3"/>
                  <c:y val="6.3201611426478663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D8A2-42B1-9E81-DBB8D3CA8ED4}"/>
                </c:ext>
              </c:extLst>
            </c:dLbl>
            <c:dLbl>
              <c:idx val="65"/>
              <c:layout>
                <c:manualLayout>
                  <c:x val="-1.6474789091486176E-2"/>
                  <c:y val="6.4751999023377887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D8A2-42B1-9E81-DBB8D3CA8ED4}"/>
                </c:ext>
              </c:extLst>
            </c:dLbl>
            <c:dLbl>
              <c:idx val="66"/>
              <c:layout>
                <c:manualLayout>
                  <c:x val="-1.4764304828097857E-2"/>
                  <c:y val="6.6302386620277168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D8A2-42B1-9E81-DBB8D3CA8ED4}"/>
                </c:ext>
              </c:extLst>
            </c:dLbl>
            <c:dLbl>
              <c:idx val="67"/>
              <c:layout>
                <c:manualLayout>
                  <c:x val="-1.6722863993788455E-2"/>
                  <c:y val="4.6147347860587197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D8A2-42B1-9E81-DBB8D3CA8ED4}"/>
                </c:ext>
              </c:extLst>
            </c:dLbl>
            <c:dLbl>
              <c:idx val="71"/>
              <c:layout>
                <c:manualLayout>
                  <c:x val="-0.10211595103104432"/>
                  <c:y val="-3.7573582371970948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8A2-42B1-9E81-DBB8D3CA8ED4}"/>
                </c:ext>
              </c:extLst>
            </c:dLbl>
            <c:dLbl>
              <c:idx val="75"/>
              <c:layout>
                <c:manualLayout>
                  <c:x val="-4.3194082126045237E-3"/>
                  <c:y val="3.0643471891594946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D8A2-42B1-9E81-DBB8D3CA8ED4}"/>
                </c:ext>
              </c:extLst>
            </c:dLbl>
            <c:dLbl>
              <c:idx val="76"/>
              <c:layout>
                <c:manualLayout>
                  <c:x val="-5.8002770777343601E-3"/>
                  <c:y val="6.1651223829579445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D8A2-42B1-9E81-DBB8D3CA8ED4}"/>
                </c:ext>
              </c:extLst>
            </c:dLbl>
            <c:dLbl>
              <c:idx val="77"/>
              <c:layout>
                <c:manualLayout>
                  <c:x val="-9.1257075443993019E-3"/>
                  <c:y val="7.5604712201672461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D8A2-42B1-9E81-DBB8D3CA8ED4}"/>
                </c:ext>
              </c:extLst>
            </c:dLbl>
            <c:dLbl>
              <c:idx val="78"/>
              <c:layout>
                <c:manualLayout>
                  <c:x val="-7.4152232810107662E-3"/>
                  <c:y val="7.0953549410974787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D8A2-42B1-9E81-DBB8D3CA8ED4}"/>
                </c:ext>
              </c:extLst>
            </c:dLbl>
            <c:dLbl>
              <c:idx val="79"/>
              <c:layout>
                <c:manualLayout>
                  <c:x val="-1.8927588457914445E-2"/>
                  <c:y val="4.9248123054385647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D8A2-42B1-9E81-DBB8D3CA8ED4}"/>
                </c:ext>
              </c:extLst>
            </c:dLbl>
            <c:dLbl>
              <c:idx val="83"/>
              <c:layout>
                <c:manualLayout>
                  <c:x val="-0.10126889704926285"/>
                  <c:y val="-3.4472807178172526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8A2-42B1-9E81-DBB8D3CA8ED4}"/>
                </c:ext>
              </c:extLst>
            </c:dLbl>
            <c:dLbl>
              <c:idx val="87"/>
              <c:layout>
                <c:manualLayout>
                  <c:x val="-7.9939489861480147E-3"/>
                  <c:y val="3.3744247085393399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D8A2-42B1-9E81-DBB8D3CA8ED4}"/>
                </c:ext>
              </c:extLst>
            </c:dLbl>
            <c:dLbl>
              <c:idx val="88"/>
              <c:layout>
                <c:manualLayout>
                  <c:x val="-6.5351852324430585E-3"/>
                  <c:y val="6.010083623268022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D8A2-42B1-9E81-DBB8D3CA8ED4}"/>
                </c:ext>
              </c:extLst>
            </c:dLbl>
            <c:dLbl>
              <c:idx val="89"/>
              <c:layout>
                <c:manualLayout>
                  <c:x val="-2.1619146174447174E-2"/>
                  <c:y val="7.0953549410974787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D8A2-42B1-9E81-DBB8D3CA8ED4}"/>
                </c:ext>
              </c:extLst>
            </c:dLbl>
            <c:dLbl>
              <c:idx val="90"/>
              <c:layout>
                <c:manualLayout>
                  <c:x val="-1.3294488518680245E-2"/>
                  <c:y val="7.2503937007874011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C-D8A2-42B1-9E81-DBB8D3CA8ED4}"/>
                </c:ext>
              </c:extLst>
            </c:dLbl>
            <c:dLbl>
              <c:idx val="91"/>
              <c:layout>
                <c:manualLayout>
                  <c:x val="-1.0843598756118868E-2"/>
                  <c:y val="3.9945797472990298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D8A2-42B1-9E81-DBB8D3CA8ED4}"/>
                </c:ext>
              </c:extLst>
            </c:dLbl>
            <c:dLbl>
              <c:idx val="95"/>
              <c:layout>
                <c:manualLayout>
                  <c:x val="-0.10140112265032658"/>
                  <c:y val="-2.9821644387474821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8A2-42B1-9E81-DBB8D3CA8ED4}"/>
                </c:ext>
              </c:extLst>
            </c:dLbl>
            <c:dLbl>
              <c:idx val="99"/>
              <c:layout>
                <c:manualLayout>
                  <c:x val="-4.8395900925353633E-2"/>
                  <c:y val="-3.1372031984374035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D8A2-42B1-9E81-DBB8D3CA8ED4}"/>
                </c:ext>
              </c:extLst>
            </c:dLbl>
            <c:dLbl>
              <c:idx val="100"/>
              <c:layout>
                <c:manualLayout>
                  <c:x val="-5.7243847907343243E-2"/>
                  <c:y val="-2.827125679057561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E-D8A2-42B1-9E81-DBB8D3CA8ED4}"/>
                </c:ext>
              </c:extLst>
            </c:dLbl>
            <c:dLbl>
              <c:idx val="101"/>
              <c:layout>
                <c:manualLayout>
                  <c:x val="-5.5424921291047299E-2"/>
                  <c:y val="-2.9821644387474835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D8A2-42B1-9E81-DBB8D3CA8ED4}"/>
                </c:ext>
              </c:extLst>
            </c:dLbl>
            <c:dLbl>
              <c:idx val="102"/>
              <c:layout>
                <c:manualLayout>
                  <c:x val="-5.0039896254115375E-2"/>
                  <c:y val="-2.8271256790575582E-2"/>
                </c:manualLayout>
              </c:layout>
              <c:spPr>
                <a:solidFill>
                  <a:srgbClr val="ED7D31">
                    <a:lumMod val="20000"/>
                    <a:lumOff val="80000"/>
                  </a:srgb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900" b="1" i="0" u="none" strike="noStrike" kern="1200" baseline="0">
                      <a:solidFill>
                        <a:srgbClr val="471A1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0-D8A2-42B1-9E81-DBB8D3CA8ED4}"/>
                </c:ext>
              </c:extLst>
            </c:dLbl>
            <c:dLbl>
              <c:idx val="103"/>
              <c:layout>
                <c:manualLayout>
                  <c:x val="-1.6313608649008545E-2"/>
                  <c:y val="3.4022624561432561E-2"/>
                </c:manualLayout>
              </c:layout>
              <c:spPr>
                <a:solidFill>
                  <a:srgbClr val="ED7D31">
                    <a:lumMod val="20000"/>
                    <a:lumOff val="80000"/>
                  </a:srgb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rgbClr val="471A1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D8A2-42B1-9E81-DBB8D3CA8ED4}"/>
                </c:ext>
              </c:extLst>
            </c:dLbl>
            <c:spPr>
              <a:solidFill>
                <a:srgbClr val="ED7D31">
                  <a:lumMod val="20000"/>
                  <a:lumOff val="80000"/>
                </a:srgb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471A19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b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'Gráfico serie sin ajustar'!$T$87:$T$190</c:f>
              <c:numCache>
                <c:formatCode>mmm\-yy</c:formatCode>
                <c:ptCount val="104"/>
                <c:pt idx="0">
                  <c:v>43101</c:v>
                </c:pt>
                <c:pt idx="1">
                  <c:v>43132</c:v>
                </c:pt>
                <c:pt idx="2">
                  <c:v>43160</c:v>
                </c:pt>
                <c:pt idx="3">
                  <c:v>43191</c:v>
                </c:pt>
                <c:pt idx="4">
                  <c:v>43221</c:v>
                </c:pt>
                <c:pt idx="5">
                  <c:v>43252</c:v>
                </c:pt>
                <c:pt idx="6">
                  <c:v>43282</c:v>
                </c:pt>
                <c:pt idx="7">
                  <c:v>43313</c:v>
                </c:pt>
                <c:pt idx="8">
                  <c:v>43344</c:v>
                </c:pt>
                <c:pt idx="9">
                  <c:v>43374</c:v>
                </c:pt>
                <c:pt idx="10">
                  <c:v>43405</c:v>
                </c:pt>
                <c:pt idx="11">
                  <c:v>43435</c:v>
                </c:pt>
                <c:pt idx="12">
                  <c:v>43466</c:v>
                </c:pt>
                <c:pt idx="13">
                  <c:v>43497</c:v>
                </c:pt>
                <c:pt idx="14">
                  <c:v>43525</c:v>
                </c:pt>
                <c:pt idx="15">
                  <c:v>43556</c:v>
                </c:pt>
                <c:pt idx="16">
                  <c:v>43586</c:v>
                </c:pt>
                <c:pt idx="17">
                  <c:v>43617</c:v>
                </c:pt>
                <c:pt idx="18">
                  <c:v>43647</c:v>
                </c:pt>
                <c:pt idx="19">
                  <c:v>43678</c:v>
                </c:pt>
                <c:pt idx="20">
                  <c:v>43709</c:v>
                </c:pt>
                <c:pt idx="21">
                  <c:v>43739</c:v>
                </c:pt>
                <c:pt idx="22">
                  <c:v>43770</c:v>
                </c:pt>
                <c:pt idx="23">
                  <c:v>43800</c:v>
                </c:pt>
                <c:pt idx="24">
                  <c:v>43831</c:v>
                </c:pt>
                <c:pt idx="25">
                  <c:v>43862</c:v>
                </c:pt>
                <c:pt idx="26">
                  <c:v>43891</c:v>
                </c:pt>
                <c:pt idx="27">
                  <c:v>43922</c:v>
                </c:pt>
                <c:pt idx="28">
                  <c:v>43952</c:v>
                </c:pt>
                <c:pt idx="29">
                  <c:v>43983</c:v>
                </c:pt>
                <c:pt idx="30">
                  <c:v>44013</c:v>
                </c:pt>
                <c:pt idx="31">
                  <c:v>44044</c:v>
                </c:pt>
                <c:pt idx="32">
                  <c:v>44075</c:v>
                </c:pt>
                <c:pt idx="33">
                  <c:v>44105</c:v>
                </c:pt>
                <c:pt idx="34">
                  <c:v>44136</c:v>
                </c:pt>
                <c:pt idx="35">
                  <c:v>44166</c:v>
                </c:pt>
                <c:pt idx="36">
                  <c:v>44197</c:v>
                </c:pt>
                <c:pt idx="37">
                  <c:v>44228</c:v>
                </c:pt>
                <c:pt idx="38">
                  <c:v>44256</c:v>
                </c:pt>
                <c:pt idx="39">
                  <c:v>44287</c:v>
                </c:pt>
                <c:pt idx="40">
                  <c:v>44317</c:v>
                </c:pt>
                <c:pt idx="41">
                  <c:v>44348</c:v>
                </c:pt>
                <c:pt idx="42">
                  <c:v>44378</c:v>
                </c:pt>
                <c:pt idx="43">
                  <c:v>44409</c:v>
                </c:pt>
                <c:pt idx="44">
                  <c:v>44440</c:v>
                </c:pt>
                <c:pt idx="45">
                  <c:v>44470</c:v>
                </c:pt>
                <c:pt idx="46">
                  <c:v>44501</c:v>
                </c:pt>
                <c:pt idx="47">
                  <c:v>44531</c:v>
                </c:pt>
                <c:pt idx="48">
                  <c:v>44562</c:v>
                </c:pt>
                <c:pt idx="49">
                  <c:v>44593</c:v>
                </c:pt>
                <c:pt idx="50">
                  <c:v>44621</c:v>
                </c:pt>
                <c:pt idx="51">
                  <c:v>44652</c:v>
                </c:pt>
                <c:pt idx="52">
                  <c:v>44682</c:v>
                </c:pt>
                <c:pt idx="53">
                  <c:v>44713</c:v>
                </c:pt>
                <c:pt idx="54">
                  <c:v>44743</c:v>
                </c:pt>
                <c:pt idx="55">
                  <c:v>44774</c:v>
                </c:pt>
                <c:pt idx="56">
                  <c:v>44805</c:v>
                </c:pt>
                <c:pt idx="57">
                  <c:v>44835</c:v>
                </c:pt>
                <c:pt idx="58">
                  <c:v>44866</c:v>
                </c:pt>
                <c:pt idx="59">
                  <c:v>44896</c:v>
                </c:pt>
                <c:pt idx="60">
                  <c:v>44927</c:v>
                </c:pt>
                <c:pt idx="61">
                  <c:v>44958</c:v>
                </c:pt>
                <c:pt idx="62">
                  <c:v>44986</c:v>
                </c:pt>
                <c:pt idx="63">
                  <c:v>45017</c:v>
                </c:pt>
                <c:pt idx="64">
                  <c:v>45047</c:v>
                </c:pt>
                <c:pt idx="65">
                  <c:v>45078</c:v>
                </c:pt>
                <c:pt idx="66">
                  <c:v>45108</c:v>
                </c:pt>
                <c:pt idx="67">
                  <c:v>45139</c:v>
                </c:pt>
                <c:pt idx="68">
                  <c:v>45170</c:v>
                </c:pt>
                <c:pt idx="69">
                  <c:v>45200</c:v>
                </c:pt>
                <c:pt idx="70">
                  <c:v>45231</c:v>
                </c:pt>
                <c:pt idx="71">
                  <c:v>45261</c:v>
                </c:pt>
                <c:pt idx="72">
                  <c:v>45292</c:v>
                </c:pt>
                <c:pt idx="73">
                  <c:v>45323</c:v>
                </c:pt>
                <c:pt idx="74">
                  <c:v>45352</c:v>
                </c:pt>
                <c:pt idx="75">
                  <c:v>45383</c:v>
                </c:pt>
                <c:pt idx="76">
                  <c:v>45413</c:v>
                </c:pt>
                <c:pt idx="77">
                  <c:v>45444</c:v>
                </c:pt>
                <c:pt idx="78">
                  <c:v>45474</c:v>
                </c:pt>
                <c:pt idx="79">
                  <c:v>45505</c:v>
                </c:pt>
                <c:pt idx="80">
                  <c:v>45536</c:v>
                </c:pt>
                <c:pt idx="81">
                  <c:v>45566</c:v>
                </c:pt>
                <c:pt idx="82">
                  <c:v>45597</c:v>
                </c:pt>
                <c:pt idx="83">
                  <c:v>45627</c:v>
                </c:pt>
                <c:pt idx="84">
                  <c:v>45658</c:v>
                </c:pt>
                <c:pt idx="85">
                  <c:v>45689</c:v>
                </c:pt>
                <c:pt idx="86">
                  <c:v>45717</c:v>
                </c:pt>
                <c:pt idx="87">
                  <c:v>45748</c:v>
                </c:pt>
                <c:pt idx="88">
                  <c:v>45778</c:v>
                </c:pt>
                <c:pt idx="89">
                  <c:v>45809</c:v>
                </c:pt>
                <c:pt idx="90">
                  <c:v>45839</c:v>
                </c:pt>
                <c:pt idx="91">
                  <c:v>45870</c:v>
                </c:pt>
                <c:pt idx="92">
                  <c:v>45901</c:v>
                </c:pt>
                <c:pt idx="93">
                  <c:v>45931</c:v>
                </c:pt>
                <c:pt idx="94">
                  <c:v>45962</c:v>
                </c:pt>
                <c:pt idx="95">
                  <c:v>45992</c:v>
                </c:pt>
                <c:pt idx="96">
                  <c:v>46023</c:v>
                </c:pt>
                <c:pt idx="97">
                  <c:v>46054</c:v>
                </c:pt>
                <c:pt idx="98">
                  <c:v>46082</c:v>
                </c:pt>
                <c:pt idx="99">
                  <c:v>46113</c:v>
                </c:pt>
                <c:pt idx="100">
                  <c:v>46143</c:v>
                </c:pt>
                <c:pt idx="101">
                  <c:v>46174</c:v>
                </c:pt>
                <c:pt idx="102">
                  <c:v>46204</c:v>
                </c:pt>
                <c:pt idx="103">
                  <c:v>46235</c:v>
                </c:pt>
              </c:numCache>
            </c:numRef>
          </c:cat>
          <c:val>
            <c:numRef>
              <c:f>'Gráfico serie sin ajustar'!$AB$87:$AB$190</c:f>
              <c:numCache>
                <c:formatCode>#,##0</c:formatCode>
                <c:ptCount val="10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18839813.818181816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19320227.095238097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19473724.09090909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20151001.136363637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20706500.045454547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21189401.857142858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21666203.100000001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22345225.714285713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32-D8A2-42B1-9E81-DBB8D3CA8ED4}"/>
            </c:ext>
          </c:extLst>
        </c:ser>
        <c:ser>
          <c:idx val="4"/>
          <c:order val="4"/>
          <c:marker>
            <c:symbol val="none"/>
          </c:marker>
          <c:cat>
            <c:numRef>
              <c:f>'Gráfico serie sin ajustar'!$T$87:$T$190</c:f>
              <c:numCache>
                <c:formatCode>mmm\-yy</c:formatCode>
                <c:ptCount val="104"/>
                <c:pt idx="0">
                  <c:v>43101</c:v>
                </c:pt>
                <c:pt idx="1">
                  <c:v>43132</c:v>
                </c:pt>
                <c:pt idx="2">
                  <c:v>43160</c:v>
                </c:pt>
                <c:pt idx="3">
                  <c:v>43191</c:v>
                </c:pt>
                <c:pt idx="4">
                  <c:v>43221</c:v>
                </c:pt>
                <c:pt idx="5">
                  <c:v>43252</c:v>
                </c:pt>
                <c:pt idx="6">
                  <c:v>43282</c:v>
                </c:pt>
                <c:pt idx="7">
                  <c:v>43313</c:v>
                </c:pt>
                <c:pt idx="8">
                  <c:v>43344</c:v>
                </c:pt>
                <c:pt idx="9">
                  <c:v>43374</c:v>
                </c:pt>
                <c:pt idx="10">
                  <c:v>43405</c:v>
                </c:pt>
                <c:pt idx="11">
                  <c:v>43435</c:v>
                </c:pt>
                <c:pt idx="12">
                  <c:v>43466</c:v>
                </c:pt>
                <c:pt idx="13">
                  <c:v>43497</c:v>
                </c:pt>
                <c:pt idx="14">
                  <c:v>43525</c:v>
                </c:pt>
                <c:pt idx="15">
                  <c:v>43556</c:v>
                </c:pt>
                <c:pt idx="16">
                  <c:v>43586</c:v>
                </c:pt>
                <c:pt idx="17">
                  <c:v>43617</c:v>
                </c:pt>
                <c:pt idx="18">
                  <c:v>43647</c:v>
                </c:pt>
                <c:pt idx="19">
                  <c:v>43678</c:v>
                </c:pt>
                <c:pt idx="20">
                  <c:v>43709</c:v>
                </c:pt>
                <c:pt idx="21">
                  <c:v>43739</c:v>
                </c:pt>
                <c:pt idx="22">
                  <c:v>43770</c:v>
                </c:pt>
                <c:pt idx="23">
                  <c:v>43800</c:v>
                </c:pt>
                <c:pt idx="24">
                  <c:v>43831</c:v>
                </c:pt>
                <c:pt idx="25">
                  <c:v>43862</c:v>
                </c:pt>
                <c:pt idx="26">
                  <c:v>43891</c:v>
                </c:pt>
                <c:pt idx="27">
                  <c:v>43922</c:v>
                </c:pt>
                <c:pt idx="28">
                  <c:v>43952</c:v>
                </c:pt>
                <c:pt idx="29">
                  <c:v>43983</c:v>
                </c:pt>
                <c:pt idx="30">
                  <c:v>44013</c:v>
                </c:pt>
                <c:pt idx="31">
                  <c:v>44044</c:v>
                </c:pt>
                <c:pt idx="32">
                  <c:v>44075</c:v>
                </c:pt>
                <c:pt idx="33">
                  <c:v>44105</c:v>
                </c:pt>
                <c:pt idx="34">
                  <c:v>44136</c:v>
                </c:pt>
                <c:pt idx="35">
                  <c:v>44166</c:v>
                </c:pt>
                <c:pt idx="36">
                  <c:v>44197</c:v>
                </c:pt>
                <c:pt idx="37">
                  <c:v>44228</c:v>
                </c:pt>
                <c:pt idx="38">
                  <c:v>44256</c:v>
                </c:pt>
                <c:pt idx="39">
                  <c:v>44287</c:v>
                </c:pt>
                <c:pt idx="40">
                  <c:v>44317</c:v>
                </c:pt>
                <c:pt idx="41">
                  <c:v>44348</c:v>
                </c:pt>
                <c:pt idx="42">
                  <c:v>44378</c:v>
                </c:pt>
                <c:pt idx="43">
                  <c:v>44409</c:v>
                </c:pt>
                <c:pt idx="44">
                  <c:v>44440</c:v>
                </c:pt>
                <c:pt idx="45">
                  <c:v>44470</c:v>
                </c:pt>
                <c:pt idx="46">
                  <c:v>44501</c:v>
                </c:pt>
                <c:pt idx="47">
                  <c:v>44531</c:v>
                </c:pt>
                <c:pt idx="48">
                  <c:v>44562</c:v>
                </c:pt>
                <c:pt idx="49">
                  <c:v>44593</c:v>
                </c:pt>
                <c:pt idx="50">
                  <c:v>44621</c:v>
                </c:pt>
                <c:pt idx="51">
                  <c:v>44652</c:v>
                </c:pt>
                <c:pt idx="52">
                  <c:v>44682</c:v>
                </c:pt>
                <c:pt idx="53">
                  <c:v>44713</c:v>
                </c:pt>
                <c:pt idx="54">
                  <c:v>44743</c:v>
                </c:pt>
                <c:pt idx="55">
                  <c:v>44774</c:v>
                </c:pt>
                <c:pt idx="56">
                  <c:v>44805</c:v>
                </c:pt>
                <c:pt idx="57">
                  <c:v>44835</c:v>
                </c:pt>
                <c:pt idx="58">
                  <c:v>44866</c:v>
                </c:pt>
                <c:pt idx="59">
                  <c:v>44896</c:v>
                </c:pt>
                <c:pt idx="60">
                  <c:v>44927</c:v>
                </c:pt>
                <c:pt idx="61">
                  <c:v>44958</c:v>
                </c:pt>
                <c:pt idx="62">
                  <c:v>44986</c:v>
                </c:pt>
                <c:pt idx="63">
                  <c:v>45017</c:v>
                </c:pt>
                <c:pt idx="64">
                  <c:v>45047</c:v>
                </c:pt>
                <c:pt idx="65">
                  <c:v>45078</c:v>
                </c:pt>
                <c:pt idx="66">
                  <c:v>45108</c:v>
                </c:pt>
                <c:pt idx="67">
                  <c:v>45139</c:v>
                </c:pt>
                <c:pt idx="68">
                  <c:v>45170</c:v>
                </c:pt>
                <c:pt idx="69">
                  <c:v>45200</c:v>
                </c:pt>
                <c:pt idx="70">
                  <c:v>45231</c:v>
                </c:pt>
                <c:pt idx="71">
                  <c:v>45261</c:v>
                </c:pt>
                <c:pt idx="72">
                  <c:v>45292</c:v>
                </c:pt>
                <c:pt idx="73">
                  <c:v>45323</c:v>
                </c:pt>
                <c:pt idx="74">
                  <c:v>45352</c:v>
                </c:pt>
                <c:pt idx="75">
                  <c:v>45383</c:v>
                </c:pt>
                <c:pt idx="76">
                  <c:v>45413</c:v>
                </c:pt>
                <c:pt idx="77">
                  <c:v>45444</c:v>
                </c:pt>
                <c:pt idx="78">
                  <c:v>45474</c:v>
                </c:pt>
                <c:pt idx="79">
                  <c:v>45505</c:v>
                </c:pt>
                <c:pt idx="80">
                  <c:v>45536</c:v>
                </c:pt>
                <c:pt idx="81">
                  <c:v>45566</c:v>
                </c:pt>
                <c:pt idx="82">
                  <c:v>45597</c:v>
                </c:pt>
                <c:pt idx="83">
                  <c:v>45627</c:v>
                </c:pt>
                <c:pt idx="84">
                  <c:v>45658</c:v>
                </c:pt>
                <c:pt idx="85">
                  <c:v>45689</c:v>
                </c:pt>
                <c:pt idx="86">
                  <c:v>45717</c:v>
                </c:pt>
                <c:pt idx="87">
                  <c:v>45748</c:v>
                </c:pt>
                <c:pt idx="88">
                  <c:v>45778</c:v>
                </c:pt>
                <c:pt idx="89">
                  <c:v>45809</c:v>
                </c:pt>
                <c:pt idx="90">
                  <c:v>45839</c:v>
                </c:pt>
                <c:pt idx="91">
                  <c:v>45870</c:v>
                </c:pt>
                <c:pt idx="92">
                  <c:v>45901</c:v>
                </c:pt>
                <c:pt idx="93">
                  <c:v>45931</c:v>
                </c:pt>
                <c:pt idx="94">
                  <c:v>45962</c:v>
                </c:pt>
                <c:pt idx="95">
                  <c:v>45992</c:v>
                </c:pt>
                <c:pt idx="96">
                  <c:v>46023</c:v>
                </c:pt>
                <c:pt idx="97">
                  <c:v>46054</c:v>
                </c:pt>
                <c:pt idx="98">
                  <c:v>46082</c:v>
                </c:pt>
                <c:pt idx="99">
                  <c:v>46113</c:v>
                </c:pt>
                <c:pt idx="100">
                  <c:v>46143</c:v>
                </c:pt>
                <c:pt idx="101">
                  <c:v>46174</c:v>
                </c:pt>
                <c:pt idx="102">
                  <c:v>46204</c:v>
                </c:pt>
                <c:pt idx="103">
                  <c:v>46235</c:v>
                </c:pt>
              </c:numCache>
            </c:numRef>
          </c:cat>
          <c:val>
            <c:numRef>
              <c:f>'Gráfico serie sin ajustar'!$AE$12</c:f>
              <c:numCache>
                <c:formatCode>#,##0</c:formatCode>
                <c:ptCount val="1"/>
                <c:pt idx="0">
                  <c:v>679022.6142857112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33-D8A2-42B1-9E81-DBB8D3CA8E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84108128"/>
        <c:axId val="884111080"/>
      </c:lineChart>
      <c:dateAx>
        <c:axId val="884108128"/>
        <c:scaling>
          <c:orientation val="minMax"/>
          <c:max val="46235"/>
          <c:min val="43313"/>
        </c:scaling>
        <c:delete val="0"/>
        <c:axPos val="b"/>
        <c:numFmt formatCode="[$-C0A]mmm\-yy;@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884111080"/>
        <c:crossesAt val="17800000.000000004"/>
        <c:auto val="0"/>
        <c:lblOffset val="100"/>
        <c:baseTimeUnit val="months"/>
        <c:majorUnit val="2"/>
        <c:majorTimeUnit val="months"/>
      </c:dateAx>
      <c:valAx>
        <c:axId val="884111080"/>
        <c:scaling>
          <c:orientation val="minMax"/>
          <c:max val="22690000"/>
          <c:min val="183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884108128"/>
        <c:crosses val="autoZero"/>
        <c:crossBetween val="between"/>
        <c:majorUnit val="355000"/>
        <c:minorUnit val="50000"/>
      </c:valAx>
    </c:plotArea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2">
    <c:autoUpdate val="0"/>
  </c:externalData>
  <c:userShapes r:id="rId3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815212026734124"/>
          <c:y val="1.7248066713534224E-2"/>
          <c:w val="0.67736824003287355"/>
          <c:h val="0.89718890194030188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1E7C63"/>
            </a:solidFill>
            <a:ln>
              <a:solidFill>
                <a:srgbClr val="1E7C63"/>
              </a:solidFill>
            </a:ln>
            <a:effectLst/>
          </c:spPr>
          <c:invertIfNegative val="0"/>
          <c:dLbls>
            <c:spPr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0F3D31"/>
                    </a:solidFill>
                    <a:latin typeface="Aptos Narrow" panose="020B0004020202020204" pitchFamily="34" charset="0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'PAÍSES REGU ALTA. Top 10'!$L$8:$L$17</c:f>
              <c:strCache>
                <c:ptCount val="10"/>
                <c:pt idx="0">
                  <c:v>Nicaragua</c:v>
                </c:pt>
                <c:pt idx="1">
                  <c:v>Argentina</c:v>
                </c:pt>
                <c:pt idx="2">
                  <c:v>Pakistan</c:v>
                </c:pt>
                <c:pt idx="3">
                  <c:v>Honduras</c:v>
                </c:pt>
                <c:pt idx="4">
                  <c:v>Paraguay</c:v>
                </c:pt>
                <c:pt idx="5">
                  <c:v>Senegal</c:v>
                </c:pt>
                <c:pt idx="6">
                  <c:v>Peru</c:v>
                </c:pt>
                <c:pt idx="7">
                  <c:v>Marruecos</c:v>
                </c:pt>
                <c:pt idx="8">
                  <c:v>Venezuela</c:v>
                </c:pt>
                <c:pt idx="9">
                  <c:v>Colombia</c:v>
                </c:pt>
              </c:strCache>
            </c:strRef>
          </c:cat>
          <c:val>
            <c:numRef>
              <c:f>'PAÍSES REGU ALTA. Top 10'!$M$8:$M$17</c:f>
              <c:numCache>
                <c:formatCode>#,##0</c:formatCode>
                <c:ptCount val="10"/>
                <c:pt idx="0">
                  <c:v>5443</c:v>
                </c:pt>
                <c:pt idx="1">
                  <c:v>7344</c:v>
                </c:pt>
                <c:pt idx="2">
                  <c:v>8850</c:v>
                </c:pt>
                <c:pt idx="3">
                  <c:v>10505</c:v>
                </c:pt>
                <c:pt idx="4">
                  <c:v>10595</c:v>
                </c:pt>
                <c:pt idx="5">
                  <c:v>11553</c:v>
                </c:pt>
                <c:pt idx="6">
                  <c:v>25124</c:v>
                </c:pt>
                <c:pt idx="7">
                  <c:v>38273</c:v>
                </c:pt>
                <c:pt idx="8">
                  <c:v>66733</c:v>
                </c:pt>
                <c:pt idx="9">
                  <c:v>97376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A1-4B51-8193-3F3F54895C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6"/>
        <c:axId val="1328438559"/>
        <c:axId val="1328437599"/>
      </c:barChart>
      <c:catAx>
        <c:axId val="132843855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328437599"/>
        <c:crosses val="autoZero"/>
        <c:auto val="1"/>
        <c:lblAlgn val="ctr"/>
        <c:lblOffset val="100"/>
        <c:noMultiLvlLbl val="0"/>
      </c:catAx>
      <c:valAx>
        <c:axId val="1328437599"/>
        <c:scaling>
          <c:orientation val="minMax"/>
          <c:max val="1000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ash"/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328438559"/>
        <c:crosses val="autoZero"/>
        <c:crossBetween val="between"/>
        <c:majorUnit val="200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 rot="0"/>
    <a:lstStyle/>
    <a:p>
      <a:pPr>
        <a:defRPr/>
      </a:pPr>
      <a:endParaRPr lang="es-ES"/>
    </a:p>
  </c:txPr>
  <c:externalData r:id="rId4">
    <c:autoUpdate val="0"/>
  </c:externalData>
  <c:userShapes r:id="rId5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3191168308154951E-2"/>
          <c:y val="6.0817289730675558E-2"/>
          <c:w val="0.88684315735826091"/>
          <c:h val="0.76654898989898979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'Gráf Var acum mes ene-ago 2026'!$N$1</c:f>
              <c:strCache>
                <c:ptCount val="1"/>
                <c:pt idx="0">
                  <c:v>Absoluta (eje dcho.)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15875">
              <a:solidFill>
                <a:schemeClr val="accent2">
                  <a:lumMod val="75000"/>
                </a:schemeClr>
              </a:solidFill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 w="15875">
                <a:solidFill>
                  <a:schemeClr val="accent2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794-4D95-9DEB-4B60D0AE6DF8}"/>
              </c:ext>
            </c:extLst>
          </c:dPt>
          <c:dLbls>
            <c:dLbl>
              <c:idx val="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794-4D95-9DEB-4B60D0AE6DF8}"/>
                </c:ext>
              </c:extLst>
            </c:dLbl>
            <c:dLbl>
              <c:idx val="1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794-4D95-9DEB-4B60D0AE6DF8}"/>
                </c:ext>
              </c:extLst>
            </c:dLbl>
            <c:dLbl>
              <c:idx val="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794-4D95-9DEB-4B60D0AE6DF8}"/>
                </c:ext>
              </c:extLst>
            </c:dLbl>
            <c:dLbl>
              <c:idx val="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794-4D95-9DEB-4B60D0AE6DF8}"/>
                </c:ext>
              </c:extLst>
            </c:dLbl>
            <c:dLbl>
              <c:idx val="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794-4D95-9DEB-4B60D0AE6DF8}"/>
                </c:ext>
              </c:extLst>
            </c:dLbl>
            <c:dLbl>
              <c:idx val="6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794-4D95-9DEB-4B60D0AE6DF8}"/>
                </c:ext>
              </c:extLst>
            </c:dLbl>
            <c:dLbl>
              <c:idx val="7"/>
              <c:spPr>
                <a:solidFill>
                  <a:schemeClr val="accent2">
                    <a:lumMod val="20000"/>
                    <a:lumOff val="80000"/>
                  </a:scheme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900" b="1" i="0" u="none" strike="noStrike" kern="1200" baseline="0">
                      <a:solidFill>
                        <a:schemeClr val="accent2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794-4D95-9DEB-4B60D0AE6DF8}"/>
                </c:ext>
              </c:extLst>
            </c:dLbl>
            <c:spPr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2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'Gráf Var acum mes ene-ago 2026'!$Q$5:$Q$12</c:f>
              <c:numCache>
                <c:formatCode>General</c:formatCode>
                <c:ptCount val="8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</c:numCache>
              <c:extLst/>
            </c:numRef>
          </c:cat>
          <c:val>
            <c:numRef>
              <c:f>'Gráf Var acum mes ene-ago 2026'!$K$5:$K$12</c:f>
              <c:numCache>
                <c:formatCode>#,##0</c:formatCode>
                <c:ptCount val="8"/>
                <c:pt idx="0">
                  <c:v>296061.91876750812</c:v>
                </c:pt>
                <c:pt idx="1">
                  <c:v>-616161.6904761903</c:v>
                </c:pt>
                <c:pt idx="2">
                  <c:v>425290.77511961758</c:v>
                </c:pt>
                <c:pt idx="3">
                  <c:v>326089.92583731934</c:v>
                </c:pt>
                <c:pt idx="4">
                  <c:v>410229.1454545483</c:v>
                </c:pt>
                <c:pt idx="5">
                  <c:v>353391.41269841418</c:v>
                </c:pt>
                <c:pt idx="6">
                  <c:v>328240.87777777761</c:v>
                </c:pt>
                <c:pt idx="7">
                  <c:v>500812.030075185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8-9794-4D95-9DEB-4B60D0AE6D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54162575"/>
        <c:axId val="463262687"/>
      </c:barChart>
      <c:lineChart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86953792"/>
        <c:axId val="973727888"/>
        <c:extLst>
          <c:ext xmlns:c15="http://schemas.microsoft.com/office/drawing/2012/chart" uri="{02D57815-91ED-43cb-92C2-25804820EDAC}">
            <c15:filteredLineSeries>
              <c15:ser>
                <c:idx val="0"/>
                <c:order val="1"/>
                <c:tx>
                  <c:strRef>
                    <c:extLst>
                      <c:ext uri="{02D57815-91ED-43cb-92C2-25804820EDAC}">
                        <c15:formulaRef>
                          <c15:sqref>'Gráf Var acum mes ene-ago 2026'!$P$1</c15:sqref>
                        </c15:formulaRef>
                      </c:ext>
                    </c:extLst>
                    <c:strCache>
                      <c:ptCount val="1"/>
                      <c:pt idx="0">
                        <c:v>Tasa (%)</c:v>
                      </c:pt>
                    </c:strCache>
                  </c:strRef>
                </c:tx>
                <c:spPr>
                  <a:ln w="28575" cap="rnd">
                    <a:solidFill>
                      <a:schemeClr val="tx2"/>
                    </a:solidFill>
                    <a:round/>
                  </a:ln>
                  <a:effectLst/>
                </c:spPr>
                <c:marker>
                  <c:symbol val="diamond"/>
                  <c:size val="7"/>
                  <c:spPr>
                    <a:solidFill>
                      <a:schemeClr val="accent1"/>
                    </a:solidFill>
                    <a:ln w="9525">
                      <a:solidFill>
                        <a:schemeClr val="bg1"/>
                      </a:solidFill>
                    </a:ln>
                    <a:effectLst/>
                  </c:spPr>
                </c:marker>
                <c:dLbls>
                  <c:spPr>
                    <a:solidFill>
                      <a:schemeClr val="accent1">
                        <a:lumMod val="20000"/>
                        <a:lumOff val="80000"/>
                      </a:schemeClr>
                    </a:solidFill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600" b="1" i="0" u="none" strike="noStrike" kern="120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ES"/>
                    </a:p>
                  </c:txPr>
                  <c:dLblPos val="b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'Gráf Var acum mes ene-ago 2026'!$Q$5:$Q$12</c15:sqref>
                        </c15:formulaRef>
                      </c:ext>
                    </c:extLst>
                    <c:numCache>
                      <c:formatCode>General</c:formatCode>
                      <c:ptCount val="8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  <c:pt idx="7">
                        <c:v>2026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'Gráf Var acum mes ene-ago 2026'!$M$5:$M$12</c15:sqref>
                        </c15:formulaRef>
                      </c:ext>
                    </c:extLst>
                    <c:numCache>
                      <c:formatCode>0.0%</c:formatCode>
                      <c:ptCount val="8"/>
                      <c:pt idx="0">
                        <c:v>1.5562413174044691E-2</c:v>
                      </c:pt>
                      <c:pt idx="1">
                        <c:v>-3.1746940226375989E-2</c:v>
                      </c:pt>
                      <c:pt idx="2">
                        <c:v>2.2326811243163446E-2</c:v>
                      </c:pt>
                      <c:pt idx="3">
                        <c:v>1.6448493633816494E-2</c:v>
                      </c:pt>
                      <c:pt idx="4">
                        <c:v>2.0212045231153684E-2</c:v>
                      </c:pt>
                      <c:pt idx="5">
                        <c:v>1.6960608348736923E-2</c:v>
                      </c:pt>
                      <c:pt idx="6">
                        <c:v>1.5382953365431221E-2</c:v>
                      </c:pt>
                      <c:pt idx="7">
                        <c:v>2.2926320537372879E-2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9-9794-4D95-9DEB-4B60D0AE6DF8}"/>
                  </c:ext>
                </c:extLst>
              </c15:ser>
            </c15:filteredLineSeries>
          </c:ext>
        </c:extLst>
      </c:lineChart>
      <c:dateAx>
        <c:axId val="1541625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1860000" spcFirstLastPara="1" vertOverflow="ellipsis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63262687"/>
        <c:crosses val="autoZero"/>
        <c:auto val="0"/>
        <c:lblOffset val="100"/>
        <c:baseTimeUnit val="days"/>
      </c:dateAx>
      <c:valAx>
        <c:axId val="463262687"/>
        <c:scaling>
          <c:orientation val="minMax"/>
          <c:max val="600000"/>
          <c:min val="-2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54162575"/>
        <c:crosses val="autoZero"/>
        <c:crossBetween val="between"/>
        <c:majorUnit val="100000"/>
      </c:valAx>
      <c:valAx>
        <c:axId val="973727888"/>
        <c:scaling>
          <c:orientation val="minMax"/>
          <c:max val="4.4000000000000011E-2"/>
          <c:min val="-5.000000000000001E-3"/>
        </c:scaling>
        <c:delete val="1"/>
        <c:axPos val="r"/>
        <c:numFmt formatCode="0.0%" sourceLinked="1"/>
        <c:majorTickMark val="out"/>
        <c:minorTickMark val="none"/>
        <c:tickLblPos val="nextTo"/>
        <c:crossAx val="986953792"/>
        <c:crosses val="max"/>
        <c:crossBetween val="between"/>
        <c:majorUnit val="8.0000000000000019E-3"/>
      </c:valAx>
      <c:catAx>
        <c:axId val="98695379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73727888"/>
        <c:crosses val="autoZero"/>
        <c:auto val="1"/>
        <c:lblAlgn val="ctr"/>
        <c:lblOffset val="100"/>
        <c:noMultiLvlLbl val="0"/>
      </c:cat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0436737443481927E-2"/>
          <c:y val="0.12783775275977596"/>
          <c:w val="0.87559505572573237"/>
          <c:h val="0.64812269168937575"/>
        </c:manualLayout>
      </c:layout>
      <c:lineChart>
        <c:grouping val="standard"/>
        <c:varyColors val="0"/>
        <c:ser>
          <c:idx val="3"/>
          <c:order val="0"/>
          <c:tx>
            <c:strRef>
              <c:f>'Gráfico_edad_mes_agrup b2018'!$S$7</c:f>
              <c:strCache>
                <c:ptCount val="1"/>
                <c:pt idx="0">
                  <c:v>Total Edad</c:v>
                </c:pt>
              </c:strCache>
            </c:strRef>
          </c:tx>
          <c:spPr>
            <a:ln w="57150">
              <a:solidFill>
                <a:srgbClr val="44546A"/>
              </a:solidFill>
            </a:ln>
          </c:spPr>
          <c:marker>
            <c:symbol val="diamond"/>
            <c:size val="11"/>
            <c:spPr>
              <a:solidFill>
                <a:schemeClr val="tx2">
                  <a:lumMod val="75000"/>
                </a:schemeClr>
              </a:solidFill>
              <a:ln w="25400" cmpd="sng">
                <a:solidFill>
                  <a:schemeClr val="tx2">
                    <a:lumMod val="75000"/>
                  </a:schemeClr>
                </a:solidFill>
              </a:ln>
              <a:effectLst/>
            </c:spPr>
          </c:marker>
          <c:dLbls>
            <c:delete val="1"/>
          </c:dLbls>
          <c:cat>
            <c:strRef>
              <c:f>'Gráfico_edad_mes_agrup b2018'!$N$8:$N$16</c:f>
              <c:strCache>
                <c:ptCount val="9"/>
                <c:pt idx="0">
                  <c:v>ago-18</c:v>
                </c:pt>
                <c:pt idx="1">
                  <c:v>ago-19</c:v>
                </c:pt>
                <c:pt idx="2">
                  <c:v>ago-20</c:v>
                </c:pt>
                <c:pt idx="3">
                  <c:v>ago-21</c:v>
                </c:pt>
                <c:pt idx="4">
                  <c:v>ago-22</c:v>
                </c:pt>
                <c:pt idx="5">
                  <c:v>ago-23</c:v>
                </c:pt>
                <c:pt idx="6">
                  <c:v>ago-24</c:v>
                </c:pt>
                <c:pt idx="7">
                  <c:v>ago-25</c:v>
                </c:pt>
                <c:pt idx="8">
                  <c:v>ago-26</c:v>
                </c:pt>
              </c:strCache>
            </c:strRef>
          </c:cat>
          <c:val>
            <c:numRef>
              <c:f>'Gráfico_edad_mes_agrup b2018'!$S$8:$S$16</c:f>
              <c:numCache>
                <c:formatCode>0.0</c:formatCode>
                <c:ptCount val="9"/>
                <c:pt idx="0">
                  <c:v>100</c:v>
                </c:pt>
                <c:pt idx="1">
                  <c:v>102.54998953062903</c:v>
                </c:pt>
                <c:pt idx="2">
                  <c:v>99.748205155033745</c:v>
                </c:pt>
                <c:pt idx="3">
                  <c:v>103.36473744409858</c:v>
                </c:pt>
                <c:pt idx="4">
                  <c:v>106.95966177016074</c:v>
                </c:pt>
                <c:pt idx="5">
                  <c:v>109.90819892295518</c:v>
                </c:pt>
                <c:pt idx="6">
                  <c:v>112.4713973420784</c:v>
                </c:pt>
                <c:pt idx="7">
                  <c:v>115.00221449640632</c:v>
                </c:pt>
                <c:pt idx="8">
                  <c:v>118.60640409449653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867-4B3A-A961-5DD193DD560E}"/>
            </c:ext>
          </c:extLst>
        </c:ser>
        <c:ser>
          <c:idx val="2"/>
          <c:order val="1"/>
          <c:tx>
            <c:strRef>
              <c:f>'Gráfico_edad_mes_agrup b2018'!$P$7</c:f>
              <c:strCache>
                <c:ptCount val="1"/>
                <c:pt idx="0">
                  <c:v>Menores de 30</c:v>
                </c:pt>
              </c:strCache>
            </c:strRef>
          </c:tx>
          <c:spPr>
            <a:ln w="50800">
              <a:solidFill>
                <a:srgbClr val="A9D18E"/>
              </a:solidFill>
              <a:prstDash val="solid"/>
            </a:ln>
          </c:spPr>
          <c:marker>
            <c:symbol val="circle"/>
            <c:size val="8"/>
            <c:spPr>
              <a:solidFill>
                <a:srgbClr val="A9D18E"/>
              </a:solidFill>
              <a:ln w="31750" cmpd="sng">
                <a:solidFill>
                  <a:srgbClr val="A9D18E"/>
                </a:solidFill>
              </a:ln>
              <a:effectLst/>
            </c:spPr>
          </c:marker>
          <c:dLbls>
            <c:delete val="1"/>
          </c:dLbls>
          <c:cat>
            <c:strRef>
              <c:f>'Gráfico_edad_mes_agrup b2018'!$N$8:$N$16</c:f>
              <c:strCache>
                <c:ptCount val="9"/>
                <c:pt idx="0">
                  <c:v>ago-18</c:v>
                </c:pt>
                <c:pt idx="1">
                  <c:v>ago-19</c:v>
                </c:pt>
                <c:pt idx="2">
                  <c:v>ago-20</c:v>
                </c:pt>
                <c:pt idx="3">
                  <c:v>ago-21</c:v>
                </c:pt>
                <c:pt idx="4">
                  <c:v>ago-22</c:v>
                </c:pt>
                <c:pt idx="5">
                  <c:v>ago-23</c:v>
                </c:pt>
                <c:pt idx="6">
                  <c:v>ago-24</c:v>
                </c:pt>
                <c:pt idx="7">
                  <c:v>ago-25</c:v>
                </c:pt>
                <c:pt idx="8">
                  <c:v>ago-26</c:v>
                </c:pt>
              </c:strCache>
            </c:strRef>
          </c:cat>
          <c:val>
            <c:numRef>
              <c:f>'Gráfico_edad_mes_agrup b2018'!$P$8:$P$16</c:f>
              <c:numCache>
                <c:formatCode>0.0</c:formatCode>
                <c:ptCount val="9"/>
                <c:pt idx="0">
                  <c:v>100</c:v>
                </c:pt>
                <c:pt idx="1">
                  <c:v>103.15129484656704</c:v>
                </c:pt>
                <c:pt idx="2">
                  <c:v>91.349788569856202</c:v>
                </c:pt>
                <c:pt idx="3">
                  <c:v>100.62759378483972</c:v>
                </c:pt>
                <c:pt idx="4">
                  <c:v>108.91501511617435</c:v>
                </c:pt>
                <c:pt idx="5">
                  <c:v>114.37847521507152</c:v>
                </c:pt>
                <c:pt idx="6">
                  <c:v>119.613364648459</c:v>
                </c:pt>
                <c:pt idx="7">
                  <c:v>125.77923687404623</c:v>
                </c:pt>
                <c:pt idx="8">
                  <c:v>134.39622498057363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867-4B3A-A961-5DD193DD560E}"/>
            </c:ext>
          </c:extLst>
        </c:ser>
        <c:ser>
          <c:idx val="1"/>
          <c:order val="2"/>
          <c:tx>
            <c:strRef>
              <c:f>'Gráfico_edad_mes_agrup b2018'!$Q$7</c:f>
              <c:strCache>
                <c:ptCount val="1"/>
                <c:pt idx="0">
                  <c:v>Entre 30 y 54 años</c:v>
                </c:pt>
              </c:strCache>
            </c:strRef>
          </c:tx>
          <c:spPr>
            <a:ln w="57150">
              <a:solidFill>
                <a:schemeClr val="accent2"/>
              </a:solidFill>
              <a:prstDash val="sysDash"/>
            </a:ln>
          </c:spPr>
          <c:marker>
            <c:symbol val="x"/>
            <c:size val="7"/>
            <c:spPr>
              <a:solidFill>
                <a:schemeClr val="accent2"/>
              </a:solidFill>
              <a:ln w="25400">
                <a:solidFill>
                  <a:schemeClr val="accent2"/>
                </a:solidFill>
              </a:ln>
              <a:effectLst/>
            </c:spPr>
          </c:marker>
          <c:dLbls>
            <c:delete val="1"/>
          </c:dLbls>
          <c:cat>
            <c:strRef>
              <c:f>'Gráfico_edad_mes_agrup b2018'!$N$8:$N$16</c:f>
              <c:strCache>
                <c:ptCount val="9"/>
                <c:pt idx="0">
                  <c:v>ago-18</c:v>
                </c:pt>
                <c:pt idx="1">
                  <c:v>ago-19</c:v>
                </c:pt>
                <c:pt idx="2">
                  <c:v>ago-20</c:v>
                </c:pt>
                <c:pt idx="3">
                  <c:v>ago-21</c:v>
                </c:pt>
                <c:pt idx="4">
                  <c:v>ago-22</c:v>
                </c:pt>
                <c:pt idx="5">
                  <c:v>ago-23</c:v>
                </c:pt>
                <c:pt idx="6">
                  <c:v>ago-24</c:v>
                </c:pt>
                <c:pt idx="7">
                  <c:v>ago-25</c:v>
                </c:pt>
                <c:pt idx="8">
                  <c:v>ago-26</c:v>
                </c:pt>
              </c:strCache>
            </c:strRef>
          </c:cat>
          <c:val>
            <c:numRef>
              <c:f>'Gráfico_edad_mes_agrup b2018'!$Q$8:$Q$16</c:f>
              <c:numCache>
                <c:formatCode>0.0</c:formatCode>
                <c:ptCount val="9"/>
                <c:pt idx="0">
                  <c:v>100</c:v>
                </c:pt>
                <c:pt idx="1">
                  <c:v>101.26963580900753</c:v>
                </c:pt>
                <c:pt idx="2">
                  <c:v>98.642100067071041</c:v>
                </c:pt>
                <c:pt idx="3">
                  <c:v>100.40267431763716</c:v>
                </c:pt>
                <c:pt idx="4">
                  <c:v>102.09132296619596</c:v>
                </c:pt>
                <c:pt idx="5">
                  <c:v>103.39903848757616</c:v>
                </c:pt>
                <c:pt idx="6">
                  <c:v>104.31940473275381</c:v>
                </c:pt>
                <c:pt idx="7">
                  <c:v>105.02869918585817</c:v>
                </c:pt>
                <c:pt idx="8">
                  <c:v>106.69278537580639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E867-4B3A-A961-5DD193DD560E}"/>
            </c:ext>
          </c:extLst>
        </c:ser>
        <c:ser>
          <c:idx val="4"/>
          <c:order val="3"/>
          <c:tx>
            <c:strRef>
              <c:f>'Gráfico_edad_mes_agrup b2018'!$R$7</c:f>
              <c:strCache>
                <c:ptCount val="1"/>
                <c:pt idx="0">
                  <c:v>De 55 y más años</c:v>
                </c:pt>
              </c:strCache>
            </c:strRef>
          </c:tx>
          <c:spPr>
            <a:ln w="57150">
              <a:solidFill>
                <a:schemeClr val="accent1"/>
              </a:solidFill>
              <a:prstDash val="sysDash"/>
            </a:ln>
          </c:spPr>
          <c:marker>
            <c:symbol val="triangle"/>
            <c:size val="9"/>
            <c:spPr>
              <a:solidFill>
                <a:schemeClr val="accent1"/>
              </a:solidFill>
              <a:ln w="25400" cmpd="sng">
                <a:solidFill>
                  <a:schemeClr val="accent1"/>
                </a:solidFill>
                <a:prstDash val="solid"/>
                <a:bevel/>
              </a:ln>
              <a:effectLst/>
            </c:spPr>
          </c:marker>
          <c:dLbls>
            <c:delete val="1"/>
          </c:dLbls>
          <c:cat>
            <c:strRef>
              <c:f>'Gráfico_edad_mes_agrup b2018'!$N$8:$N$16</c:f>
              <c:strCache>
                <c:ptCount val="9"/>
                <c:pt idx="0">
                  <c:v>ago-18</c:v>
                </c:pt>
                <c:pt idx="1">
                  <c:v>ago-19</c:v>
                </c:pt>
                <c:pt idx="2">
                  <c:v>ago-20</c:v>
                </c:pt>
                <c:pt idx="3">
                  <c:v>ago-21</c:v>
                </c:pt>
                <c:pt idx="4">
                  <c:v>ago-22</c:v>
                </c:pt>
                <c:pt idx="5">
                  <c:v>ago-23</c:v>
                </c:pt>
                <c:pt idx="6">
                  <c:v>ago-24</c:v>
                </c:pt>
                <c:pt idx="7">
                  <c:v>ago-25</c:v>
                </c:pt>
                <c:pt idx="8">
                  <c:v>ago-26</c:v>
                </c:pt>
              </c:strCache>
            </c:strRef>
          </c:cat>
          <c:val>
            <c:numRef>
              <c:f>'Gráfico_edad_mes_agrup b2018'!$R$8:$R$16</c:f>
              <c:numCache>
                <c:formatCode>0.0</c:formatCode>
                <c:ptCount val="9"/>
                <c:pt idx="0">
                  <c:v>100</c:v>
                </c:pt>
                <c:pt idx="1">
                  <c:v>107.03643143672836</c:v>
                </c:pt>
                <c:pt idx="2">
                  <c:v>111.33450161234822</c:v>
                </c:pt>
                <c:pt idx="3">
                  <c:v>117.31035203875402</c:v>
                </c:pt>
                <c:pt idx="4">
                  <c:v>124.30439992281059</c:v>
                </c:pt>
                <c:pt idx="5">
                  <c:v>131.49591087070064</c:v>
                </c:pt>
                <c:pt idx="6">
                  <c:v>138.1746425943127</c:v>
                </c:pt>
                <c:pt idx="7">
                  <c:v>144.68510234169716</c:v>
                </c:pt>
                <c:pt idx="8">
                  <c:v>151.54222751897515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E867-4B3A-A961-5DD193DD560E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489716943"/>
        <c:axId val="1"/>
      </c:lineChart>
      <c:catAx>
        <c:axId val="14897169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>
            <a:solidFill>
              <a:schemeClr val="tx1">
                <a:lumMod val="15000"/>
                <a:lumOff val="85000"/>
              </a:schemeClr>
            </a:solidFill>
          </a:ln>
        </c:spPr>
        <c:txPr>
          <a:bodyPr rot="-1200000"/>
          <a:lstStyle/>
          <a:p>
            <a:pPr>
              <a:defRPr sz="1800" b="1" i="0" baseline="0">
                <a:solidFill>
                  <a:schemeClr val="tx1"/>
                </a:solidFill>
              </a:defRPr>
            </a:pPr>
            <a:endParaRPr lang="es-E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155"/>
          <c:min val="8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#,##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 b="0" i="0" baseline="0">
                <a:solidFill>
                  <a:schemeClr val="tx1"/>
                </a:solidFill>
              </a:defRPr>
            </a:pPr>
            <a:endParaRPr lang="es-ES"/>
          </a:p>
        </c:txPr>
        <c:crossAx val="1489716943"/>
        <c:crosses val="autoZero"/>
        <c:crossBetween val="between"/>
        <c:majorUnit val="5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7.0448007185914943E-2"/>
          <c:y val="0.88072519065788279"/>
          <c:w val="0.85310704293831408"/>
          <c:h val="9.6216185318032998E-2"/>
        </c:manualLayout>
      </c:layout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/>
      </a:pPr>
      <a:endParaRPr lang="es-ES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3992311180444844"/>
          <c:y val="3.7037037037037035E-2"/>
          <c:w val="0.7934102096458181"/>
          <c:h val="0.71176514331418994"/>
        </c:manualLayout>
      </c:layout>
      <c:lineChart>
        <c:grouping val="standard"/>
        <c:varyColors val="0"/>
        <c:ser>
          <c:idx val="0"/>
          <c:order val="0"/>
          <c:tx>
            <c:strRef>
              <c:f>'Gráfico evol total sistema sexo'!$K$5</c:f>
              <c:strCache>
                <c:ptCount val="1"/>
                <c:pt idx="0">
                  <c:v>Hombres</c:v>
                </c:pt>
              </c:strCache>
            </c:strRef>
          </c:tx>
          <c:spPr>
            <a:ln w="38100" cap="rnd">
              <a:solidFill>
                <a:srgbClr val="C5E0B4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6">
                  <a:lumMod val="75000"/>
                </a:schemeClr>
              </a:solidFill>
              <a:ln w="9525">
                <a:solidFill>
                  <a:schemeClr val="bg1"/>
                </a:solidFill>
              </a:ln>
              <a:effectLst/>
            </c:spPr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E76-4D75-A32F-8FEEB111C603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E76-4D75-A32F-8FEEB111C603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E76-4D75-A32F-8FEEB111C603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E76-4D75-A32F-8FEEB111C603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E76-4D75-A32F-8FEEB111C603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E76-4D75-A32F-8FEEB111C603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E76-4D75-A32F-8FEEB111C603}"/>
                </c:ext>
              </c:extLst>
            </c:dLbl>
            <c:numFmt formatCode="#,##0.0" sourceLinked="0"/>
            <c:spPr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evol total sistema sexo'!$N$12:$N$20</c:f>
              <c:strCache>
                <c:ptCount val="9"/>
                <c:pt idx="0">
                  <c:v>ago-18</c:v>
                </c:pt>
                <c:pt idx="1">
                  <c:v>ago-19</c:v>
                </c:pt>
                <c:pt idx="2">
                  <c:v>ago-20</c:v>
                </c:pt>
                <c:pt idx="3">
                  <c:v>ago-21</c:v>
                </c:pt>
                <c:pt idx="4">
                  <c:v>ago-22</c:v>
                </c:pt>
                <c:pt idx="5">
                  <c:v>ago-23</c:v>
                </c:pt>
                <c:pt idx="6">
                  <c:v>ago-24</c:v>
                </c:pt>
                <c:pt idx="7">
                  <c:v>ago-25</c:v>
                </c:pt>
                <c:pt idx="8">
                  <c:v>ago-26</c:v>
                </c:pt>
              </c:strCache>
            </c:strRef>
          </c:cat>
          <c:val>
            <c:numRef>
              <c:f>'Gráfico evol total sistema sexo'!$K$12:$K$20</c:f>
              <c:numCache>
                <c:formatCode>#,##0</c:formatCode>
                <c:ptCount val="9"/>
                <c:pt idx="0">
                  <c:v>10192670.18</c:v>
                </c:pt>
                <c:pt idx="1">
                  <c:v>10406480.24</c:v>
                </c:pt>
                <c:pt idx="2">
                  <c:v>10122226.050000001</c:v>
                </c:pt>
                <c:pt idx="3">
                  <c:v>10452457.59</c:v>
                </c:pt>
                <c:pt idx="4">
                  <c:v>10771073.359999999</c:v>
                </c:pt>
                <c:pt idx="5">
                  <c:v>11016562.449999999</c:v>
                </c:pt>
                <c:pt idx="6">
                  <c:v>11236974.52</c:v>
                </c:pt>
                <c:pt idx="7">
                  <c:v>11498030</c:v>
                </c:pt>
                <c:pt idx="8">
                  <c:v>11855867.1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2E76-4D75-A32F-8FEEB111C603}"/>
            </c:ext>
          </c:extLst>
        </c:ser>
        <c:ser>
          <c:idx val="1"/>
          <c:order val="1"/>
          <c:tx>
            <c:strRef>
              <c:f>'Gráfico evol total sistema sexo'!$L$5</c:f>
              <c:strCache>
                <c:ptCount val="1"/>
                <c:pt idx="0">
                  <c:v>Mujeres</c:v>
                </c:pt>
              </c:strCache>
            </c:strRef>
          </c:tx>
          <c:spPr>
            <a:ln w="38100" cap="rnd">
              <a:solidFill>
                <a:srgbClr val="E7B7FF"/>
              </a:solidFill>
              <a:round/>
            </a:ln>
            <a:effectLst/>
          </c:spPr>
          <c:marker>
            <c:symbol val="diamond"/>
            <c:size val="11"/>
            <c:spPr>
              <a:solidFill>
                <a:srgbClr val="7030A0"/>
              </a:solidFill>
              <a:ln w="9525">
                <a:solidFill>
                  <a:schemeClr val="bg1"/>
                </a:solidFill>
              </a:ln>
              <a:effectLst/>
            </c:spPr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E76-4D75-A32F-8FEEB111C603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E76-4D75-A32F-8FEEB111C603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E76-4D75-A32F-8FEEB111C603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E76-4D75-A32F-8FEEB111C603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E76-4D75-A32F-8FEEB111C603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E76-4D75-A32F-8FEEB111C603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E76-4D75-A32F-8FEEB111C603}"/>
                </c:ext>
              </c:extLst>
            </c:dLbl>
            <c:numFmt formatCode="#,##0.0" sourceLinked="0"/>
            <c:spPr>
              <a:solidFill>
                <a:srgbClr val="EDE2F6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evol total sistema sexo'!$N$12:$N$20</c:f>
              <c:strCache>
                <c:ptCount val="9"/>
                <c:pt idx="0">
                  <c:v>ago-18</c:v>
                </c:pt>
                <c:pt idx="1">
                  <c:v>ago-19</c:v>
                </c:pt>
                <c:pt idx="2">
                  <c:v>ago-20</c:v>
                </c:pt>
                <c:pt idx="3">
                  <c:v>ago-21</c:v>
                </c:pt>
                <c:pt idx="4">
                  <c:v>ago-22</c:v>
                </c:pt>
                <c:pt idx="5">
                  <c:v>ago-23</c:v>
                </c:pt>
                <c:pt idx="6">
                  <c:v>ago-24</c:v>
                </c:pt>
                <c:pt idx="7">
                  <c:v>ago-25</c:v>
                </c:pt>
                <c:pt idx="8">
                  <c:v>ago-26</c:v>
                </c:pt>
              </c:strCache>
            </c:strRef>
          </c:cat>
          <c:val>
            <c:numRef>
              <c:f>'Gráfico evol total sistema sexo'!$L$12:$L$20</c:f>
              <c:numCache>
                <c:formatCode>#,##0</c:formatCode>
                <c:ptCount val="9"/>
                <c:pt idx="0">
                  <c:v>8647100.5899999999</c:v>
                </c:pt>
                <c:pt idx="1">
                  <c:v>8913718.3800000008</c:v>
                </c:pt>
                <c:pt idx="2">
                  <c:v>8670138.8100000005</c:v>
                </c:pt>
                <c:pt idx="3">
                  <c:v>9021190.8599999994</c:v>
                </c:pt>
                <c:pt idx="4">
                  <c:v>9379888.9499999993</c:v>
                </c:pt>
                <c:pt idx="5">
                  <c:v>9689892.1799999997</c:v>
                </c:pt>
                <c:pt idx="6">
                  <c:v>9952385.5199999996</c:v>
                </c:pt>
                <c:pt idx="7">
                  <c:v>10168139.1</c:v>
                </c:pt>
                <c:pt idx="8">
                  <c:v>10489325.57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2E76-4D75-A32F-8FEEB111C603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166667152"/>
        <c:axId val="987839423"/>
      </c:lineChart>
      <c:catAx>
        <c:axId val="1166667152"/>
        <c:scaling>
          <c:orientation val="minMax"/>
        </c:scaling>
        <c:delete val="0"/>
        <c:axPos val="b"/>
        <c:numFmt formatCode="[$-C0A]mmm\-yy;@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460000" spcFirstLastPara="1" vertOverflow="ellipsis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987839423"/>
        <c:crosses val="autoZero"/>
        <c:auto val="0"/>
        <c:lblAlgn val="ctr"/>
        <c:lblOffset val="100"/>
        <c:noMultiLvlLbl val="0"/>
      </c:catAx>
      <c:valAx>
        <c:axId val="987839423"/>
        <c:scaling>
          <c:orientation val="minMax"/>
          <c:min val="8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166667152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1.7292627238830859E-3"/>
                <c:y val="3.7036952939313215E-2"/>
              </c:manualLayout>
            </c:layout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0881431767337804E-2"/>
          <c:y val="0.91364512471655324"/>
          <c:w val="0.89777959984070832"/>
          <c:h val="6.475623582766440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 b="1" i="0" baseline="0"/>
      </a:pPr>
      <a:endParaRPr lang="es-E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3398030942334737E-2"/>
          <c:y val="2.7175000000000001E-2"/>
          <c:w val="0.93022831692451946"/>
          <c:h val="0.79119201388888893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'Grafico_evol_TOTSIST sexo B2018'!$Q$7</c:f>
              <c:strCache>
                <c:ptCount val="1"/>
                <c:pt idx="0">
                  <c:v>Mujeres</c:v>
                </c:pt>
              </c:strCache>
            </c:strRef>
          </c:tx>
          <c:spPr>
            <a:solidFill>
              <a:srgbClr val="E7B7FF"/>
            </a:solidFill>
            <a:ln>
              <a:solidFill>
                <a:srgbClr val="548235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'Grafico_evol_TOTSIST sexo B2018'!$N$8:$N$16</c:f>
              <c:strCache>
                <c:ptCount val="9"/>
                <c:pt idx="0">
                  <c:v>ago-18</c:v>
                </c:pt>
                <c:pt idx="1">
                  <c:v>ago-19</c:v>
                </c:pt>
                <c:pt idx="2">
                  <c:v>ago-20</c:v>
                </c:pt>
                <c:pt idx="3">
                  <c:v>ago-21</c:v>
                </c:pt>
                <c:pt idx="4">
                  <c:v>ago-22</c:v>
                </c:pt>
                <c:pt idx="5">
                  <c:v>ago-23</c:v>
                </c:pt>
                <c:pt idx="6">
                  <c:v>ago-24</c:v>
                </c:pt>
                <c:pt idx="7">
                  <c:v>ago-25</c:v>
                </c:pt>
                <c:pt idx="8">
                  <c:v>ago-26</c:v>
                </c:pt>
              </c:strCache>
            </c:strRef>
          </c:cat>
          <c:val>
            <c:numRef>
              <c:f>'Grafico_evol_TOTSIST sexo B2018'!$Q$8:$Q$16</c:f>
              <c:numCache>
                <c:formatCode>0.0</c:formatCode>
                <c:ptCount val="9"/>
                <c:pt idx="0">
                  <c:v>100</c:v>
                </c:pt>
                <c:pt idx="1">
                  <c:v>103.08332009353902</c:v>
                </c:pt>
                <c:pt idx="2">
                  <c:v>100.26642710767865</c:v>
                </c:pt>
                <c:pt idx="3">
                  <c:v>104.3261931107014</c:v>
                </c:pt>
                <c:pt idx="4">
                  <c:v>108.47438227846497</c:v>
                </c:pt>
                <c:pt idx="5">
                  <c:v>112.05943632951308</c:v>
                </c:pt>
                <c:pt idx="6">
                  <c:v>115.09505893234902</c:v>
                </c:pt>
                <c:pt idx="7">
                  <c:v>117.59015630926064</c:v>
                </c:pt>
                <c:pt idx="8">
                  <c:v>121.30453972202491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68-40C4-889A-F798CEE5465D}"/>
            </c:ext>
          </c:extLst>
        </c:ser>
        <c:ser>
          <c:idx val="0"/>
          <c:order val="1"/>
          <c:tx>
            <c:strRef>
              <c:f>'Grafico_evol_TOTSIST sexo B2018'!$P$7</c:f>
              <c:strCache>
                <c:ptCount val="1"/>
                <c:pt idx="0">
                  <c:v>Hombres</c:v>
                </c:pt>
              </c:strCache>
            </c:strRef>
          </c:tx>
          <c:spPr>
            <a:solidFill>
              <a:srgbClr val="C5E0B4"/>
            </a:solidFill>
            <a:ln>
              <a:solidFill>
                <a:srgbClr val="548235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'Grafico_evol_TOTSIST sexo B2018'!$N$8:$N$16</c:f>
              <c:strCache>
                <c:ptCount val="9"/>
                <c:pt idx="0">
                  <c:v>ago-18</c:v>
                </c:pt>
                <c:pt idx="1">
                  <c:v>ago-19</c:v>
                </c:pt>
                <c:pt idx="2">
                  <c:v>ago-20</c:v>
                </c:pt>
                <c:pt idx="3">
                  <c:v>ago-21</c:v>
                </c:pt>
                <c:pt idx="4">
                  <c:v>ago-22</c:v>
                </c:pt>
                <c:pt idx="5">
                  <c:v>ago-23</c:v>
                </c:pt>
                <c:pt idx="6">
                  <c:v>ago-24</c:v>
                </c:pt>
                <c:pt idx="7">
                  <c:v>ago-25</c:v>
                </c:pt>
                <c:pt idx="8">
                  <c:v>ago-26</c:v>
                </c:pt>
              </c:strCache>
            </c:strRef>
          </c:cat>
          <c:val>
            <c:numRef>
              <c:f>'Grafico_evol_TOTSIST sexo B2018'!$P$8:$P$16</c:f>
              <c:numCache>
                <c:formatCode>0.0</c:formatCode>
                <c:ptCount val="9"/>
                <c:pt idx="0">
                  <c:v>100</c:v>
                </c:pt>
                <c:pt idx="1">
                  <c:v>102.09768447545314</c:v>
                </c:pt>
                <c:pt idx="2">
                  <c:v>99.308874625039635</c:v>
                </c:pt>
                <c:pt idx="3">
                  <c:v>102.54876696108302</c:v>
                </c:pt>
                <c:pt idx="4">
                  <c:v>105.67469730488229</c:v>
                </c:pt>
                <c:pt idx="5">
                  <c:v>108.08318385124083</c:v>
                </c:pt>
                <c:pt idx="6">
                  <c:v>110.24564046081986</c:v>
                </c:pt>
                <c:pt idx="7">
                  <c:v>112.80684842095027</c:v>
                </c:pt>
                <c:pt idx="8">
                  <c:v>116.31757812848214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868-40C4-889A-F798CEE546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6"/>
        <c:axId val="400458992"/>
        <c:axId val="579241312"/>
      </c:barChart>
      <c:lineChart>
        <c:grouping val="stacked"/>
        <c:varyColors val="0"/>
        <c:ser>
          <c:idx val="3"/>
          <c:order val="2"/>
          <c:tx>
            <c:strRef>
              <c:f>'Grafico_evol_TOTSIST sexo B2018'!$R$7</c:f>
              <c:strCache>
                <c:ptCount val="1"/>
                <c:pt idx="0">
                  <c:v>Total</c:v>
                </c:pt>
              </c:strCache>
            </c:strRef>
          </c:tx>
          <c:spPr>
            <a:ln w="34925" cap="rnd">
              <a:solidFill>
                <a:srgbClr val="44546A"/>
              </a:solidFill>
              <a:round/>
            </a:ln>
            <a:effectLst/>
          </c:spPr>
          <c:marker>
            <c:symbol val="diamond"/>
            <c:size val="11"/>
            <c:spPr>
              <a:solidFill>
                <a:schemeClr val="accent1"/>
              </a:solidFill>
              <a:ln w="19050">
                <a:solidFill>
                  <a:schemeClr val="bg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6.5617237713978663E-2"/>
                  <c:y val="-3.14428756652329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868-40C4-889A-F798CEE5465D}"/>
                </c:ext>
              </c:extLst>
            </c:dLbl>
            <c:dLbl>
              <c:idx val="1"/>
              <c:layout>
                <c:manualLayout>
                  <c:x val="-3.9015654856960284E-2"/>
                  <c:y val="-3.628024115219189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868-40C4-889A-F798CEE5465D}"/>
                </c:ext>
              </c:extLst>
            </c:dLbl>
            <c:dLbl>
              <c:idx val="2"/>
              <c:layout>
                <c:manualLayout>
                  <c:x val="-3.9015654856960284E-2"/>
                  <c:y val="-5.07923376130686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868-40C4-889A-F798CEE5465D}"/>
                </c:ext>
              </c:extLst>
            </c:dLbl>
            <c:dLbl>
              <c:idx val="3"/>
              <c:layout>
                <c:manualLayout>
                  <c:x val="0"/>
                  <c:y val="-2.41868274347945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868-40C4-889A-F798CEE5465D}"/>
                </c:ext>
              </c:extLst>
            </c:dLbl>
            <c:numFmt formatCode="#,##0.0" sourceLinked="0"/>
            <c:spPr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'Grafico_evol_TOTSIST sexo B2018'!$N$8:$N$16</c:f>
              <c:strCache>
                <c:ptCount val="9"/>
                <c:pt idx="0">
                  <c:v>ago-18</c:v>
                </c:pt>
                <c:pt idx="1">
                  <c:v>ago-19</c:v>
                </c:pt>
                <c:pt idx="2">
                  <c:v>ago-20</c:v>
                </c:pt>
                <c:pt idx="3">
                  <c:v>ago-21</c:v>
                </c:pt>
                <c:pt idx="4">
                  <c:v>ago-22</c:v>
                </c:pt>
                <c:pt idx="5">
                  <c:v>ago-23</c:v>
                </c:pt>
                <c:pt idx="6">
                  <c:v>ago-24</c:v>
                </c:pt>
                <c:pt idx="7">
                  <c:v>ago-25</c:v>
                </c:pt>
                <c:pt idx="8">
                  <c:v>ago-26</c:v>
                </c:pt>
              </c:strCache>
            </c:strRef>
          </c:cat>
          <c:val>
            <c:numRef>
              <c:f>'Grafico_evol_TOTSIST sexo B2018'!$R$8:$R$16</c:f>
              <c:numCache>
                <c:formatCode>0.0</c:formatCode>
                <c:ptCount val="9"/>
                <c:pt idx="0">
                  <c:v>100</c:v>
                </c:pt>
                <c:pt idx="1">
                  <c:v>102.54998953062903</c:v>
                </c:pt>
                <c:pt idx="2">
                  <c:v>99.748205155033745</c:v>
                </c:pt>
                <c:pt idx="3">
                  <c:v>103.36473744409858</c:v>
                </c:pt>
                <c:pt idx="4">
                  <c:v>106.95966177016074</c:v>
                </c:pt>
                <c:pt idx="5">
                  <c:v>109.90819892295518</c:v>
                </c:pt>
                <c:pt idx="6">
                  <c:v>112.4713973420784</c:v>
                </c:pt>
                <c:pt idx="7">
                  <c:v>115.00221449640632</c:v>
                </c:pt>
                <c:pt idx="8">
                  <c:v>118.60640409449653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B868-40C4-889A-F798CEE546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0458992"/>
        <c:axId val="579241312"/>
      </c:lineChart>
      <c:catAx>
        <c:axId val="400458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1260000" spcFirstLastPara="1" vertOverflow="ellipsis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579241312"/>
        <c:crosses val="autoZero"/>
        <c:auto val="0"/>
        <c:lblAlgn val="ctr"/>
        <c:lblOffset val="100"/>
        <c:noMultiLvlLbl val="0"/>
      </c:catAx>
      <c:valAx>
        <c:axId val="579241312"/>
        <c:scaling>
          <c:orientation val="minMax"/>
          <c:max val="122"/>
          <c:min val="9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00458992"/>
        <c:crosses val="autoZero"/>
        <c:crossBetween val="between"/>
        <c:majorUnit val="2"/>
        <c:minorUnit val="0.5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244349162930602"/>
          <c:y val="5.534633092080056E-2"/>
          <c:w val="0.84661344527252769"/>
          <c:h val="0.76575471507831516"/>
        </c:manualLayout>
      </c:layout>
      <c:lineChart>
        <c:grouping val="standard"/>
        <c:varyColors val="0"/>
        <c:ser>
          <c:idx val="0"/>
          <c:order val="0"/>
          <c:tx>
            <c:strRef>
              <c:f>Gráfico_nacionalidad_solo_ext!$S$6</c:f>
              <c:strCache>
                <c:ptCount val="1"/>
                <c:pt idx="0">
                  <c:v>Afiliados extranjeros</c:v>
                </c:pt>
              </c:strCache>
            </c:strRef>
          </c:tx>
          <c:spPr>
            <a:ln w="31750" cap="rnd">
              <a:solidFill>
                <a:srgbClr val="E46C0A"/>
              </a:solidFill>
              <a:round/>
            </a:ln>
            <a:effectLst/>
          </c:spPr>
          <c:marker>
            <c:symbol val="none"/>
          </c:marker>
          <c:cat>
            <c:numRef>
              <c:f>Gráfico_nacionalidad_solo_ext!$Q$79:$Q$182</c:f>
              <c:numCache>
                <c:formatCode>mmm\-yy</c:formatCode>
                <c:ptCount val="104"/>
                <c:pt idx="0">
                  <c:v>43101</c:v>
                </c:pt>
                <c:pt idx="1">
                  <c:v>43132</c:v>
                </c:pt>
                <c:pt idx="2">
                  <c:v>43160</c:v>
                </c:pt>
                <c:pt idx="3">
                  <c:v>43191</c:v>
                </c:pt>
                <c:pt idx="4">
                  <c:v>43221</c:v>
                </c:pt>
                <c:pt idx="5">
                  <c:v>43252</c:v>
                </c:pt>
                <c:pt idx="6">
                  <c:v>43282</c:v>
                </c:pt>
                <c:pt idx="7">
                  <c:v>43313</c:v>
                </c:pt>
                <c:pt idx="8">
                  <c:v>43344</c:v>
                </c:pt>
                <c:pt idx="9">
                  <c:v>43374</c:v>
                </c:pt>
                <c:pt idx="10">
                  <c:v>43405</c:v>
                </c:pt>
                <c:pt idx="11">
                  <c:v>43435</c:v>
                </c:pt>
                <c:pt idx="12">
                  <c:v>43466</c:v>
                </c:pt>
                <c:pt idx="13">
                  <c:v>43497</c:v>
                </c:pt>
                <c:pt idx="14">
                  <c:v>43525</c:v>
                </c:pt>
                <c:pt idx="15">
                  <c:v>43556</c:v>
                </c:pt>
                <c:pt idx="16">
                  <c:v>43586</c:v>
                </c:pt>
                <c:pt idx="17">
                  <c:v>43617</c:v>
                </c:pt>
                <c:pt idx="18">
                  <c:v>43647</c:v>
                </c:pt>
                <c:pt idx="19">
                  <c:v>43678</c:v>
                </c:pt>
                <c:pt idx="20">
                  <c:v>43709</c:v>
                </c:pt>
                <c:pt idx="21">
                  <c:v>43739</c:v>
                </c:pt>
                <c:pt idx="22">
                  <c:v>43770</c:v>
                </c:pt>
                <c:pt idx="23">
                  <c:v>43800</c:v>
                </c:pt>
                <c:pt idx="24">
                  <c:v>43831</c:v>
                </c:pt>
                <c:pt idx="25">
                  <c:v>43862</c:v>
                </c:pt>
                <c:pt idx="26">
                  <c:v>43891</c:v>
                </c:pt>
                <c:pt idx="27">
                  <c:v>43922</c:v>
                </c:pt>
                <c:pt idx="28">
                  <c:v>43952</c:v>
                </c:pt>
                <c:pt idx="29">
                  <c:v>43983</c:v>
                </c:pt>
                <c:pt idx="30">
                  <c:v>44013</c:v>
                </c:pt>
                <c:pt idx="31">
                  <c:v>44044</c:v>
                </c:pt>
                <c:pt idx="32">
                  <c:v>44075</c:v>
                </c:pt>
                <c:pt idx="33">
                  <c:v>44105</c:v>
                </c:pt>
                <c:pt idx="34">
                  <c:v>44136</c:v>
                </c:pt>
                <c:pt idx="35">
                  <c:v>44166</c:v>
                </c:pt>
                <c:pt idx="36">
                  <c:v>44197</c:v>
                </c:pt>
                <c:pt idx="37">
                  <c:v>44228</c:v>
                </c:pt>
                <c:pt idx="38">
                  <c:v>44256</c:v>
                </c:pt>
                <c:pt idx="39">
                  <c:v>44287</c:v>
                </c:pt>
                <c:pt idx="40">
                  <c:v>44317</c:v>
                </c:pt>
                <c:pt idx="41">
                  <c:v>44348</c:v>
                </c:pt>
                <c:pt idx="42">
                  <c:v>44378</c:v>
                </c:pt>
                <c:pt idx="43">
                  <c:v>44409</c:v>
                </c:pt>
                <c:pt idx="44">
                  <c:v>44440</c:v>
                </c:pt>
                <c:pt idx="45">
                  <c:v>44470</c:v>
                </c:pt>
                <c:pt idx="46">
                  <c:v>44501</c:v>
                </c:pt>
                <c:pt idx="47">
                  <c:v>44531</c:v>
                </c:pt>
                <c:pt idx="48">
                  <c:v>44562</c:v>
                </c:pt>
                <c:pt idx="49">
                  <c:v>44593</c:v>
                </c:pt>
                <c:pt idx="50">
                  <c:v>44621</c:v>
                </c:pt>
                <c:pt idx="51">
                  <c:v>44652</c:v>
                </c:pt>
                <c:pt idx="52">
                  <c:v>44682</c:v>
                </c:pt>
                <c:pt idx="53">
                  <c:v>44713</c:v>
                </c:pt>
                <c:pt idx="54">
                  <c:v>44743</c:v>
                </c:pt>
                <c:pt idx="55">
                  <c:v>44774</c:v>
                </c:pt>
                <c:pt idx="56">
                  <c:v>44805</c:v>
                </c:pt>
                <c:pt idx="57">
                  <c:v>44835</c:v>
                </c:pt>
                <c:pt idx="58">
                  <c:v>44866</c:v>
                </c:pt>
                <c:pt idx="59">
                  <c:v>44896</c:v>
                </c:pt>
                <c:pt idx="60">
                  <c:v>44927</c:v>
                </c:pt>
                <c:pt idx="61">
                  <c:v>44958</c:v>
                </c:pt>
                <c:pt idx="62">
                  <c:v>44986</c:v>
                </c:pt>
                <c:pt idx="63">
                  <c:v>45017</c:v>
                </c:pt>
                <c:pt idx="64">
                  <c:v>45047</c:v>
                </c:pt>
                <c:pt idx="65">
                  <c:v>45078</c:v>
                </c:pt>
                <c:pt idx="66">
                  <c:v>45108</c:v>
                </c:pt>
                <c:pt idx="67">
                  <c:v>45139</c:v>
                </c:pt>
                <c:pt idx="68">
                  <c:v>45170</c:v>
                </c:pt>
                <c:pt idx="69">
                  <c:v>45200</c:v>
                </c:pt>
                <c:pt idx="70">
                  <c:v>45231</c:v>
                </c:pt>
                <c:pt idx="71">
                  <c:v>45261</c:v>
                </c:pt>
                <c:pt idx="72">
                  <c:v>45292</c:v>
                </c:pt>
                <c:pt idx="73">
                  <c:v>45323</c:v>
                </c:pt>
                <c:pt idx="74">
                  <c:v>45352</c:v>
                </c:pt>
                <c:pt idx="75">
                  <c:v>45383</c:v>
                </c:pt>
                <c:pt idx="76">
                  <c:v>45413</c:v>
                </c:pt>
                <c:pt idx="77">
                  <c:v>45444</c:v>
                </c:pt>
                <c:pt idx="78">
                  <c:v>45474</c:v>
                </c:pt>
                <c:pt idx="79">
                  <c:v>45505</c:v>
                </c:pt>
                <c:pt idx="80">
                  <c:v>45536</c:v>
                </c:pt>
                <c:pt idx="81">
                  <c:v>45566</c:v>
                </c:pt>
                <c:pt idx="82">
                  <c:v>45597</c:v>
                </c:pt>
                <c:pt idx="83">
                  <c:v>45627</c:v>
                </c:pt>
                <c:pt idx="84">
                  <c:v>45658</c:v>
                </c:pt>
                <c:pt idx="85">
                  <c:v>45689</c:v>
                </c:pt>
                <c:pt idx="86">
                  <c:v>45717</c:v>
                </c:pt>
                <c:pt idx="87">
                  <c:v>45748</c:v>
                </c:pt>
                <c:pt idx="88">
                  <c:v>45778</c:v>
                </c:pt>
                <c:pt idx="89">
                  <c:v>45809</c:v>
                </c:pt>
                <c:pt idx="90">
                  <c:v>45839</c:v>
                </c:pt>
                <c:pt idx="91">
                  <c:v>45870</c:v>
                </c:pt>
                <c:pt idx="92">
                  <c:v>45901</c:v>
                </c:pt>
                <c:pt idx="93">
                  <c:v>45931</c:v>
                </c:pt>
                <c:pt idx="94">
                  <c:v>45962</c:v>
                </c:pt>
                <c:pt idx="95">
                  <c:v>45992</c:v>
                </c:pt>
                <c:pt idx="96">
                  <c:v>46023</c:v>
                </c:pt>
                <c:pt idx="97">
                  <c:v>46054</c:v>
                </c:pt>
                <c:pt idx="98">
                  <c:v>46082</c:v>
                </c:pt>
                <c:pt idx="99">
                  <c:v>46113</c:v>
                </c:pt>
                <c:pt idx="100">
                  <c:v>46143</c:v>
                </c:pt>
                <c:pt idx="101">
                  <c:v>46174</c:v>
                </c:pt>
                <c:pt idx="102">
                  <c:v>46204</c:v>
                </c:pt>
                <c:pt idx="103">
                  <c:v>46235</c:v>
                </c:pt>
              </c:numCache>
            </c:numRef>
          </c:cat>
          <c:val>
            <c:numRef>
              <c:f>Gráfico_nacionalidad_solo_ext!$S$79:$S$182</c:f>
              <c:numCache>
                <c:formatCode>#,##0.00</c:formatCode>
                <c:ptCount val="104"/>
                <c:pt idx="0">
                  <c:v>1815091.5</c:v>
                </c:pt>
                <c:pt idx="1">
                  <c:v>1836173.4499999993</c:v>
                </c:pt>
                <c:pt idx="2">
                  <c:v>1873812.8500000015</c:v>
                </c:pt>
                <c:pt idx="3">
                  <c:v>1930621.7599999998</c:v>
                </c:pt>
                <c:pt idx="4">
                  <c:v>2004061.5500000007</c:v>
                </c:pt>
                <c:pt idx="5">
                  <c:v>2026559.3300000019</c:v>
                </c:pt>
                <c:pt idx="6">
                  <c:v>2020429.629999999</c:v>
                </c:pt>
                <c:pt idx="7">
                  <c:v>1987207.4100000001</c:v>
                </c:pt>
                <c:pt idx="8">
                  <c:v>1993209.6000000015</c:v>
                </c:pt>
                <c:pt idx="9">
                  <c:v>2010634.0500000007</c:v>
                </c:pt>
                <c:pt idx="10">
                  <c:v>1981080.3300000019</c:v>
                </c:pt>
                <c:pt idx="11">
                  <c:v>1992849</c:v>
                </c:pt>
                <c:pt idx="12">
                  <c:v>1966698.5899999999</c:v>
                </c:pt>
                <c:pt idx="13">
                  <c:v>1985279.6999999993</c:v>
                </c:pt>
                <c:pt idx="14">
                  <c:v>2026957</c:v>
                </c:pt>
                <c:pt idx="15">
                  <c:v>2086399.8000000007</c:v>
                </c:pt>
                <c:pt idx="16">
                  <c:v>2155148.6799999997</c:v>
                </c:pt>
                <c:pt idx="17">
                  <c:v>2178269.0999999978</c:v>
                </c:pt>
                <c:pt idx="18">
                  <c:v>2170367.8699999973</c:v>
                </c:pt>
                <c:pt idx="19">
                  <c:v>2132906.4800000004</c:v>
                </c:pt>
                <c:pt idx="20">
                  <c:v>2145262.7699999996</c:v>
                </c:pt>
                <c:pt idx="21">
                  <c:v>2149771.3499999978</c:v>
                </c:pt>
                <c:pt idx="22">
                  <c:v>2123454.1999999993</c:v>
                </c:pt>
                <c:pt idx="23">
                  <c:v>2124981.5</c:v>
                </c:pt>
                <c:pt idx="24">
                  <c:v>2090439.620000001</c:v>
                </c:pt>
                <c:pt idx="25">
                  <c:v>2117653.8499999978</c:v>
                </c:pt>
                <c:pt idx="26">
                  <c:v>2073929.3599999994</c:v>
                </c:pt>
                <c:pt idx="27">
                  <c:v>1972551.8000000007</c:v>
                </c:pt>
                <c:pt idx="28">
                  <c:v>2009884.2500000019</c:v>
                </c:pt>
                <c:pt idx="29">
                  <c:v>2030476.8599999994</c:v>
                </c:pt>
                <c:pt idx="30">
                  <c:v>2049260.3000000007</c:v>
                </c:pt>
                <c:pt idx="31">
                  <c:v>2062871.4299999997</c:v>
                </c:pt>
                <c:pt idx="32">
                  <c:v>2078201.2800000012</c:v>
                </c:pt>
                <c:pt idx="33">
                  <c:v>2074538.1400000006</c:v>
                </c:pt>
                <c:pt idx="34">
                  <c:v>2073741.4699999988</c:v>
                </c:pt>
                <c:pt idx="35">
                  <c:v>2078635.7400000021</c:v>
                </c:pt>
                <c:pt idx="36">
                  <c:v>2044668.5800000019</c:v>
                </c:pt>
                <c:pt idx="37">
                  <c:v>2053996.5999999978</c:v>
                </c:pt>
                <c:pt idx="38">
                  <c:v>2072258.7400000021</c:v>
                </c:pt>
                <c:pt idx="39">
                  <c:v>2111419.6999999993</c:v>
                </c:pt>
                <c:pt idx="40">
                  <c:v>2169326.1900000013</c:v>
                </c:pt>
                <c:pt idx="41">
                  <c:v>2221908.6400000006</c:v>
                </c:pt>
                <c:pt idx="42">
                  <c:v>2226584.6799999997</c:v>
                </c:pt>
                <c:pt idx="43">
                  <c:v>2220096.8200000003</c:v>
                </c:pt>
                <c:pt idx="44">
                  <c:v>2240775.0399999991</c:v>
                </c:pt>
                <c:pt idx="45">
                  <c:v>2261144.299999997</c:v>
                </c:pt>
                <c:pt idx="46">
                  <c:v>2263280.7099999972</c:v>
                </c:pt>
                <c:pt idx="47">
                  <c:v>2269805.6300000027</c:v>
                </c:pt>
                <c:pt idx="48">
                  <c:v>2240155.9499999993</c:v>
                </c:pt>
                <c:pt idx="49">
                  <c:v>2258669.75</c:v>
                </c:pt>
                <c:pt idx="50">
                  <c:v>2298825</c:v>
                </c:pt>
                <c:pt idx="51">
                  <c:v>2354514.3200000003</c:v>
                </c:pt>
                <c:pt idx="52">
                  <c:v>2426624.91</c:v>
                </c:pt>
                <c:pt idx="53">
                  <c:v>2462890.2699999996</c:v>
                </c:pt>
                <c:pt idx="54">
                  <c:v>2451492</c:v>
                </c:pt>
                <c:pt idx="55">
                  <c:v>2437490.9600000009</c:v>
                </c:pt>
                <c:pt idx="56">
                  <c:v>2456019.1400000006</c:v>
                </c:pt>
                <c:pt idx="57">
                  <c:v>2462506.299999997</c:v>
                </c:pt>
                <c:pt idx="58">
                  <c:v>2456786.3299999982</c:v>
                </c:pt>
                <c:pt idx="59">
                  <c:v>2460719.049999997</c:v>
                </c:pt>
                <c:pt idx="60">
                  <c:v>2435559.0399999991</c:v>
                </c:pt>
                <c:pt idx="61">
                  <c:v>2466242.6000000015</c:v>
                </c:pt>
                <c:pt idx="62">
                  <c:v>2525887.3000000007</c:v>
                </c:pt>
                <c:pt idx="63">
                  <c:v>2606682.5</c:v>
                </c:pt>
                <c:pt idx="64">
                  <c:v>2680992.7300000004</c:v>
                </c:pt>
                <c:pt idx="65">
                  <c:v>2698604.3599999994</c:v>
                </c:pt>
                <c:pt idx="66">
                  <c:v>2695239.7200000025</c:v>
                </c:pt>
                <c:pt idx="67">
                  <c:v>2676528.1000000015</c:v>
                </c:pt>
                <c:pt idx="68">
                  <c:v>2686990.1400000006</c:v>
                </c:pt>
                <c:pt idx="69">
                  <c:v>2683936.950000003</c:v>
                </c:pt>
                <c:pt idx="70">
                  <c:v>2667664.4700000025</c:v>
                </c:pt>
                <c:pt idx="71">
                  <c:v>2668776.2200000025</c:v>
                </c:pt>
                <c:pt idx="72">
                  <c:v>2631593.1900000013</c:v>
                </c:pt>
                <c:pt idx="73">
                  <c:v>2671546.4699999988</c:v>
                </c:pt>
                <c:pt idx="74">
                  <c:v>2734118.5800000019</c:v>
                </c:pt>
                <c:pt idx="75">
                  <c:v>2805054.6400000006</c:v>
                </c:pt>
                <c:pt idx="76">
                  <c:v>2882966.8200000003</c:v>
                </c:pt>
                <c:pt idx="77">
                  <c:v>2899003.3499999978</c:v>
                </c:pt>
                <c:pt idx="78">
                  <c:v>2892762.66</c:v>
                </c:pt>
                <c:pt idx="79">
                  <c:v>2870742.2399999984</c:v>
                </c:pt>
                <c:pt idx="80">
                  <c:v>2884288.8099999987</c:v>
                </c:pt>
                <c:pt idx="81">
                  <c:v>2894629.4800000004</c:v>
                </c:pt>
                <c:pt idx="82">
                  <c:v>2876971.9000000022</c:v>
                </c:pt>
                <c:pt idx="83">
                  <c:v>2880818.16</c:v>
                </c:pt>
                <c:pt idx="84">
                  <c:v>2843028.8600000031</c:v>
                </c:pt>
                <c:pt idx="85">
                  <c:v>2874397.6999999993</c:v>
                </c:pt>
                <c:pt idx="86">
                  <c:v>2921205</c:v>
                </c:pt>
                <c:pt idx="87">
                  <c:v>2997307.25</c:v>
                </c:pt>
                <c:pt idx="88">
                  <c:v>3070830.8999999985</c:v>
                </c:pt>
                <c:pt idx="89">
                  <c:v>3096014.8999999985</c:v>
                </c:pt>
                <c:pt idx="90">
                  <c:v>3091347.7399999984</c:v>
                </c:pt>
                <c:pt idx="91">
                  <c:v>3069268.75</c:v>
                </c:pt>
                <c:pt idx="92">
                  <c:v>3088341.41</c:v>
                </c:pt>
                <c:pt idx="93">
                  <c:v>3101500</c:v>
                </c:pt>
                <c:pt idx="94">
                  <c:v>3085442.4499999993</c:v>
                </c:pt>
                <c:pt idx="95">
                  <c:v>3085477.4200000018</c:v>
                </c:pt>
                <c:pt idx="96">
                  <c:v>3038158</c:v>
                </c:pt>
                <c:pt idx="97">
                  <c:v>3076841.3500000015</c:v>
                </c:pt>
                <c:pt idx="98">
                  <c:v>3151562.8200000003</c:v>
                </c:pt>
                <c:pt idx="99">
                  <c:v>3248246.5</c:v>
                </c:pt>
                <c:pt idx="100">
                  <c:v>3359547.8499999978</c:v>
                </c:pt>
                <c:pt idx="101">
                  <c:v>3446177.5399999991</c:v>
                </c:pt>
                <c:pt idx="102">
                  <c:v>3512223.2100000009</c:v>
                </c:pt>
                <c:pt idx="103">
                  <c:v>3551758.66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844-413B-B1E5-85F860014D77}"/>
            </c:ext>
          </c:extLst>
        </c:ser>
        <c:ser>
          <c:idx val="2"/>
          <c:order val="2"/>
          <c:tx>
            <c:v>Hitos Extranjeros</c:v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diamond"/>
            <c:size val="9"/>
            <c:spPr>
              <a:solidFill>
                <a:schemeClr val="accent2">
                  <a:lumMod val="75000"/>
                </a:schemeClr>
              </a:solidFill>
              <a:ln w="9525">
                <a:solidFill>
                  <a:schemeClr val="bg1"/>
                </a:solidFill>
              </a:ln>
              <a:effectLst/>
            </c:spPr>
          </c:marker>
          <c:dLbls>
            <c:dLbl>
              <c:idx val="2"/>
              <c:layout>
                <c:manualLayout>
                  <c:x val="-2.1151265071069937E-3"/>
                  <c:y val="-2.0180214586048312E-4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844-413B-B1E5-85F860014D77}"/>
                </c:ext>
              </c:extLst>
            </c:dLbl>
            <c:dLbl>
              <c:idx val="3"/>
              <c:layout>
                <c:manualLayout>
                  <c:x val="-4.3929351672842591E-3"/>
                  <c:y val="2.451679080650181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844-413B-B1E5-85F860014D77}"/>
                </c:ext>
              </c:extLst>
            </c:dLbl>
            <c:dLbl>
              <c:idx val="4"/>
              <c:layout>
                <c:manualLayout>
                  <c:x val="-1.1021223878650665E-2"/>
                  <c:y val="4.3767971550547249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844-413B-B1E5-85F860014D77}"/>
                </c:ext>
              </c:extLst>
            </c:dLbl>
            <c:dLbl>
              <c:idx val="5"/>
              <c:layout>
                <c:manualLayout>
                  <c:x val="-1.4170201099333597E-2"/>
                  <c:y val="5.1641665106394057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844-413B-B1E5-85F860014D77}"/>
                </c:ext>
              </c:extLst>
            </c:dLbl>
            <c:dLbl>
              <c:idx val="7"/>
              <c:layout>
                <c:manualLayout>
                  <c:x val="-1.9579473869027385E-2"/>
                  <c:y val="3.9831124772623849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844-413B-B1E5-85F860014D77}"/>
                </c:ext>
              </c:extLst>
            </c:dLbl>
            <c:dLbl>
              <c:idx val="10"/>
              <c:layout>
                <c:manualLayout>
                  <c:x val="-3.8204965147966972E-2"/>
                  <c:y val="-4.240960441819619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844-413B-B1E5-85F860014D77}"/>
                </c:ext>
              </c:extLst>
            </c:dLbl>
            <c:dLbl>
              <c:idx val="14"/>
              <c:layout>
                <c:manualLayout>
                  <c:x val="-3.4570895390481804E-2"/>
                  <c:y val="-2.9728152980285937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844-413B-B1E5-85F860014D77}"/>
                </c:ext>
              </c:extLst>
            </c:dLbl>
            <c:dLbl>
              <c:idx val="15"/>
              <c:layout>
                <c:manualLayout>
                  <c:x val="-0.10914935586781289"/>
                  <c:y val="-3.0599064084425906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844-413B-B1E5-85F860014D77}"/>
                </c:ext>
              </c:extLst>
            </c:dLbl>
            <c:dLbl>
              <c:idx val="19"/>
              <c:layout>
                <c:manualLayout>
                  <c:x val="-8.4428686683640328E-2"/>
                  <c:y val="-5.6621621286499529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844-413B-B1E5-85F860014D77}"/>
                </c:ext>
              </c:extLst>
            </c:dLbl>
            <c:dLbl>
              <c:idx val="22"/>
              <c:layout>
                <c:manualLayout>
                  <c:x val="-5.1923067858750505E-2"/>
                  <c:y val="-4.2409604418196113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D844-413B-B1E5-85F860014D77}"/>
                </c:ext>
              </c:extLst>
            </c:dLbl>
            <c:dLbl>
              <c:idx val="23"/>
              <c:layout>
                <c:manualLayout>
                  <c:x val="-6.7678053720482106E-2"/>
                  <c:y val="3.6272225784131286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844-413B-B1E5-85F860014D77}"/>
                </c:ext>
              </c:extLst>
            </c:dLbl>
            <c:dLbl>
              <c:idx val="26"/>
              <c:layout>
                <c:manualLayout>
                  <c:x val="-6.8091673455343595E-3"/>
                  <c:y val="-3.6504334251310937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D844-413B-B1E5-85F860014D77}"/>
                </c:ext>
              </c:extLst>
            </c:dLbl>
            <c:dLbl>
              <c:idx val="28"/>
              <c:layout>
                <c:manualLayout>
                  <c:x val="-1.0444219071717952E-3"/>
                  <c:y val="1.8178467494045131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D844-413B-B1E5-85F860014D77}"/>
                </c:ext>
              </c:extLst>
            </c:dLbl>
            <c:dLbl>
              <c:idx val="29"/>
              <c:layout>
                <c:manualLayout>
                  <c:x val="7.950018578847766E-4"/>
                  <c:y val="2.8020584438853496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D844-413B-B1E5-85F860014D77}"/>
                </c:ext>
              </c:extLst>
            </c:dLbl>
            <c:dLbl>
              <c:idx val="31"/>
              <c:layout>
                <c:manualLayout>
                  <c:x val="-1.6217802500313336E-2"/>
                  <c:y val="4.7895839560848391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D844-413B-B1E5-85F860014D77}"/>
                </c:ext>
              </c:extLst>
            </c:dLbl>
            <c:dLbl>
              <c:idx val="47"/>
              <c:layout>
                <c:manualLayout>
                  <c:x val="-2.2302544647154907E-2"/>
                  <c:y val="4.6349607378865017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D844-413B-B1E5-85F860014D77}"/>
                </c:ext>
              </c:extLst>
            </c:dLbl>
            <c:dLbl>
              <c:idx val="50"/>
              <c:layout>
                <c:manualLayout>
                  <c:x val="-0.15556839097751449"/>
                  <c:y val="-2.3822882813400902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D844-413B-B1E5-85F860014D77}"/>
                </c:ext>
              </c:extLst>
            </c:dLbl>
            <c:dLbl>
              <c:idx val="51"/>
              <c:layout>
                <c:manualLayout>
                  <c:x val="-0.15155076424659827"/>
                  <c:y val="-2.2725370528579099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D844-413B-B1E5-85F860014D77}"/>
                </c:ext>
              </c:extLst>
            </c:dLbl>
            <c:dLbl>
              <c:idx val="59"/>
              <c:layout>
                <c:manualLayout>
                  <c:x val="-6.8318553085637418E-2"/>
                  <c:y val="-3.2215748776175106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D844-413B-B1E5-85F860014D77}"/>
                </c:ext>
              </c:extLst>
            </c:dLbl>
            <c:dLbl>
              <c:idx val="62"/>
              <c:layout>
                <c:manualLayout>
                  <c:x val="-0.15464534040141309"/>
                  <c:y val="-2.5791306202362602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D844-413B-B1E5-85F860014D77}"/>
                </c:ext>
              </c:extLst>
            </c:dLbl>
            <c:dLbl>
              <c:idx val="63"/>
              <c:layout>
                <c:manualLayout>
                  <c:x val="-0.17150436818955619"/>
                  <c:y val="-1.8788523750655626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D844-413B-B1E5-85F860014D77}"/>
                </c:ext>
              </c:extLst>
            </c:dLbl>
            <c:dLbl>
              <c:idx val="67"/>
              <c:layout>
                <c:manualLayout>
                  <c:x val="-0.16097307634729696"/>
                  <c:y val="-4.9304995970991139E-2"/>
                </c:manualLayout>
              </c:layout>
              <c:numFmt formatCode="#,##0" sourceLinked="0"/>
              <c:spPr>
                <a:solidFill>
                  <a:schemeClr val="accent2">
                    <a:lumMod val="20000"/>
                    <a:lumOff val="80000"/>
                  </a:schemeClr>
                </a:solidFill>
                <a:ln>
                  <a:solidFill>
                    <a:schemeClr val="accent2">
                      <a:lumMod val="20000"/>
                      <a:lumOff val="8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188394764931263"/>
                      <c:h val="4.865215319840071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AB91-4202-8ABC-DDBE756E94FB}"/>
                </c:ext>
              </c:extLst>
            </c:dLbl>
            <c:dLbl>
              <c:idx val="71"/>
              <c:layout>
                <c:manualLayout>
                  <c:x val="-6.2562701770862053E-2"/>
                  <c:y val="3.849660586076372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D844-413B-B1E5-85F860014D77}"/>
                </c:ext>
              </c:extLst>
            </c:dLbl>
            <c:dLbl>
              <c:idx val="74"/>
              <c:layout>
                <c:manualLayout>
                  <c:x val="-0.15695817127576589"/>
                  <c:y val="-1.9886036035477537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D844-413B-B1E5-85F860014D77}"/>
                </c:ext>
              </c:extLst>
            </c:dLbl>
            <c:dLbl>
              <c:idx val="75"/>
              <c:layout>
                <c:manualLayout>
                  <c:x val="-0.17773986942173042"/>
                  <c:y val="-1.6820100361693922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D844-413B-B1E5-85F860014D77}"/>
                </c:ext>
              </c:extLst>
            </c:dLbl>
            <c:dLbl>
              <c:idx val="79"/>
              <c:layout>
                <c:manualLayout>
                  <c:x val="-0.11802953417839757"/>
                  <c:y val="-4.4840658931455335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B91-4202-8ABC-DDBE756E94FB}"/>
                </c:ext>
              </c:extLst>
            </c:dLbl>
            <c:dLbl>
              <c:idx val="80"/>
              <c:layout>
                <c:manualLayout>
                  <c:x val="-8.32200565019377E-2"/>
                  <c:y val="-3.6788790777688221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D844-413B-B1E5-85F860014D77}"/>
                </c:ext>
              </c:extLst>
            </c:dLbl>
            <c:dLbl>
              <c:idx val="83"/>
              <c:layout>
                <c:manualLayout>
                  <c:x val="-6.5877005548695841E-2"/>
                  <c:y val="-3.2262811783082886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D844-413B-B1E5-85F860014D77}"/>
                </c:ext>
              </c:extLst>
            </c:dLbl>
            <c:dLbl>
              <c:idx val="86"/>
              <c:layout>
                <c:manualLayout>
                  <c:x val="-7.0252888362728153E-2"/>
                  <c:y val="-2.88091937461794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D844-413B-B1E5-85F860014D77}"/>
                </c:ext>
              </c:extLst>
            </c:dLbl>
            <c:dLbl>
              <c:idx val="87"/>
              <c:layout>
                <c:manualLayout>
                  <c:x val="-0.16586433277583706"/>
                  <c:y val="-3.4535910862349237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D844-413B-B1E5-85F860014D77}"/>
                </c:ext>
              </c:extLst>
            </c:dLbl>
            <c:dLbl>
              <c:idx val="88"/>
              <c:layout>
                <c:manualLayout>
                  <c:x val="-9.4772646751294043E-2"/>
                  <c:y val="-4.2842657563767657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D844-413B-B1E5-85F860014D77}"/>
                </c:ext>
              </c:extLst>
            </c:dLbl>
            <c:dLbl>
              <c:idx val="91"/>
              <c:layout>
                <c:manualLayout>
                  <c:x val="-0.11683887952634488"/>
                  <c:y val="-5.5637852273310799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B91-4202-8ABC-DDBE756E94FB}"/>
                </c:ext>
              </c:extLst>
            </c:dLbl>
            <c:dLbl>
              <c:idx val="98"/>
              <c:layout>
                <c:manualLayout>
                  <c:x val="0"/>
                  <c:y val="-3.0599064084425833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D844-413B-B1E5-85F860014D77}"/>
                </c:ext>
              </c:extLst>
            </c:dLbl>
            <c:dLbl>
              <c:idx val="101"/>
              <c:layout>
                <c:manualLayout>
                  <c:x val="-4.6142709118090167E-2"/>
                  <c:y val="-3.3000540618959108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D844-413B-B1E5-85F860014D77}"/>
                </c:ext>
              </c:extLst>
            </c:dLbl>
            <c:dLbl>
              <c:idx val="102"/>
              <c:layout>
                <c:manualLayout>
                  <c:x val="-4.1154308132350617E-2"/>
                  <c:y val="-3.3000540618959108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D844-413B-B1E5-85F860014D77}"/>
                </c:ext>
              </c:extLst>
            </c:dLbl>
            <c:dLbl>
              <c:idx val="103"/>
              <c:layout>
                <c:manualLayout>
                  <c:x val="-6.4469645837621964E-2"/>
                  <c:y val="-2.5450600034891087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D844-413B-B1E5-85F860014D77}"/>
                </c:ext>
              </c:extLst>
            </c:dLbl>
            <c:numFmt formatCode="#,##0" sourceLinked="0"/>
            <c:spPr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20000"/>
                    <a:lumOff val="8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Gráfico_nacionalidad_solo_ext!$Q$79:$Q$182</c:f>
              <c:numCache>
                <c:formatCode>mmm\-yy</c:formatCode>
                <c:ptCount val="104"/>
                <c:pt idx="0">
                  <c:v>43101</c:v>
                </c:pt>
                <c:pt idx="1">
                  <c:v>43132</c:v>
                </c:pt>
                <c:pt idx="2">
                  <c:v>43160</c:v>
                </c:pt>
                <c:pt idx="3">
                  <c:v>43191</c:v>
                </c:pt>
                <c:pt idx="4">
                  <c:v>43221</c:v>
                </c:pt>
                <c:pt idx="5">
                  <c:v>43252</c:v>
                </c:pt>
                <c:pt idx="6">
                  <c:v>43282</c:v>
                </c:pt>
                <c:pt idx="7">
                  <c:v>43313</c:v>
                </c:pt>
                <c:pt idx="8">
                  <c:v>43344</c:v>
                </c:pt>
                <c:pt idx="9">
                  <c:v>43374</c:v>
                </c:pt>
                <c:pt idx="10">
                  <c:v>43405</c:v>
                </c:pt>
                <c:pt idx="11">
                  <c:v>43435</c:v>
                </c:pt>
                <c:pt idx="12">
                  <c:v>43466</c:v>
                </c:pt>
                <c:pt idx="13">
                  <c:v>43497</c:v>
                </c:pt>
                <c:pt idx="14">
                  <c:v>43525</c:v>
                </c:pt>
                <c:pt idx="15">
                  <c:v>43556</c:v>
                </c:pt>
                <c:pt idx="16">
                  <c:v>43586</c:v>
                </c:pt>
                <c:pt idx="17">
                  <c:v>43617</c:v>
                </c:pt>
                <c:pt idx="18">
                  <c:v>43647</c:v>
                </c:pt>
                <c:pt idx="19">
                  <c:v>43678</c:v>
                </c:pt>
                <c:pt idx="20">
                  <c:v>43709</c:v>
                </c:pt>
                <c:pt idx="21">
                  <c:v>43739</c:v>
                </c:pt>
                <c:pt idx="22">
                  <c:v>43770</c:v>
                </c:pt>
                <c:pt idx="23">
                  <c:v>43800</c:v>
                </c:pt>
                <c:pt idx="24">
                  <c:v>43831</c:v>
                </c:pt>
                <c:pt idx="25">
                  <c:v>43862</c:v>
                </c:pt>
                <c:pt idx="26">
                  <c:v>43891</c:v>
                </c:pt>
                <c:pt idx="27">
                  <c:v>43922</c:v>
                </c:pt>
                <c:pt idx="28">
                  <c:v>43952</c:v>
                </c:pt>
                <c:pt idx="29">
                  <c:v>43983</c:v>
                </c:pt>
                <c:pt idx="30">
                  <c:v>44013</c:v>
                </c:pt>
                <c:pt idx="31">
                  <c:v>44044</c:v>
                </c:pt>
                <c:pt idx="32">
                  <c:v>44075</c:v>
                </c:pt>
                <c:pt idx="33">
                  <c:v>44105</c:v>
                </c:pt>
                <c:pt idx="34">
                  <c:v>44136</c:v>
                </c:pt>
                <c:pt idx="35">
                  <c:v>44166</c:v>
                </c:pt>
                <c:pt idx="36">
                  <c:v>44197</c:v>
                </c:pt>
                <c:pt idx="37">
                  <c:v>44228</c:v>
                </c:pt>
                <c:pt idx="38">
                  <c:v>44256</c:v>
                </c:pt>
                <c:pt idx="39">
                  <c:v>44287</c:v>
                </c:pt>
                <c:pt idx="40">
                  <c:v>44317</c:v>
                </c:pt>
                <c:pt idx="41">
                  <c:v>44348</c:v>
                </c:pt>
                <c:pt idx="42">
                  <c:v>44378</c:v>
                </c:pt>
                <c:pt idx="43">
                  <c:v>44409</c:v>
                </c:pt>
                <c:pt idx="44">
                  <c:v>44440</c:v>
                </c:pt>
                <c:pt idx="45">
                  <c:v>44470</c:v>
                </c:pt>
                <c:pt idx="46">
                  <c:v>44501</c:v>
                </c:pt>
                <c:pt idx="47">
                  <c:v>44531</c:v>
                </c:pt>
                <c:pt idx="48">
                  <c:v>44562</c:v>
                </c:pt>
                <c:pt idx="49">
                  <c:v>44593</c:v>
                </c:pt>
                <c:pt idx="50">
                  <c:v>44621</c:v>
                </c:pt>
                <c:pt idx="51">
                  <c:v>44652</c:v>
                </c:pt>
                <c:pt idx="52">
                  <c:v>44682</c:v>
                </c:pt>
                <c:pt idx="53">
                  <c:v>44713</c:v>
                </c:pt>
                <c:pt idx="54">
                  <c:v>44743</c:v>
                </c:pt>
                <c:pt idx="55">
                  <c:v>44774</c:v>
                </c:pt>
                <c:pt idx="56">
                  <c:v>44805</c:v>
                </c:pt>
                <c:pt idx="57">
                  <c:v>44835</c:v>
                </c:pt>
                <c:pt idx="58">
                  <c:v>44866</c:v>
                </c:pt>
                <c:pt idx="59">
                  <c:v>44896</c:v>
                </c:pt>
                <c:pt idx="60">
                  <c:v>44927</c:v>
                </c:pt>
                <c:pt idx="61">
                  <c:v>44958</c:v>
                </c:pt>
                <c:pt idx="62">
                  <c:v>44986</c:v>
                </c:pt>
                <c:pt idx="63">
                  <c:v>45017</c:v>
                </c:pt>
                <c:pt idx="64">
                  <c:v>45047</c:v>
                </c:pt>
                <c:pt idx="65">
                  <c:v>45078</c:v>
                </c:pt>
                <c:pt idx="66">
                  <c:v>45108</c:v>
                </c:pt>
                <c:pt idx="67">
                  <c:v>45139</c:v>
                </c:pt>
                <c:pt idx="68">
                  <c:v>45170</c:v>
                </c:pt>
                <c:pt idx="69">
                  <c:v>45200</c:v>
                </c:pt>
                <c:pt idx="70">
                  <c:v>45231</c:v>
                </c:pt>
                <c:pt idx="71">
                  <c:v>45261</c:v>
                </c:pt>
                <c:pt idx="72">
                  <c:v>45292</c:v>
                </c:pt>
                <c:pt idx="73">
                  <c:v>45323</c:v>
                </c:pt>
                <c:pt idx="74">
                  <c:v>45352</c:v>
                </c:pt>
                <c:pt idx="75">
                  <c:v>45383</c:v>
                </c:pt>
                <c:pt idx="76">
                  <c:v>45413</c:v>
                </c:pt>
                <c:pt idx="77">
                  <c:v>45444</c:v>
                </c:pt>
                <c:pt idx="78">
                  <c:v>45474</c:v>
                </c:pt>
                <c:pt idx="79">
                  <c:v>45505</c:v>
                </c:pt>
                <c:pt idx="80">
                  <c:v>45536</c:v>
                </c:pt>
                <c:pt idx="81">
                  <c:v>45566</c:v>
                </c:pt>
                <c:pt idx="82">
                  <c:v>45597</c:v>
                </c:pt>
                <c:pt idx="83">
                  <c:v>45627</c:v>
                </c:pt>
                <c:pt idx="84">
                  <c:v>45658</c:v>
                </c:pt>
                <c:pt idx="85">
                  <c:v>45689</c:v>
                </c:pt>
                <c:pt idx="86">
                  <c:v>45717</c:v>
                </c:pt>
                <c:pt idx="87">
                  <c:v>45748</c:v>
                </c:pt>
                <c:pt idx="88">
                  <c:v>45778</c:v>
                </c:pt>
                <c:pt idx="89">
                  <c:v>45809</c:v>
                </c:pt>
                <c:pt idx="90">
                  <c:v>45839</c:v>
                </c:pt>
                <c:pt idx="91">
                  <c:v>45870</c:v>
                </c:pt>
                <c:pt idx="92">
                  <c:v>45901</c:v>
                </c:pt>
                <c:pt idx="93">
                  <c:v>45931</c:v>
                </c:pt>
                <c:pt idx="94">
                  <c:v>45962</c:v>
                </c:pt>
                <c:pt idx="95">
                  <c:v>45992</c:v>
                </c:pt>
                <c:pt idx="96">
                  <c:v>46023</c:v>
                </c:pt>
                <c:pt idx="97">
                  <c:v>46054</c:v>
                </c:pt>
                <c:pt idx="98">
                  <c:v>46082</c:v>
                </c:pt>
                <c:pt idx="99">
                  <c:v>46113</c:v>
                </c:pt>
                <c:pt idx="100">
                  <c:v>46143</c:v>
                </c:pt>
                <c:pt idx="101">
                  <c:v>46174</c:v>
                </c:pt>
                <c:pt idx="102">
                  <c:v>46204</c:v>
                </c:pt>
                <c:pt idx="103">
                  <c:v>46235</c:v>
                </c:pt>
              </c:numCache>
            </c:numRef>
          </c:cat>
          <c:val>
            <c:numRef>
              <c:f>Gráfico_nacionalidad_solo_ext!$V$79:$V$182</c:f>
              <c:numCache>
                <c:formatCode>General</c:formatCode>
                <c:ptCount val="104"/>
                <c:pt idx="7" formatCode="#,##0">
                  <c:v>1987207.4100000001</c:v>
                </c:pt>
                <c:pt idx="19" formatCode="#,##0">
                  <c:v>2132906.4800000004</c:v>
                </c:pt>
                <c:pt idx="31" formatCode="#,##0">
                  <c:v>2062871.4299999997</c:v>
                </c:pt>
                <c:pt idx="67" formatCode="#,##0">
                  <c:v>2676528.1000000015</c:v>
                </c:pt>
                <c:pt idx="79" formatCode="#,##0">
                  <c:v>2870742.2399999984</c:v>
                </c:pt>
                <c:pt idx="91" formatCode="#,##0">
                  <c:v>3069268.75</c:v>
                </c:pt>
                <c:pt idx="103" formatCode="#,##0">
                  <c:v>3551758.66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2-D844-413B-B1E5-85F860014D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54157135"/>
        <c:axId val="954157615"/>
      </c:lineChart>
      <c:lineChart>
        <c:grouping val="standard"/>
        <c:varyColors val="0"/>
        <c:ser>
          <c:idx val="6"/>
          <c:order val="6"/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Gráfico_nacionalidad_solo_ext!$Q$79:$Q$178</c:f>
              <c:numCache>
                <c:formatCode>mmm\-yy</c:formatCode>
                <c:ptCount val="100"/>
                <c:pt idx="0">
                  <c:v>43101</c:v>
                </c:pt>
                <c:pt idx="1">
                  <c:v>43132</c:v>
                </c:pt>
                <c:pt idx="2">
                  <c:v>43160</c:v>
                </c:pt>
                <c:pt idx="3">
                  <c:v>43191</c:v>
                </c:pt>
                <c:pt idx="4">
                  <c:v>43221</c:v>
                </c:pt>
                <c:pt idx="5">
                  <c:v>43252</c:v>
                </c:pt>
                <c:pt idx="6">
                  <c:v>43282</c:v>
                </c:pt>
                <c:pt idx="7">
                  <c:v>43313</c:v>
                </c:pt>
                <c:pt idx="8">
                  <c:v>43344</c:v>
                </c:pt>
                <c:pt idx="9">
                  <c:v>43374</c:v>
                </c:pt>
                <c:pt idx="10">
                  <c:v>43405</c:v>
                </c:pt>
                <c:pt idx="11">
                  <c:v>43435</c:v>
                </c:pt>
                <c:pt idx="12">
                  <c:v>43466</c:v>
                </c:pt>
                <c:pt idx="13">
                  <c:v>43497</c:v>
                </c:pt>
                <c:pt idx="14">
                  <c:v>43525</c:v>
                </c:pt>
                <c:pt idx="15">
                  <c:v>43556</c:v>
                </c:pt>
                <c:pt idx="16">
                  <c:v>43586</c:v>
                </c:pt>
                <c:pt idx="17">
                  <c:v>43617</c:v>
                </c:pt>
                <c:pt idx="18">
                  <c:v>43647</c:v>
                </c:pt>
                <c:pt idx="19">
                  <c:v>43678</c:v>
                </c:pt>
                <c:pt idx="20">
                  <c:v>43709</c:v>
                </c:pt>
                <c:pt idx="21">
                  <c:v>43739</c:v>
                </c:pt>
                <c:pt idx="22">
                  <c:v>43770</c:v>
                </c:pt>
                <c:pt idx="23">
                  <c:v>43800</c:v>
                </c:pt>
                <c:pt idx="24">
                  <c:v>43831</c:v>
                </c:pt>
                <c:pt idx="25">
                  <c:v>43862</c:v>
                </c:pt>
                <c:pt idx="26">
                  <c:v>43891</c:v>
                </c:pt>
                <c:pt idx="27">
                  <c:v>43922</c:v>
                </c:pt>
                <c:pt idx="28">
                  <c:v>43952</c:v>
                </c:pt>
                <c:pt idx="29">
                  <c:v>43983</c:v>
                </c:pt>
                <c:pt idx="30">
                  <c:v>44013</c:v>
                </c:pt>
                <c:pt idx="31">
                  <c:v>44044</c:v>
                </c:pt>
                <c:pt idx="32">
                  <c:v>44075</c:v>
                </c:pt>
                <c:pt idx="33">
                  <c:v>44105</c:v>
                </c:pt>
                <c:pt idx="34">
                  <c:v>44136</c:v>
                </c:pt>
                <c:pt idx="35">
                  <c:v>44166</c:v>
                </c:pt>
                <c:pt idx="36">
                  <c:v>44197</c:v>
                </c:pt>
                <c:pt idx="37">
                  <c:v>44228</c:v>
                </c:pt>
                <c:pt idx="38">
                  <c:v>44256</c:v>
                </c:pt>
                <c:pt idx="39">
                  <c:v>44287</c:v>
                </c:pt>
                <c:pt idx="40">
                  <c:v>44317</c:v>
                </c:pt>
                <c:pt idx="41">
                  <c:v>44348</c:v>
                </c:pt>
                <c:pt idx="42">
                  <c:v>44378</c:v>
                </c:pt>
                <c:pt idx="43">
                  <c:v>44409</c:v>
                </c:pt>
                <c:pt idx="44">
                  <c:v>44440</c:v>
                </c:pt>
                <c:pt idx="45">
                  <c:v>44470</c:v>
                </c:pt>
                <c:pt idx="46">
                  <c:v>44501</c:v>
                </c:pt>
                <c:pt idx="47">
                  <c:v>44531</c:v>
                </c:pt>
                <c:pt idx="48">
                  <c:v>44562</c:v>
                </c:pt>
                <c:pt idx="49">
                  <c:v>44593</c:v>
                </c:pt>
                <c:pt idx="50">
                  <c:v>44621</c:v>
                </c:pt>
                <c:pt idx="51">
                  <c:v>44652</c:v>
                </c:pt>
                <c:pt idx="52">
                  <c:v>44682</c:v>
                </c:pt>
                <c:pt idx="53">
                  <c:v>44713</c:v>
                </c:pt>
                <c:pt idx="54">
                  <c:v>44743</c:v>
                </c:pt>
                <c:pt idx="55">
                  <c:v>44774</c:v>
                </c:pt>
                <c:pt idx="56">
                  <c:v>44805</c:v>
                </c:pt>
                <c:pt idx="57">
                  <c:v>44835</c:v>
                </c:pt>
                <c:pt idx="58">
                  <c:v>44866</c:v>
                </c:pt>
                <c:pt idx="59">
                  <c:v>44896</c:v>
                </c:pt>
                <c:pt idx="60">
                  <c:v>44927</c:v>
                </c:pt>
                <c:pt idx="61">
                  <c:v>44958</c:v>
                </c:pt>
                <c:pt idx="62">
                  <c:v>44986</c:v>
                </c:pt>
                <c:pt idx="63">
                  <c:v>45017</c:v>
                </c:pt>
                <c:pt idx="64">
                  <c:v>45047</c:v>
                </c:pt>
                <c:pt idx="65">
                  <c:v>45078</c:v>
                </c:pt>
                <c:pt idx="66">
                  <c:v>45108</c:v>
                </c:pt>
                <c:pt idx="67">
                  <c:v>45139</c:v>
                </c:pt>
                <c:pt idx="68">
                  <c:v>45170</c:v>
                </c:pt>
                <c:pt idx="69">
                  <c:v>45200</c:v>
                </c:pt>
                <c:pt idx="70">
                  <c:v>45231</c:v>
                </c:pt>
                <c:pt idx="71">
                  <c:v>45261</c:v>
                </c:pt>
                <c:pt idx="72">
                  <c:v>45292</c:v>
                </c:pt>
                <c:pt idx="73">
                  <c:v>45323</c:v>
                </c:pt>
                <c:pt idx="74">
                  <c:v>45352</c:v>
                </c:pt>
                <c:pt idx="75">
                  <c:v>45383</c:v>
                </c:pt>
                <c:pt idx="76">
                  <c:v>45413</c:v>
                </c:pt>
                <c:pt idx="77">
                  <c:v>45444</c:v>
                </c:pt>
                <c:pt idx="78">
                  <c:v>45474</c:v>
                </c:pt>
                <c:pt idx="79">
                  <c:v>45505</c:v>
                </c:pt>
                <c:pt idx="80">
                  <c:v>45536</c:v>
                </c:pt>
                <c:pt idx="81">
                  <c:v>45566</c:v>
                </c:pt>
                <c:pt idx="82">
                  <c:v>45597</c:v>
                </c:pt>
                <c:pt idx="83">
                  <c:v>45627</c:v>
                </c:pt>
                <c:pt idx="84">
                  <c:v>45658</c:v>
                </c:pt>
                <c:pt idx="85">
                  <c:v>45689</c:v>
                </c:pt>
                <c:pt idx="86">
                  <c:v>45717</c:v>
                </c:pt>
                <c:pt idx="87">
                  <c:v>45748</c:v>
                </c:pt>
                <c:pt idx="88">
                  <c:v>45778</c:v>
                </c:pt>
                <c:pt idx="89">
                  <c:v>45809</c:v>
                </c:pt>
                <c:pt idx="90">
                  <c:v>45839</c:v>
                </c:pt>
                <c:pt idx="91">
                  <c:v>45870</c:v>
                </c:pt>
                <c:pt idx="92">
                  <c:v>45901</c:v>
                </c:pt>
                <c:pt idx="93">
                  <c:v>45931</c:v>
                </c:pt>
                <c:pt idx="94">
                  <c:v>45962</c:v>
                </c:pt>
                <c:pt idx="95">
                  <c:v>45992</c:v>
                </c:pt>
                <c:pt idx="96">
                  <c:v>46023</c:v>
                </c:pt>
                <c:pt idx="97">
                  <c:v>46054</c:v>
                </c:pt>
                <c:pt idx="98">
                  <c:v>46082</c:v>
                </c:pt>
                <c:pt idx="99">
                  <c:v>46113</c:v>
                </c:pt>
              </c:numCache>
            </c:numRef>
          </c:cat>
          <c:val>
            <c:numRef>
              <c:f>Gráfico_nacionalidad_solo_ext!$X$2</c:f>
              <c:numCache>
                <c:formatCode>#,##0.0</c:formatCode>
                <c:ptCount val="1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3-D844-413B-B1E5-85F860014D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58400720"/>
        <c:axId val="1758405040"/>
        <c:extLst>
          <c:ext xmlns:c15="http://schemas.microsoft.com/office/drawing/2012/chart" uri="{02D57815-91ED-43cb-92C2-25804820EDAC}">
            <c15:filteredLine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Gráfico_nacionalidad_solo_ext!$T$6</c15:sqref>
                        </c15:formulaRef>
                      </c:ext>
                    </c:extLst>
                    <c:strCache>
                      <c:ptCount val="1"/>
                      <c:pt idx="0">
                        <c:v>Afiliados nacionales (eje dcho.)</c:v>
                      </c:pt>
                    </c:strCache>
                  </c:strRef>
                </c:tx>
                <c:spPr>
                  <a:ln w="31750" cap="rnd">
                    <a:solidFill>
                      <a:schemeClr val="accent1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Gráfico_nacionalidad_solo_ext!$Q$79:$Q$178</c15:sqref>
                        </c15:formulaRef>
                      </c:ext>
                    </c:extLst>
                    <c:numCache>
                      <c:formatCode>mmm\-yy</c:formatCode>
                      <c:ptCount val="100"/>
                      <c:pt idx="0">
                        <c:v>43101</c:v>
                      </c:pt>
                      <c:pt idx="1">
                        <c:v>43132</c:v>
                      </c:pt>
                      <c:pt idx="2">
                        <c:v>43160</c:v>
                      </c:pt>
                      <c:pt idx="3">
                        <c:v>43191</c:v>
                      </c:pt>
                      <c:pt idx="4">
                        <c:v>43221</c:v>
                      </c:pt>
                      <c:pt idx="5">
                        <c:v>43252</c:v>
                      </c:pt>
                      <c:pt idx="6">
                        <c:v>43282</c:v>
                      </c:pt>
                      <c:pt idx="7">
                        <c:v>43313</c:v>
                      </c:pt>
                      <c:pt idx="8">
                        <c:v>43344</c:v>
                      </c:pt>
                      <c:pt idx="9">
                        <c:v>43374</c:v>
                      </c:pt>
                      <c:pt idx="10">
                        <c:v>43405</c:v>
                      </c:pt>
                      <c:pt idx="11">
                        <c:v>43435</c:v>
                      </c:pt>
                      <c:pt idx="12">
                        <c:v>43466</c:v>
                      </c:pt>
                      <c:pt idx="13">
                        <c:v>43497</c:v>
                      </c:pt>
                      <c:pt idx="14">
                        <c:v>43525</c:v>
                      </c:pt>
                      <c:pt idx="15">
                        <c:v>43556</c:v>
                      </c:pt>
                      <c:pt idx="16">
                        <c:v>43586</c:v>
                      </c:pt>
                      <c:pt idx="17">
                        <c:v>43617</c:v>
                      </c:pt>
                      <c:pt idx="18">
                        <c:v>43647</c:v>
                      </c:pt>
                      <c:pt idx="19">
                        <c:v>43678</c:v>
                      </c:pt>
                      <c:pt idx="20">
                        <c:v>43709</c:v>
                      </c:pt>
                      <c:pt idx="21">
                        <c:v>43739</c:v>
                      </c:pt>
                      <c:pt idx="22">
                        <c:v>43770</c:v>
                      </c:pt>
                      <c:pt idx="23">
                        <c:v>43800</c:v>
                      </c:pt>
                      <c:pt idx="24">
                        <c:v>43831</c:v>
                      </c:pt>
                      <c:pt idx="25">
                        <c:v>43862</c:v>
                      </c:pt>
                      <c:pt idx="26">
                        <c:v>43891</c:v>
                      </c:pt>
                      <c:pt idx="27">
                        <c:v>43922</c:v>
                      </c:pt>
                      <c:pt idx="28">
                        <c:v>43952</c:v>
                      </c:pt>
                      <c:pt idx="29">
                        <c:v>43983</c:v>
                      </c:pt>
                      <c:pt idx="30">
                        <c:v>44013</c:v>
                      </c:pt>
                      <c:pt idx="31">
                        <c:v>44044</c:v>
                      </c:pt>
                      <c:pt idx="32">
                        <c:v>44075</c:v>
                      </c:pt>
                      <c:pt idx="33">
                        <c:v>44105</c:v>
                      </c:pt>
                      <c:pt idx="34">
                        <c:v>44136</c:v>
                      </c:pt>
                      <c:pt idx="35">
                        <c:v>44166</c:v>
                      </c:pt>
                      <c:pt idx="36">
                        <c:v>44197</c:v>
                      </c:pt>
                      <c:pt idx="37">
                        <c:v>44228</c:v>
                      </c:pt>
                      <c:pt idx="38">
                        <c:v>44256</c:v>
                      </c:pt>
                      <c:pt idx="39">
                        <c:v>44287</c:v>
                      </c:pt>
                      <c:pt idx="40">
                        <c:v>44317</c:v>
                      </c:pt>
                      <c:pt idx="41">
                        <c:v>44348</c:v>
                      </c:pt>
                      <c:pt idx="42">
                        <c:v>44378</c:v>
                      </c:pt>
                      <c:pt idx="43">
                        <c:v>44409</c:v>
                      </c:pt>
                      <c:pt idx="44">
                        <c:v>44440</c:v>
                      </c:pt>
                      <c:pt idx="45">
                        <c:v>44470</c:v>
                      </c:pt>
                      <c:pt idx="46">
                        <c:v>44501</c:v>
                      </c:pt>
                      <c:pt idx="47">
                        <c:v>44531</c:v>
                      </c:pt>
                      <c:pt idx="48">
                        <c:v>44562</c:v>
                      </c:pt>
                      <c:pt idx="49">
                        <c:v>44593</c:v>
                      </c:pt>
                      <c:pt idx="50">
                        <c:v>44621</c:v>
                      </c:pt>
                      <c:pt idx="51">
                        <c:v>44652</c:v>
                      </c:pt>
                      <c:pt idx="52">
                        <c:v>44682</c:v>
                      </c:pt>
                      <c:pt idx="53">
                        <c:v>44713</c:v>
                      </c:pt>
                      <c:pt idx="54">
                        <c:v>44743</c:v>
                      </c:pt>
                      <c:pt idx="55">
                        <c:v>44774</c:v>
                      </c:pt>
                      <c:pt idx="56">
                        <c:v>44805</c:v>
                      </c:pt>
                      <c:pt idx="57">
                        <c:v>44835</c:v>
                      </c:pt>
                      <c:pt idx="58">
                        <c:v>44866</c:v>
                      </c:pt>
                      <c:pt idx="59">
                        <c:v>44896</c:v>
                      </c:pt>
                      <c:pt idx="60">
                        <c:v>44927</c:v>
                      </c:pt>
                      <c:pt idx="61">
                        <c:v>44958</c:v>
                      </c:pt>
                      <c:pt idx="62">
                        <c:v>44986</c:v>
                      </c:pt>
                      <c:pt idx="63">
                        <c:v>45017</c:v>
                      </c:pt>
                      <c:pt idx="64">
                        <c:v>45047</c:v>
                      </c:pt>
                      <c:pt idx="65">
                        <c:v>45078</c:v>
                      </c:pt>
                      <c:pt idx="66">
                        <c:v>45108</c:v>
                      </c:pt>
                      <c:pt idx="67">
                        <c:v>45139</c:v>
                      </c:pt>
                      <c:pt idx="68">
                        <c:v>45170</c:v>
                      </c:pt>
                      <c:pt idx="69">
                        <c:v>45200</c:v>
                      </c:pt>
                      <c:pt idx="70">
                        <c:v>45231</c:v>
                      </c:pt>
                      <c:pt idx="71">
                        <c:v>45261</c:v>
                      </c:pt>
                      <c:pt idx="72">
                        <c:v>45292</c:v>
                      </c:pt>
                      <c:pt idx="73">
                        <c:v>45323</c:v>
                      </c:pt>
                      <c:pt idx="74">
                        <c:v>45352</c:v>
                      </c:pt>
                      <c:pt idx="75">
                        <c:v>45383</c:v>
                      </c:pt>
                      <c:pt idx="76">
                        <c:v>45413</c:v>
                      </c:pt>
                      <c:pt idx="77">
                        <c:v>45444</c:v>
                      </c:pt>
                      <c:pt idx="78">
                        <c:v>45474</c:v>
                      </c:pt>
                      <c:pt idx="79">
                        <c:v>45505</c:v>
                      </c:pt>
                      <c:pt idx="80">
                        <c:v>45536</c:v>
                      </c:pt>
                      <c:pt idx="81">
                        <c:v>45566</c:v>
                      </c:pt>
                      <c:pt idx="82">
                        <c:v>45597</c:v>
                      </c:pt>
                      <c:pt idx="83">
                        <c:v>45627</c:v>
                      </c:pt>
                      <c:pt idx="84">
                        <c:v>45658</c:v>
                      </c:pt>
                      <c:pt idx="85">
                        <c:v>45689</c:v>
                      </c:pt>
                      <c:pt idx="86">
                        <c:v>45717</c:v>
                      </c:pt>
                      <c:pt idx="87">
                        <c:v>45748</c:v>
                      </c:pt>
                      <c:pt idx="88">
                        <c:v>45778</c:v>
                      </c:pt>
                      <c:pt idx="89">
                        <c:v>45809</c:v>
                      </c:pt>
                      <c:pt idx="90">
                        <c:v>45839</c:v>
                      </c:pt>
                      <c:pt idx="91">
                        <c:v>45870</c:v>
                      </c:pt>
                      <c:pt idx="92">
                        <c:v>45901</c:v>
                      </c:pt>
                      <c:pt idx="93">
                        <c:v>45931</c:v>
                      </c:pt>
                      <c:pt idx="94">
                        <c:v>45962</c:v>
                      </c:pt>
                      <c:pt idx="95">
                        <c:v>45992</c:v>
                      </c:pt>
                      <c:pt idx="96">
                        <c:v>46023</c:v>
                      </c:pt>
                      <c:pt idx="97">
                        <c:v>46054</c:v>
                      </c:pt>
                      <c:pt idx="98">
                        <c:v>46082</c:v>
                      </c:pt>
                      <c:pt idx="99">
                        <c:v>46113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Gráfico_nacionalidad_solo_ext!$T$79:$T$179</c15:sqref>
                        </c15:formulaRef>
                      </c:ext>
                    </c:extLst>
                    <c:numCache>
                      <c:formatCode>#,##0.00</c:formatCode>
                      <c:ptCount val="101"/>
                      <c:pt idx="0">
                        <c:v>16466939.32</c:v>
                      </c:pt>
                      <c:pt idx="1">
                        <c:v>16527340.75</c:v>
                      </c:pt>
                      <c:pt idx="2">
                        <c:v>16628274.75</c:v>
                      </c:pt>
                      <c:pt idx="3">
                        <c:v>16747839.1</c:v>
                      </c:pt>
                      <c:pt idx="4">
                        <c:v>16911606.27</c:v>
                      </c:pt>
                      <c:pt idx="5">
                        <c:v>16980430.859999999</c:v>
                      </c:pt>
                      <c:pt idx="6">
                        <c:v>17022380.050000001</c:v>
                      </c:pt>
                      <c:pt idx="7">
                        <c:v>16852606.41</c:v>
                      </c:pt>
                      <c:pt idx="8">
                        <c:v>16869503.199999999</c:v>
                      </c:pt>
                      <c:pt idx="9">
                        <c:v>16982438.77</c:v>
                      </c:pt>
                      <c:pt idx="10">
                        <c:v>16964543.859999999</c:v>
                      </c:pt>
                      <c:pt idx="11">
                        <c:v>17031316.18</c:v>
                      </c:pt>
                      <c:pt idx="12">
                        <c:v>16852601.5</c:v>
                      </c:pt>
                      <c:pt idx="13">
                        <c:v>16903192.199999999</c:v>
                      </c:pt>
                      <c:pt idx="14">
                        <c:v>17016619.329999998</c:v>
                      </c:pt>
                      <c:pt idx="15">
                        <c:v>17143961.949999999</c:v>
                      </c:pt>
                      <c:pt idx="16">
                        <c:v>17286964.77</c:v>
                      </c:pt>
                      <c:pt idx="17">
                        <c:v>17339428.100000001</c:v>
                      </c:pt>
                      <c:pt idx="18">
                        <c:v>17362842.870000001</c:v>
                      </c:pt>
                      <c:pt idx="19">
                        <c:v>17187320.620000001</c:v>
                      </c:pt>
                      <c:pt idx="20">
                        <c:v>17178188.710000001</c:v>
                      </c:pt>
                      <c:pt idx="21">
                        <c:v>17280221.300000001</c:v>
                      </c:pt>
                      <c:pt idx="22">
                        <c:v>17253424.25</c:v>
                      </c:pt>
                      <c:pt idx="23">
                        <c:v>17283556.329999998</c:v>
                      </c:pt>
                      <c:pt idx="24">
                        <c:v>17074054.050000001</c:v>
                      </c:pt>
                      <c:pt idx="25">
                        <c:v>17132575.100000001</c:v>
                      </c:pt>
                      <c:pt idx="26">
                        <c:v>16932830.23</c:v>
                      </c:pt>
                      <c:pt idx="27">
                        <c:v>16486115</c:v>
                      </c:pt>
                      <c:pt idx="28">
                        <c:v>16546244.6</c:v>
                      </c:pt>
                      <c:pt idx="29">
                        <c:v>16593859.82</c:v>
                      </c:pt>
                      <c:pt idx="30">
                        <c:v>16736294</c:v>
                      </c:pt>
                      <c:pt idx="31">
                        <c:v>16729504.710000001</c:v>
                      </c:pt>
                      <c:pt idx="32">
                        <c:v>16798187.949999999</c:v>
                      </c:pt>
                      <c:pt idx="33">
                        <c:v>16915825.809999999</c:v>
                      </c:pt>
                      <c:pt idx="34">
                        <c:v>16948260.100000001</c:v>
                      </c:pt>
                      <c:pt idx="35">
                        <c:v>16969797.579999998</c:v>
                      </c:pt>
                      <c:pt idx="36">
                        <c:v>16784811.579999998</c:v>
                      </c:pt>
                      <c:pt idx="37">
                        <c:v>16796115.050000001</c:v>
                      </c:pt>
                      <c:pt idx="38">
                        <c:v>16848643.129999999</c:v>
                      </c:pt>
                      <c:pt idx="39">
                        <c:v>16943878.350000001</c:v>
                      </c:pt>
                      <c:pt idx="40">
                        <c:v>17097894.809999999</c:v>
                      </c:pt>
                      <c:pt idx="41">
                        <c:v>17278368.77</c:v>
                      </c:pt>
                      <c:pt idx="42">
                        <c:v>17365143.27</c:v>
                      </c:pt>
                      <c:pt idx="43">
                        <c:v>17253627.27</c:v>
                      </c:pt>
                      <c:pt idx="44">
                        <c:v>17290336.32</c:v>
                      </c:pt>
                      <c:pt idx="45">
                        <c:v>17429445.350000001</c:v>
                      </c:pt>
                      <c:pt idx="46">
                        <c:v>17489077.100000001</c:v>
                      </c:pt>
                      <c:pt idx="47">
                        <c:v>17555105.579999998</c:v>
                      </c:pt>
                      <c:pt idx="48">
                        <c:v>17387005.300000001</c:v>
                      </c:pt>
                      <c:pt idx="49">
                        <c:v>17435602.300000001</c:v>
                      </c:pt>
                      <c:pt idx="50">
                        <c:v>17535678.699999999</c:v>
                      </c:pt>
                      <c:pt idx="51">
                        <c:v>17664566</c:v>
                      </c:pt>
                      <c:pt idx="52">
                        <c:v>17806098.23</c:v>
                      </c:pt>
                      <c:pt idx="53">
                        <c:v>17885439.68</c:v>
                      </c:pt>
                      <c:pt idx="54">
                        <c:v>17889472.239999998</c:v>
                      </c:pt>
                      <c:pt idx="55">
                        <c:v>17713510.18</c:v>
                      </c:pt>
                      <c:pt idx="56">
                        <c:v>17724268.27</c:v>
                      </c:pt>
                      <c:pt idx="57">
                        <c:v>17821280.100000001</c:v>
                      </c:pt>
                      <c:pt idx="58">
                        <c:v>17826844.57</c:v>
                      </c:pt>
                      <c:pt idx="59">
                        <c:v>17835551.850000001</c:v>
                      </c:pt>
                      <c:pt idx="60">
                        <c:v>17645664.859999999</c:v>
                      </c:pt>
                      <c:pt idx="61">
                        <c:v>17703899.649999999</c:v>
                      </c:pt>
                      <c:pt idx="62">
                        <c:v>17850665</c:v>
                      </c:pt>
                      <c:pt idx="63">
                        <c:v>18008306.059999999</c:v>
                      </c:pt>
                      <c:pt idx="64">
                        <c:v>18134406.41</c:v>
                      </c:pt>
                      <c:pt idx="65">
                        <c:v>18171335.550000001</c:v>
                      </c:pt>
                      <c:pt idx="66">
                        <c:v>18196644.899999999</c:v>
                      </c:pt>
                      <c:pt idx="67">
                        <c:v>18029971.949999999</c:v>
                      </c:pt>
                      <c:pt idx="68">
                        <c:v>18037805.379999999</c:v>
                      </c:pt>
                      <c:pt idx="69">
                        <c:v>18133720.239999998</c:v>
                      </c:pt>
                      <c:pt idx="70">
                        <c:v>18138409.289999999</c:v>
                      </c:pt>
                      <c:pt idx="71">
                        <c:v>18167234.219999999</c:v>
                      </c:pt>
                      <c:pt idx="72">
                        <c:v>17973167.449999999</c:v>
                      </c:pt>
                      <c:pt idx="73">
                        <c:v>18036835.100000001</c:v>
                      </c:pt>
                      <c:pt idx="74">
                        <c:v>18167847.949999999</c:v>
                      </c:pt>
                      <c:pt idx="75">
                        <c:v>18296450.27</c:v>
                      </c:pt>
                      <c:pt idx="76">
                        <c:v>18438827.23</c:v>
                      </c:pt>
                      <c:pt idx="77">
                        <c:v>18493885.800000001</c:v>
                      </c:pt>
                      <c:pt idx="78">
                        <c:v>18490343.43</c:v>
                      </c:pt>
                      <c:pt idx="79">
                        <c:v>18318659.620000001</c:v>
                      </c:pt>
                      <c:pt idx="80">
                        <c:v>18313917.620000001</c:v>
                      </c:pt>
                      <c:pt idx="81">
                        <c:v>18437883.649999999</c:v>
                      </c:pt>
                      <c:pt idx="82">
                        <c:v>18425490.699999999</c:v>
                      </c:pt>
                      <c:pt idx="83">
                        <c:v>18457144.059999999</c:v>
                      </c:pt>
                      <c:pt idx="84">
                        <c:v>18252785.239999998</c:v>
                      </c:pt>
                      <c:pt idx="85">
                        <c:v>18321756.5</c:v>
                      </c:pt>
                      <c:pt idx="86">
                        <c:v>18436440.710000001</c:v>
                      </c:pt>
                      <c:pt idx="87">
                        <c:v>18591331.649999999</c:v>
                      </c:pt>
                      <c:pt idx="88">
                        <c:v>18713544.050000001</c:v>
                      </c:pt>
                      <c:pt idx="89">
                        <c:v>18765080.100000001</c:v>
                      </c:pt>
                      <c:pt idx="90">
                        <c:v>18774155.350000001</c:v>
                      </c:pt>
                      <c:pt idx="91">
                        <c:v>18596934.350000001</c:v>
                      </c:pt>
                      <c:pt idx="92">
                        <c:v>18609323.91</c:v>
                      </c:pt>
                      <c:pt idx="93">
                        <c:v>18738091.609999999</c:v>
                      </c:pt>
                      <c:pt idx="94">
                        <c:v>18739790.850000001</c:v>
                      </c:pt>
                      <c:pt idx="95">
                        <c:v>18758925.84</c:v>
                      </c:pt>
                      <c:pt idx="96">
                        <c:v>18535473.699999999</c:v>
                      </c:pt>
                      <c:pt idx="97">
                        <c:v>18593794.75</c:v>
                      </c:pt>
                      <c:pt idx="98">
                        <c:v>18730583.77</c:v>
                      </c:pt>
                      <c:pt idx="99">
                        <c:v>18857584.75</c:v>
                      </c:pt>
                      <c:pt idx="100">
                        <c:v>18978258.100000001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24-D844-413B-B1E5-85F860014D77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v>Hitos españoles</c:v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triangle"/>
                  <c:size val="9"/>
                  <c:spPr>
                    <a:solidFill>
                      <a:srgbClr val="0070C0"/>
                    </a:solidFill>
                    <a:ln w="9525">
                      <a:solidFill>
                        <a:schemeClr val="bg1"/>
                      </a:solidFill>
                    </a:ln>
                    <a:effectLst/>
                  </c:spPr>
                </c:marker>
                <c:dLbls>
                  <c:dLbl>
                    <c:idx val="14"/>
                    <c:layout>
                      <c:manualLayout>
                        <c:x val="-7.449731067330527E-2"/>
                        <c:y val="-2.5791306202362602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5-D844-413B-B1E5-85F860014D77}"/>
                      </c:ext>
                    </c:extLst>
                  </c:dLbl>
                  <c:dLbl>
                    <c:idx val="23"/>
                    <c:layout>
                      <c:manualLayout>
                        <c:x val="-7.2918636812126347E-2"/>
                        <c:y val="3.4513432006281042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6-D844-413B-B1E5-85F860014D77}"/>
                      </c:ext>
                    </c:extLst>
                  </c:dLbl>
                  <c:dLbl>
                    <c:idx val="47"/>
                    <c:layout>
                      <c:manualLayout>
                        <c:x val="-7.2918636812126347E-2"/>
                        <c:y val="5.4078196306525099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7-D844-413B-B1E5-85F860014D77}"/>
                      </c:ext>
                    </c:extLst>
                  </c:dLbl>
                  <c:dLbl>
                    <c:idx val="50"/>
                    <c:layout>
                      <c:manualLayout>
                        <c:x val="-7.3392828676666202E-2"/>
                        <c:y val="-2.579130620236264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8-D844-413B-B1E5-85F860014D77}"/>
                      </c:ext>
                    </c:extLst>
                  </c:dLbl>
                  <c:dLbl>
                    <c:idx val="59"/>
                    <c:layout>
                      <c:manualLayout>
                        <c:x val="-7.3724731835714763E-2"/>
                        <c:y val="3.0212396097206773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9-D844-413B-B1E5-85F860014D77}"/>
                      </c:ext>
                    </c:extLst>
                  </c:dLbl>
                  <c:dLbl>
                    <c:idx val="71"/>
                    <c:layout>
                      <c:manualLayout>
                        <c:x val="-7.3559136177281784E-2"/>
                        <c:y val="-2.671140918295449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A-D844-413B-B1E5-85F860014D77}"/>
                      </c:ext>
                    </c:extLst>
                  </c:dLbl>
                  <c:dLbl>
                    <c:idx val="74"/>
                    <c:layout>
                      <c:manualLayout>
                        <c:x val="-7.1183864683388054E-2"/>
                        <c:y val="-2.9728152980286006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B-D844-413B-B1E5-85F860014D77}"/>
                      </c:ext>
                    </c:extLst>
                  </c:dLbl>
                  <c:dLbl>
                    <c:idx val="80"/>
                    <c:layout>
                      <c:manualLayout>
                        <c:x val="-5.4980407363074323E-2"/>
                        <c:y val="4.3830261980181681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C-D844-413B-B1E5-85F860014D77}"/>
                      </c:ext>
                    </c:extLst>
                  </c:dLbl>
                  <c:dLbl>
                    <c:idx val="83"/>
                    <c:layout>
                      <c:manualLayout>
                        <c:x val="-6.1830807578120824E-2"/>
                        <c:y val="3.4148320186817682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D-D844-413B-B1E5-85F860014D77}"/>
                      </c:ext>
                    </c:extLst>
                  </c:dLbl>
                  <c:dLbl>
                    <c:idx val="86"/>
                    <c:layout>
                      <c:manualLayout>
                        <c:x val="-4.906848249304728E-2"/>
                        <c:y val="2.9827969095442768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E-D844-413B-B1E5-85F860014D77}"/>
                      </c:ext>
                    </c:extLst>
                  </c:dLbl>
                  <c:numFmt formatCode="#,##0" sourceLinked="0"/>
                  <c:spPr>
                    <a:solidFill>
                      <a:schemeClr val="accent1">
                        <a:lumMod val="40000"/>
                        <a:lumOff val="60000"/>
                      </a:schemeClr>
                    </a:solidFill>
                    <a:ln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000" b="1" i="1" u="none" strike="noStrike" kern="120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E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Gráfico_nacionalidad_solo_ext!$Q$79:$Q$178</c15:sqref>
                        </c15:formulaRef>
                      </c:ext>
                    </c:extLst>
                    <c:numCache>
                      <c:formatCode>mmm\-yy</c:formatCode>
                      <c:ptCount val="100"/>
                      <c:pt idx="0">
                        <c:v>43101</c:v>
                      </c:pt>
                      <c:pt idx="1">
                        <c:v>43132</c:v>
                      </c:pt>
                      <c:pt idx="2">
                        <c:v>43160</c:v>
                      </c:pt>
                      <c:pt idx="3">
                        <c:v>43191</c:v>
                      </c:pt>
                      <c:pt idx="4">
                        <c:v>43221</c:v>
                      </c:pt>
                      <c:pt idx="5">
                        <c:v>43252</c:v>
                      </c:pt>
                      <c:pt idx="6">
                        <c:v>43282</c:v>
                      </c:pt>
                      <c:pt idx="7">
                        <c:v>43313</c:v>
                      </c:pt>
                      <c:pt idx="8">
                        <c:v>43344</c:v>
                      </c:pt>
                      <c:pt idx="9">
                        <c:v>43374</c:v>
                      </c:pt>
                      <c:pt idx="10">
                        <c:v>43405</c:v>
                      </c:pt>
                      <c:pt idx="11">
                        <c:v>43435</c:v>
                      </c:pt>
                      <c:pt idx="12">
                        <c:v>43466</c:v>
                      </c:pt>
                      <c:pt idx="13">
                        <c:v>43497</c:v>
                      </c:pt>
                      <c:pt idx="14">
                        <c:v>43525</c:v>
                      </c:pt>
                      <c:pt idx="15">
                        <c:v>43556</c:v>
                      </c:pt>
                      <c:pt idx="16">
                        <c:v>43586</c:v>
                      </c:pt>
                      <c:pt idx="17">
                        <c:v>43617</c:v>
                      </c:pt>
                      <c:pt idx="18">
                        <c:v>43647</c:v>
                      </c:pt>
                      <c:pt idx="19">
                        <c:v>43678</c:v>
                      </c:pt>
                      <c:pt idx="20">
                        <c:v>43709</c:v>
                      </c:pt>
                      <c:pt idx="21">
                        <c:v>43739</c:v>
                      </c:pt>
                      <c:pt idx="22">
                        <c:v>43770</c:v>
                      </c:pt>
                      <c:pt idx="23">
                        <c:v>43800</c:v>
                      </c:pt>
                      <c:pt idx="24">
                        <c:v>43831</c:v>
                      </c:pt>
                      <c:pt idx="25">
                        <c:v>43862</c:v>
                      </c:pt>
                      <c:pt idx="26">
                        <c:v>43891</c:v>
                      </c:pt>
                      <c:pt idx="27">
                        <c:v>43922</c:v>
                      </c:pt>
                      <c:pt idx="28">
                        <c:v>43952</c:v>
                      </c:pt>
                      <c:pt idx="29">
                        <c:v>43983</c:v>
                      </c:pt>
                      <c:pt idx="30">
                        <c:v>44013</c:v>
                      </c:pt>
                      <c:pt idx="31">
                        <c:v>44044</c:v>
                      </c:pt>
                      <c:pt idx="32">
                        <c:v>44075</c:v>
                      </c:pt>
                      <c:pt idx="33">
                        <c:v>44105</c:v>
                      </c:pt>
                      <c:pt idx="34">
                        <c:v>44136</c:v>
                      </c:pt>
                      <c:pt idx="35">
                        <c:v>44166</c:v>
                      </c:pt>
                      <c:pt idx="36">
                        <c:v>44197</c:v>
                      </c:pt>
                      <c:pt idx="37">
                        <c:v>44228</c:v>
                      </c:pt>
                      <c:pt idx="38">
                        <c:v>44256</c:v>
                      </c:pt>
                      <c:pt idx="39">
                        <c:v>44287</c:v>
                      </c:pt>
                      <c:pt idx="40">
                        <c:v>44317</c:v>
                      </c:pt>
                      <c:pt idx="41">
                        <c:v>44348</c:v>
                      </c:pt>
                      <c:pt idx="42">
                        <c:v>44378</c:v>
                      </c:pt>
                      <c:pt idx="43">
                        <c:v>44409</c:v>
                      </c:pt>
                      <c:pt idx="44">
                        <c:v>44440</c:v>
                      </c:pt>
                      <c:pt idx="45">
                        <c:v>44470</c:v>
                      </c:pt>
                      <c:pt idx="46">
                        <c:v>44501</c:v>
                      </c:pt>
                      <c:pt idx="47">
                        <c:v>44531</c:v>
                      </c:pt>
                      <c:pt idx="48">
                        <c:v>44562</c:v>
                      </c:pt>
                      <c:pt idx="49">
                        <c:v>44593</c:v>
                      </c:pt>
                      <c:pt idx="50">
                        <c:v>44621</c:v>
                      </c:pt>
                      <c:pt idx="51">
                        <c:v>44652</c:v>
                      </c:pt>
                      <c:pt idx="52">
                        <c:v>44682</c:v>
                      </c:pt>
                      <c:pt idx="53">
                        <c:v>44713</c:v>
                      </c:pt>
                      <c:pt idx="54">
                        <c:v>44743</c:v>
                      </c:pt>
                      <c:pt idx="55">
                        <c:v>44774</c:v>
                      </c:pt>
                      <c:pt idx="56">
                        <c:v>44805</c:v>
                      </c:pt>
                      <c:pt idx="57">
                        <c:v>44835</c:v>
                      </c:pt>
                      <c:pt idx="58">
                        <c:v>44866</c:v>
                      </c:pt>
                      <c:pt idx="59">
                        <c:v>44896</c:v>
                      </c:pt>
                      <c:pt idx="60">
                        <c:v>44927</c:v>
                      </c:pt>
                      <c:pt idx="61">
                        <c:v>44958</c:v>
                      </c:pt>
                      <c:pt idx="62">
                        <c:v>44986</c:v>
                      </c:pt>
                      <c:pt idx="63">
                        <c:v>45017</c:v>
                      </c:pt>
                      <c:pt idx="64">
                        <c:v>45047</c:v>
                      </c:pt>
                      <c:pt idx="65">
                        <c:v>45078</c:v>
                      </c:pt>
                      <c:pt idx="66">
                        <c:v>45108</c:v>
                      </c:pt>
                      <c:pt idx="67">
                        <c:v>45139</c:v>
                      </c:pt>
                      <c:pt idx="68">
                        <c:v>45170</c:v>
                      </c:pt>
                      <c:pt idx="69">
                        <c:v>45200</c:v>
                      </c:pt>
                      <c:pt idx="70">
                        <c:v>45231</c:v>
                      </c:pt>
                      <c:pt idx="71">
                        <c:v>45261</c:v>
                      </c:pt>
                      <c:pt idx="72">
                        <c:v>45292</c:v>
                      </c:pt>
                      <c:pt idx="73">
                        <c:v>45323</c:v>
                      </c:pt>
                      <c:pt idx="74">
                        <c:v>45352</c:v>
                      </c:pt>
                      <c:pt idx="75">
                        <c:v>45383</c:v>
                      </c:pt>
                      <c:pt idx="76">
                        <c:v>45413</c:v>
                      </c:pt>
                      <c:pt idx="77">
                        <c:v>45444</c:v>
                      </c:pt>
                      <c:pt idx="78">
                        <c:v>45474</c:v>
                      </c:pt>
                      <c:pt idx="79">
                        <c:v>45505</c:v>
                      </c:pt>
                      <c:pt idx="80">
                        <c:v>45536</c:v>
                      </c:pt>
                      <c:pt idx="81">
                        <c:v>45566</c:v>
                      </c:pt>
                      <c:pt idx="82">
                        <c:v>45597</c:v>
                      </c:pt>
                      <c:pt idx="83">
                        <c:v>45627</c:v>
                      </c:pt>
                      <c:pt idx="84">
                        <c:v>45658</c:v>
                      </c:pt>
                      <c:pt idx="85">
                        <c:v>45689</c:v>
                      </c:pt>
                      <c:pt idx="86">
                        <c:v>45717</c:v>
                      </c:pt>
                      <c:pt idx="87">
                        <c:v>45748</c:v>
                      </c:pt>
                      <c:pt idx="88">
                        <c:v>45778</c:v>
                      </c:pt>
                      <c:pt idx="89">
                        <c:v>45809</c:v>
                      </c:pt>
                      <c:pt idx="90">
                        <c:v>45839</c:v>
                      </c:pt>
                      <c:pt idx="91">
                        <c:v>45870</c:v>
                      </c:pt>
                      <c:pt idx="92">
                        <c:v>45901</c:v>
                      </c:pt>
                      <c:pt idx="93">
                        <c:v>45931</c:v>
                      </c:pt>
                      <c:pt idx="94">
                        <c:v>45962</c:v>
                      </c:pt>
                      <c:pt idx="95">
                        <c:v>45992</c:v>
                      </c:pt>
                      <c:pt idx="96">
                        <c:v>46023</c:v>
                      </c:pt>
                      <c:pt idx="97">
                        <c:v>46054</c:v>
                      </c:pt>
                      <c:pt idx="98">
                        <c:v>46082</c:v>
                      </c:pt>
                      <c:pt idx="99">
                        <c:v>46113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Gráfico_nacionalidad_solo_ext!$W$79:$W$165</c15:sqref>
                        </c15:formulaRef>
                      </c:ext>
                    </c:extLst>
                    <c:numCache>
                      <c:formatCode>General</c:formatCode>
                      <c:ptCount val="87"/>
                      <c:pt idx="7" formatCode="#,##0">
                        <c:v>16852606.41</c:v>
                      </c:pt>
                      <c:pt idx="19" formatCode="#,##0">
                        <c:v>17187320.620000001</c:v>
                      </c:pt>
                      <c:pt idx="31" formatCode="#,##0">
                        <c:v>16729504.710000001</c:v>
                      </c:pt>
                      <c:pt idx="67" formatCode="#,##0">
                        <c:v>18029971.949999999</c:v>
                      </c:pt>
                      <c:pt idx="79" formatCode="#,##0">
                        <c:v>18318659.620000001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D844-413B-B1E5-85F860014D77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Gráfico_nacionalidad_solo_ext!$U$6</c15:sqref>
                        </c15:formulaRef>
                      </c:ext>
                    </c:extLst>
                    <c:strCache>
                      <c:ptCount val="1"/>
                      <c:pt idx="0">
                        <c:v>Afiliados totales (eje dcho.)</c:v>
                      </c:pt>
                    </c:strCache>
                  </c:strRef>
                </c:tx>
                <c:spPr>
                  <a:ln w="31750" cap="rnd">
                    <a:solidFill>
                      <a:schemeClr val="tx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Gráfico_nacionalidad_solo_ext!$Q$79:$Q$178</c15:sqref>
                        </c15:formulaRef>
                      </c:ext>
                    </c:extLst>
                    <c:numCache>
                      <c:formatCode>mmm\-yy</c:formatCode>
                      <c:ptCount val="100"/>
                      <c:pt idx="0">
                        <c:v>43101</c:v>
                      </c:pt>
                      <c:pt idx="1">
                        <c:v>43132</c:v>
                      </c:pt>
                      <c:pt idx="2">
                        <c:v>43160</c:v>
                      </c:pt>
                      <c:pt idx="3">
                        <c:v>43191</c:v>
                      </c:pt>
                      <c:pt idx="4">
                        <c:v>43221</c:v>
                      </c:pt>
                      <c:pt idx="5">
                        <c:v>43252</c:v>
                      </c:pt>
                      <c:pt idx="6">
                        <c:v>43282</c:v>
                      </c:pt>
                      <c:pt idx="7">
                        <c:v>43313</c:v>
                      </c:pt>
                      <c:pt idx="8">
                        <c:v>43344</c:v>
                      </c:pt>
                      <c:pt idx="9">
                        <c:v>43374</c:v>
                      </c:pt>
                      <c:pt idx="10">
                        <c:v>43405</c:v>
                      </c:pt>
                      <c:pt idx="11">
                        <c:v>43435</c:v>
                      </c:pt>
                      <c:pt idx="12">
                        <c:v>43466</c:v>
                      </c:pt>
                      <c:pt idx="13">
                        <c:v>43497</c:v>
                      </c:pt>
                      <c:pt idx="14">
                        <c:v>43525</c:v>
                      </c:pt>
                      <c:pt idx="15">
                        <c:v>43556</c:v>
                      </c:pt>
                      <c:pt idx="16">
                        <c:v>43586</c:v>
                      </c:pt>
                      <c:pt idx="17">
                        <c:v>43617</c:v>
                      </c:pt>
                      <c:pt idx="18">
                        <c:v>43647</c:v>
                      </c:pt>
                      <c:pt idx="19">
                        <c:v>43678</c:v>
                      </c:pt>
                      <c:pt idx="20">
                        <c:v>43709</c:v>
                      </c:pt>
                      <c:pt idx="21">
                        <c:v>43739</c:v>
                      </c:pt>
                      <c:pt idx="22">
                        <c:v>43770</c:v>
                      </c:pt>
                      <c:pt idx="23">
                        <c:v>43800</c:v>
                      </c:pt>
                      <c:pt idx="24">
                        <c:v>43831</c:v>
                      </c:pt>
                      <c:pt idx="25">
                        <c:v>43862</c:v>
                      </c:pt>
                      <c:pt idx="26">
                        <c:v>43891</c:v>
                      </c:pt>
                      <c:pt idx="27">
                        <c:v>43922</c:v>
                      </c:pt>
                      <c:pt idx="28">
                        <c:v>43952</c:v>
                      </c:pt>
                      <c:pt idx="29">
                        <c:v>43983</c:v>
                      </c:pt>
                      <c:pt idx="30">
                        <c:v>44013</c:v>
                      </c:pt>
                      <c:pt idx="31">
                        <c:v>44044</c:v>
                      </c:pt>
                      <c:pt idx="32">
                        <c:v>44075</c:v>
                      </c:pt>
                      <c:pt idx="33">
                        <c:v>44105</c:v>
                      </c:pt>
                      <c:pt idx="34">
                        <c:v>44136</c:v>
                      </c:pt>
                      <c:pt idx="35">
                        <c:v>44166</c:v>
                      </c:pt>
                      <c:pt idx="36">
                        <c:v>44197</c:v>
                      </c:pt>
                      <c:pt idx="37">
                        <c:v>44228</c:v>
                      </c:pt>
                      <c:pt idx="38">
                        <c:v>44256</c:v>
                      </c:pt>
                      <c:pt idx="39">
                        <c:v>44287</c:v>
                      </c:pt>
                      <c:pt idx="40">
                        <c:v>44317</c:v>
                      </c:pt>
                      <c:pt idx="41">
                        <c:v>44348</c:v>
                      </c:pt>
                      <c:pt idx="42">
                        <c:v>44378</c:v>
                      </c:pt>
                      <c:pt idx="43">
                        <c:v>44409</c:v>
                      </c:pt>
                      <c:pt idx="44">
                        <c:v>44440</c:v>
                      </c:pt>
                      <c:pt idx="45">
                        <c:v>44470</c:v>
                      </c:pt>
                      <c:pt idx="46">
                        <c:v>44501</c:v>
                      </c:pt>
                      <c:pt idx="47">
                        <c:v>44531</c:v>
                      </c:pt>
                      <c:pt idx="48">
                        <c:v>44562</c:v>
                      </c:pt>
                      <c:pt idx="49">
                        <c:v>44593</c:v>
                      </c:pt>
                      <c:pt idx="50">
                        <c:v>44621</c:v>
                      </c:pt>
                      <c:pt idx="51">
                        <c:v>44652</c:v>
                      </c:pt>
                      <c:pt idx="52">
                        <c:v>44682</c:v>
                      </c:pt>
                      <c:pt idx="53">
                        <c:v>44713</c:v>
                      </c:pt>
                      <c:pt idx="54">
                        <c:v>44743</c:v>
                      </c:pt>
                      <c:pt idx="55">
                        <c:v>44774</c:v>
                      </c:pt>
                      <c:pt idx="56">
                        <c:v>44805</c:v>
                      </c:pt>
                      <c:pt idx="57">
                        <c:v>44835</c:v>
                      </c:pt>
                      <c:pt idx="58">
                        <c:v>44866</c:v>
                      </c:pt>
                      <c:pt idx="59">
                        <c:v>44896</c:v>
                      </c:pt>
                      <c:pt idx="60">
                        <c:v>44927</c:v>
                      </c:pt>
                      <c:pt idx="61">
                        <c:v>44958</c:v>
                      </c:pt>
                      <c:pt idx="62">
                        <c:v>44986</c:v>
                      </c:pt>
                      <c:pt idx="63">
                        <c:v>45017</c:v>
                      </c:pt>
                      <c:pt idx="64">
                        <c:v>45047</c:v>
                      </c:pt>
                      <c:pt idx="65">
                        <c:v>45078</c:v>
                      </c:pt>
                      <c:pt idx="66">
                        <c:v>45108</c:v>
                      </c:pt>
                      <c:pt idx="67">
                        <c:v>45139</c:v>
                      </c:pt>
                      <c:pt idx="68">
                        <c:v>45170</c:v>
                      </c:pt>
                      <c:pt idx="69">
                        <c:v>45200</c:v>
                      </c:pt>
                      <c:pt idx="70">
                        <c:v>45231</c:v>
                      </c:pt>
                      <c:pt idx="71">
                        <c:v>45261</c:v>
                      </c:pt>
                      <c:pt idx="72">
                        <c:v>45292</c:v>
                      </c:pt>
                      <c:pt idx="73">
                        <c:v>45323</c:v>
                      </c:pt>
                      <c:pt idx="74">
                        <c:v>45352</c:v>
                      </c:pt>
                      <c:pt idx="75">
                        <c:v>45383</c:v>
                      </c:pt>
                      <c:pt idx="76">
                        <c:v>45413</c:v>
                      </c:pt>
                      <c:pt idx="77">
                        <c:v>45444</c:v>
                      </c:pt>
                      <c:pt idx="78">
                        <c:v>45474</c:v>
                      </c:pt>
                      <c:pt idx="79">
                        <c:v>45505</c:v>
                      </c:pt>
                      <c:pt idx="80">
                        <c:v>45536</c:v>
                      </c:pt>
                      <c:pt idx="81">
                        <c:v>45566</c:v>
                      </c:pt>
                      <c:pt idx="82">
                        <c:v>45597</c:v>
                      </c:pt>
                      <c:pt idx="83">
                        <c:v>45627</c:v>
                      </c:pt>
                      <c:pt idx="84">
                        <c:v>45658</c:v>
                      </c:pt>
                      <c:pt idx="85">
                        <c:v>45689</c:v>
                      </c:pt>
                      <c:pt idx="86">
                        <c:v>45717</c:v>
                      </c:pt>
                      <c:pt idx="87">
                        <c:v>45748</c:v>
                      </c:pt>
                      <c:pt idx="88">
                        <c:v>45778</c:v>
                      </c:pt>
                      <c:pt idx="89">
                        <c:v>45809</c:v>
                      </c:pt>
                      <c:pt idx="90">
                        <c:v>45839</c:v>
                      </c:pt>
                      <c:pt idx="91">
                        <c:v>45870</c:v>
                      </c:pt>
                      <c:pt idx="92">
                        <c:v>45901</c:v>
                      </c:pt>
                      <c:pt idx="93">
                        <c:v>45931</c:v>
                      </c:pt>
                      <c:pt idx="94">
                        <c:v>45962</c:v>
                      </c:pt>
                      <c:pt idx="95">
                        <c:v>45992</c:v>
                      </c:pt>
                      <c:pt idx="96">
                        <c:v>46023</c:v>
                      </c:pt>
                      <c:pt idx="97">
                        <c:v>46054</c:v>
                      </c:pt>
                      <c:pt idx="98">
                        <c:v>46082</c:v>
                      </c:pt>
                      <c:pt idx="99">
                        <c:v>46113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Gráfico_nacionalidad_solo_ext!$U$79:$U$165</c15:sqref>
                        </c15:formulaRef>
                      </c:ext>
                    </c:extLst>
                    <c:numCache>
                      <c:formatCode>#,##0.00</c:formatCode>
                      <c:ptCount val="87"/>
                      <c:pt idx="0">
                        <c:v>18282030.82</c:v>
                      </c:pt>
                      <c:pt idx="1">
                        <c:v>18363514.199999999</c:v>
                      </c:pt>
                      <c:pt idx="2">
                        <c:v>18502087.600000001</c:v>
                      </c:pt>
                      <c:pt idx="3">
                        <c:v>18678460.859999999</c:v>
                      </c:pt>
                      <c:pt idx="4">
                        <c:v>18915667.82</c:v>
                      </c:pt>
                      <c:pt idx="5">
                        <c:v>19006990.190000001</c:v>
                      </c:pt>
                      <c:pt idx="6">
                        <c:v>19042809.68</c:v>
                      </c:pt>
                      <c:pt idx="7">
                        <c:v>18839813.82</c:v>
                      </c:pt>
                      <c:pt idx="8">
                        <c:v>18862712.800000001</c:v>
                      </c:pt>
                      <c:pt idx="9">
                        <c:v>18993072.82</c:v>
                      </c:pt>
                      <c:pt idx="10">
                        <c:v>18945624.190000001</c:v>
                      </c:pt>
                      <c:pt idx="11">
                        <c:v>19024165.18</c:v>
                      </c:pt>
                      <c:pt idx="12">
                        <c:v>18819300.09</c:v>
                      </c:pt>
                      <c:pt idx="13">
                        <c:v>18888471.899999999</c:v>
                      </c:pt>
                      <c:pt idx="14">
                        <c:v>19043576.329999998</c:v>
                      </c:pt>
                      <c:pt idx="15">
                        <c:v>19230361.75</c:v>
                      </c:pt>
                      <c:pt idx="16">
                        <c:v>19442113.449999999</c:v>
                      </c:pt>
                      <c:pt idx="17">
                        <c:v>19517697.199999999</c:v>
                      </c:pt>
                      <c:pt idx="18">
                        <c:v>19533210.739999998</c:v>
                      </c:pt>
                      <c:pt idx="19">
                        <c:v>19320227.100000001</c:v>
                      </c:pt>
                      <c:pt idx="20">
                        <c:v>19323451.48</c:v>
                      </c:pt>
                      <c:pt idx="21">
                        <c:v>19429992.649999999</c:v>
                      </c:pt>
                      <c:pt idx="22">
                        <c:v>19376878.449999999</c:v>
                      </c:pt>
                      <c:pt idx="23">
                        <c:v>19408537.829999998</c:v>
                      </c:pt>
                      <c:pt idx="24">
                        <c:v>19164493.670000002</c:v>
                      </c:pt>
                      <c:pt idx="25">
                        <c:v>19250228.949999999</c:v>
                      </c:pt>
                      <c:pt idx="26">
                        <c:v>19006759.59</c:v>
                      </c:pt>
                      <c:pt idx="27">
                        <c:v>18458666.800000001</c:v>
                      </c:pt>
                      <c:pt idx="28">
                        <c:v>18556128.850000001</c:v>
                      </c:pt>
                      <c:pt idx="29">
                        <c:v>18624336.68</c:v>
                      </c:pt>
                      <c:pt idx="30">
                        <c:v>18785554.300000001</c:v>
                      </c:pt>
                      <c:pt idx="31">
                        <c:v>18792376.140000001</c:v>
                      </c:pt>
                      <c:pt idx="32">
                        <c:v>18876389.23</c:v>
                      </c:pt>
                      <c:pt idx="33">
                        <c:v>18990363.949999999</c:v>
                      </c:pt>
                      <c:pt idx="34">
                        <c:v>19022001.57</c:v>
                      </c:pt>
                      <c:pt idx="35">
                        <c:v>19048433.32</c:v>
                      </c:pt>
                      <c:pt idx="36">
                        <c:v>18829480.16</c:v>
                      </c:pt>
                      <c:pt idx="37">
                        <c:v>18850111.649999999</c:v>
                      </c:pt>
                      <c:pt idx="38">
                        <c:v>18920901.870000001</c:v>
                      </c:pt>
                      <c:pt idx="39">
                        <c:v>19055298.050000001</c:v>
                      </c:pt>
                      <c:pt idx="40">
                        <c:v>19267221</c:v>
                      </c:pt>
                      <c:pt idx="41">
                        <c:v>19500277.41</c:v>
                      </c:pt>
                      <c:pt idx="42">
                        <c:v>19591727.949999999</c:v>
                      </c:pt>
                      <c:pt idx="43">
                        <c:v>19473724.09</c:v>
                      </c:pt>
                      <c:pt idx="44">
                        <c:v>19531111.359999999</c:v>
                      </c:pt>
                      <c:pt idx="45">
                        <c:v>19690589.649999999</c:v>
                      </c:pt>
                      <c:pt idx="46">
                        <c:v>19752357.809999999</c:v>
                      </c:pt>
                      <c:pt idx="47">
                        <c:v>19824911.210000001</c:v>
                      </c:pt>
                      <c:pt idx="48">
                        <c:v>19627161.25</c:v>
                      </c:pt>
                      <c:pt idx="49">
                        <c:v>19694272.050000001</c:v>
                      </c:pt>
                      <c:pt idx="50">
                        <c:v>19834503.699999999</c:v>
                      </c:pt>
                      <c:pt idx="51">
                        <c:v>20019080.32</c:v>
                      </c:pt>
                      <c:pt idx="52">
                        <c:v>20232723.140000001</c:v>
                      </c:pt>
                      <c:pt idx="53">
                        <c:v>20348329.949999999</c:v>
                      </c:pt>
                      <c:pt idx="54">
                        <c:v>20340964.239999998</c:v>
                      </c:pt>
                      <c:pt idx="55">
                        <c:v>20151001.140000001</c:v>
                      </c:pt>
                      <c:pt idx="56">
                        <c:v>20180287.41</c:v>
                      </c:pt>
                      <c:pt idx="57">
                        <c:v>20283786.399999999</c:v>
                      </c:pt>
                      <c:pt idx="58">
                        <c:v>20283630.899999999</c:v>
                      </c:pt>
                      <c:pt idx="59">
                        <c:v>20296270.899999999</c:v>
                      </c:pt>
                      <c:pt idx="60">
                        <c:v>20081223.899999999</c:v>
                      </c:pt>
                      <c:pt idx="61">
                        <c:v>20170142.25</c:v>
                      </c:pt>
                      <c:pt idx="62">
                        <c:v>20376552.300000001</c:v>
                      </c:pt>
                      <c:pt idx="63">
                        <c:v>20614988.559999999</c:v>
                      </c:pt>
                      <c:pt idx="64">
                        <c:v>20815399.140000001</c:v>
                      </c:pt>
                      <c:pt idx="65">
                        <c:v>20869939.91</c:v>
                      </c:pt>
                      <c:pt idx="66">
                        <c:v>20891884.620000001</c:v>
                      </c:pt>
                      <c:pt idx="67">
                        <c:v>20706500.050000001</c:v>
                      </c:pt>
                      <c:pt idx="68">
                        <c:v>20724795.52</c:v>
                      </c:pt>
                      <c:pt idx="69">
                        <c:v>20817657.190000001</c:v>
                      </c:pt>
                      <c:pt idx="70">
                        <c:v>20806073.760000002</c:v>
                      </c:pt>
                      <c:pt idx="71">
                        <c:v>20836010.440000001</c:v>
                      </c:pt>
                      <c:pt idx="72">
                        <c:v>20604760.640000001</c:v>
                      </c:pt>
                      <c:pt idx="73">
                        <c:v>20708381.57</c:v>
                      </c:pt>
                      <c:pt idx="74">
                        <c:v>20901966.530000001</c:v>
                      </c:pt>
                      <c:pt idx="75">
                        <c:v>21101504.91</c:v>
                      </c:pt>
                      <c:pt idx="76">
                        <c:v>21321794.050000001</c:v>
                      </c:pt>
                      <c:pt idx="77">
                        <c:v>21392889.149999999</c:v>
                      </c:pt>
                      <c:pt idx="78">
                        <c:v>21383106.09</c:v>
                      </c:pt>
                      <c:pt idx="79">
                        <c:v>21189401.859999999</c:v>
                      </c:pt>
                      <c:pt idx="80">
                        <c:v>21198206.43</c:v>
                      </c:pt>
                      <c:pt idx="81">
                        <c:v>21332513.129999999</c:v>
                      </c:pt>
                      <c:pt idx="82">
                        <c:v>21302462.600000001</c:v>
                      </c:pt>
                      <c:pt idx="83">
                        <c:v>21337962.219999999</c:v>
                      </c:pt>
                      <c:pt idx="84">
                        <c:v>21095814.100000001</c:v>
                      </c:pt>
                      <c:pt idx="85">
                        <c:v>21196154.199999999</c:v>
                      </c:pt>
                      <c:pt idx="86">
                        <c:v>21357645.710000001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D844-413B-B1E5-85F860014D77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v>Hitos Total Afiliados</c:v>
                </c:tx>
                <c:spPr>
                  <a:ln w="28575" cap="rnd">
                    <a:noFill/>
                    <a:round/>
                  </a:ln>
                  <a:effectLst/>
                </c:spPr>
                <c:marker>
                  <c:symbol val="square"/>
                  <c:size val="10"/>
                  <c:spPr>
                    <a:solidFill>
                      <a:schemeClr val="bg1">
                        <a:lumMod val="75000"/>
                      </a:schemeClr>
                    </a:solidFill>
                    <a:ln w="9525">
                      <a:solidFill>
                        <a:schemeClr val="bg1"/>
                      </a:solidFill>
                    </a:ln>
                    <a:effectLst/>
                  </c:spPr>
                </c:marker>
                <c:dLbls>
                  <c:dLbl>
                    <c:idx val="14"/>
                    <c:layout>
                      <c:manualLayout>
                        <c:x val="-8.2311564283069863E-2"/>
                        <c:y val="-3.9023916189181933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31-D844-413B-B1E5-85F860014D77}"/>
                      </c:ext>
                    </c:extLst>
                  </c:dLbl>
                  <c:dLbl>
                    <c:idx val="23"/>
                    <c:layout>
                      <c:manualLayout>
                        <c:x val="-8.496592784277221E-2"/>
                        <c:y val="-3.5252059753584072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32-D844-413B-B1E5-85F860014D77}"/>
                      </c:ext>
                    </c:extLst>
                  </c:dLbl>
                  <c:dLbl>
                    <c:idx val="47"/>
                    <c:layout>
                      <c:manualLayout>
                        <c:x val="-8.5327553453331581E-2"/>
                        <c:y val="-3.0213299287124452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33-D844-413B-B1E5-85F860014D77}"/>
                      </c:ext>
                    </c:extLst>
                  </c:dLbl>
                  <c:dLbl>
                    <c:idx val="50"/>
                    <c:layout>
                      <c:manualLayout>
                        <c:x val="-8.341604627970893E-2"/>
                        <c:y val="-4.2960762967105319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34-D844-413B-B1E5-85F860014D77}"/>
                      </c:ext>
                    </c:extLst>
                  </c:dLbl>
                  <c:dLbl>
                    <c:idx val="59"/>
                    <c:layout>
                      <c:manualLayout>
                        <c:x val="-8.0739514719210537E-2"/>
                        <c:y val="4.0941454366438527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35-D844-413B-B1E5-85F860014D77}"/>
                      </c:ext>
                    </c:extLst>
                  </c:dLbl>
                  <c:dLbl>
                    <c:idx val="71"/>
                    <c:layout>
                      <c:manualLayout>
                        <c:x val="-8.0295045306181409E-2"/>
                        <c:y val="4.0328327970889664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36-D844-413B-B1E5-85F860014D77}"/>
                      </c:ext>
                    </c:extLst>
                  </c:dLbl>
                  <c:dLbl>
                    <c:idx val="74"/>
                    <c:layout>
                      <c:manualLayout>
                        <c:x val="-8.1207082286430879E-2"/>
                        <c:y val="3.3807749202401025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37-D844-413B-B1E5-85F860014D77}"/>
                      </c:ext>
                    </c:extLst>
                  </c:dLbl>
                  <c:dLbl>
                    <c:idx val="80"/>
                    <c:layout>
                      <c:manualLayout>
                        <c:x val="-9.2747954634676194E-2"/>
                        <c:y val="-3.5251990084491307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38-D844-413B-B1E5-85F860014D77}"/>
                      </c:ext>
                    </c:extLst>
                  </c:dLbl>
                  <c:dLbl>
                    <c:idx val="83"/>
                    <c:layout>
                      <c:manualLayout>
                        <c:x val="-7.651494052578138E-2"/>
                        <c:y val="-4.2277707598285114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39-D844-413B-B1E5-85F860014D77}"/>
                      </c:ext>
                    </c:extLst>
                  </c:dLbl>
                  <c:dLbl>
                    <c:idx val="86"/>
                    <c:layout>
                      <c:manualLayout>
                        <c:x val="-7.3922023397103104E-2"/>
                        <c:y val="-3.4970358953629523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3A-D844-413B-B1E5-85F860014D77}"/>
                      </c:ext>
                    </c:extLst>
                  </c:dLbl>
                  <c:spPr>
                    <a:solidFill>
                      <a:schemeClr val="bg1">
                        <a:lumMod val="95000"/>
                      </a:schemeClr>
                    </a:solidFill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E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Gráfico_nacionalidad_solo_ext!$Q$79:$Q$178</c15:sqref>
                        </c15:formulaRef>
                      </c:ext>
                    </c:extLst>
                    <c:numCache>
                      <c:formatCode>mmm\-yy</c:formatCode>
                      <c:ptCount val="100"/>
                      <c:pt idx="0">
                        <c:v>43101</c:v>
                      </c:pt>
                      <c:pt idx="1">
                        <c:v>43132</c:v>
                      </c:pt>
                      <c:pt idx="2">
                        <c:v>43160</c:v>
                      </c:pt>
                      <c:pt idx="3">
                        <c:v>43191</c:v>
                      </c:pt>
                      <c:pt idx="4">
                        <c:v>43221</c:v>
                      </c:pt>
                      <c:pt idx="5">
                        <c:v>43252</c:v>
                      </c:pt>
                      <c:pt idx="6">
                        <c:v>43282</c:v>
                      </c:pt>
                      <c:pt idx="7">
                        <c:v>43313</c:v>
                      </c:pt>
                      <c:pt idx="8">
                        <c:v>43344</c:v>
                      </c:pt>
                      <c:pt idx="9">
                        <c:v>43374</c:v>
                      </c:pt>
                      <c:pt idx="10">
                        <c:v>43405</c:v>
                      </c:pt>
                      <c:pt idx="11">
                        <c:v>43435</c:v>
                      </c:pt>
                      <c:pt idx="12">
                        <c:v>43466</c:v>
                      </c:pt>
                      <c:pt idx="13">
                        <c:v>43497</c:v>
                      </c:pt>
                      <c:pt idx="14">
                        <c:v>43525</c:v>
                      </c:pt>
                      <c:pt idx="15">
                        <c:v>43556</c:v>
                      </c:pt>
                      <c:pt idx="16">
                        <c:v>43586</c:v>
                      </c:pt>
                      <c:pt idx="17">
                        <c:v>43617</c:v>
                      </c:pt>
                      <c:pt idx="18">
                        <c:v>43647</c:v>
                      </c:pt>
                      <c:pt idx="19">
                        <c:v>43678</c:v>
                      </c:pt>
                      <c:pt idx="20">
                        <c:v>43709</c:v>
                      </c:pt>
                      <c:pt idx="21">
                        <c:v>43739</c:v>
                      </c:pt>
                      <c:pt idx="22">
                        <c:v>43770</c:v>
                      </c:pt>
                      <c:pt idx="23">
                        <c:v>43800</c:v>
                      </c:pt>
                      <c:pt idx="24">
                        <c:v>43831</c:v>
                      </c:pt>
                      <c:pt idx="25">
                        <c:v>43862</c:v>
                      </c:pt>
                      <c:pt idx="26">
                        <c:v>43891</c:v>
                      </c:pt>
                      <c:pt idx="27">
                        <c:v>43922</c:v>
                      </c:pt>
                      <c:pt idx="28">
                        <c:v>43952</c:v>
                      </c:pt>
                      <c:pt idx="29">
                        <c:v>43983</c:v>
                      </c:pt>
                      <c:pt idx="30">
                        <c:v>44013</c:v>
                      </c:pt>
                      <c:pt idx="31">
                        <c:v>44044</c:v>
                      </c:pt>
                      <c:pt idx="32">
                        <c:v>44075</c:v>
                      </c:pt>
                      <c:pt idx="33">
                        <c:v>44105</c:v>
                      </c:pt>
                      <c:pt idx="34">
                        <c:v>44136</c:v>
                      </c:pt>
                      <c:pt idx="35">
                        <c:v>44166</c:v>
                      </c:pt>
                      <c:pt idx="36">
                        <c:v>44197</c:v>
                      </c:pt>
                      <c:pt idx="37">
                        <c:v>44228</c:v>
                      </c:pt>
                      <c:pt idx="38">
                        <c:v>44256</c:v>
                      </c:pt>
                      <c:pt idx="39">
                        <c:v>44287</c:v>
                      </c:pt>
                      <c:pt idx="40">
                        <c:v>44317</c:v>
                      </c:pt>
                      <c:pt idx="41">
                        <c:v>44348</c:v>
                      </c:pt>
                      <c:pt idx="42">
                        <c:v>44378</c:v>
                      </c:pt>
                      <c:pt idx="43">
                        <c:v>44409</c:v>
                      </c:pt>
                      <c:pt idx="44">
                        <c:v>44440</c:v>
                      </c:pt>
                      <c:pt idx="45">
                        <c:v>44470</c:v>
                      </c:pt>
                      <c:pt idx="46">
                        <c:v>44501</c:v>
                      </c:pt>
                      <c:pt idx="47">
                        <c:v>44531</c:v>
                      </c:pt>
                      <c:pt idx="48">
                        <c:v>44562</c:v>
                      </c:pt>
                      <c:pt idx="49">
                        <c:v>44593</c:v>
                      </c:pt>
                      <c:pt idx="50">
                        <c:v>44621</c:v>
                      </c:pt>
                      <c:pt idx="51">
                        <c:v>44652</c:v>
                      </c:pt>
                      <c:pt idx="52">
                        <c:v>44682</c:v>
                      </c:pt>
                      <c:pt idx="53">
                        <c:v>44713</c:v>
                      </c:pt>
                      <c:pt idx="54">
                        <c:v>44743</c:v>
                      </c:pt>
                      <c:pt idx="55">
                        <c:v>44774</c:v>
                      </c:pt>
                      <c:pt idx="56">
                        <c:v>44805</c:v>
                      </c:pt>
                      <c:pt idx="57">
                        <c:v>44835</c:v>
                      </c:pt>
                      <c:pt idx="58">
                        <c:v>44866</c:v>
                      </c:pt>
                      <c:pt idx="59">
                        <c:v>44896</c:v>
                      </c:pt>
                      <c:pt idx="60">
                        <c:v>44927</c:v>
                      </c:pt>
                      <c:pt idx="61">
                        <c:v>44958</c:v>
                      </c:pt>
                      <c:pt idx="62">
                        <c:v>44986</c:v>
                      </c:pt>
                      <c:pt idx="63">
                        <c:v>45017</c:v>
                      </c:pt>
                      <c:pt idx="64">
                        <c:v>45047</c:v>
                      </c:pt>
                      <c:pt idx="65">
                        <c:v>45078</c:v>
                      </c:pt>
                      <c:pt idx="66">
                        <c:v>45108</c:v>
                      </c:pt>
                      <c:pt idx="67">
                        <c:v>45139</c:v>
                      </c:pt>
                      <c:pt idx="68">
                        <c:v>45170</c:v>
                      </c:pt>
                      <c:pt idx="69">
                        <c:v>45200</c:v>
                      </c:pt>
                      <c:pt idx="70">
                        <c:v>45231</c:v>
                      </c:pt>
                      <c:pt idx="71">
                        <c:v>45261</c:v>
                      </c:pt>
                      <c:pt idx="72">
                        <c:v>45292</c:v>
                      </c:pt>
                      <c:pt idx="73">
                        <c:v>45323</c:v>
                      </c:pt>
                      <c:pt idx="74">
                        <c:v>45352</c:v>
                      </c:pt>
                      <c:pt idx="75">
                        <c:v>45383</c:v>
                      </c:pt>
                      <c:pt idx="76">
                        <c:v>45413</c:v>
                      </c:pt>
                      <c:pt idx="77">
                        <c:v>45444</c:v>
                      </c:pt>
                      <c:pt idx="78">
                        <c:v>45474</c:v>
                      </c:pt>
                      <c:pt idx="79">
                        <c:v>45505</c:v>
                      </c:pt>
                      <c:pt idx="80">
                        <c:v>45536</c:v>
                      </c:pt>
                      <c:pt idx="81">
                        <c:v>45566</c:v>
                      </c:pt>
                      <c:pt idx="82">
                        <c:v>45597</c:v>
                      </c:pt>
                      <c:pt idx="83">
                        <c:v>45627</c:v>
                      </c:pt>
                      <c:pt idx="84">
                        <c:v>45658</c:v>
                      </c:pt>
                      <c:pt idx="85">
                        <c:v>45689</c:v>
                      </c:pt>
                      <c:pt idx="86">
                        <c:v>45717</c:v>
                      </c:pt>
                      <c:pt idx="87">
                        <c:v>45748</c:v>
                      </c:pt>
                      <c:pt idx="88">
                        <c:v>45778</c:v>
                      </c:pt>
                      <c:pt idx="89">
                        <c:v>45809</c:v>
                      </c:pt>
                      <c:pt idx="90">
                        <c:v>45839</c:v>
                      </c:pt>
                      <c:pt idx="91">
                        <c:v>45870</c:v>
                      </c:pt>
                      <c:pt idx="92">
                        <c:v>45901</c:v>
                      </c:pt>
                      <c:pt idx="93">
                        <c:v>45931</c:v>
                      </c:pt>
                      <c:pt idx="94">
                        <c:v>45962</c:v>
                      </c:pt>
                      <c:pt idx="95">
                        <c:v>45992</c:v>
                      </c:pt>
                      <c:pt idx="96">
                        <c:v>46023</c:v>
                      </c:pt>
                      <c:pt idx="97">
                        <c:v>46054</c:v>
                      </c:pt>
                      <c:pt idx="98">
                        <c:v>46082</c:v>
                      </c:pt>
                      <c:pt idx="99">
                        <c:v>46113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Gráfico_nacionalidad_solo_ext!$X$79:$X$165</c15:sqref>
                        </c15:formulaRef>
                      </c:ext>
                    </c:extLst>
                    <c:numCache>
                      <c:formatCode>General</c:formatCode>
                      <c:ptCount val="87"/>
                      <c:pt idx="7" formatCode="#,##0">
                        <c:v>18839813.82</c:v>
                      </c:pt>
                      <c:pt idx="19" formatCode="#,##0">
                        <c:v>19320227.100000001</c:v>
                      </c:pt>
                      <c:pt idx="31" formatCode="#,##0">
                        <c:v>18792376.140000001</c:v>
                      </c:pt>
                      <c:pt idx="67" formatCode="#,##0">
                        <c:v>20706500.050000001</c:v>
                      </c:pt>
                      <c:pt idx="79" formatCode="#,##0">
                        <c:v>21189401.859999999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B-D844-413B-B1E5-85F860014D77}"/>
                  </c:ext>
                </c:extLst>
              </c15:ser>
            </c15:filteredLineSeries>
          </c:ext>
        </c:extLst>
      </c:lineChart>
      <c:dateAx>
        <c:axId val="954157135"/>
        <c:scaling>
          <c:orientation val="minMax"/>
          <c:max val="46235"/>
          <c:min val="43313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3000000" spcFirstLastPara="1" vertOverflow="ellipsis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954157615"/>
        <c:crosses val="autoZero"/>
        <c:auto val="1"/>
        <c:lblOffset val="100"/>
        <c:baseTimeUnit val="months"/>
        <c:majorUnit val="3"/>
        <c:majorTimeUnit val="months"/>
      </c:dateAx>
      <c:valAx>
        <c:axId val="954157615"/>
        <c:scaling>
          <c:orientation val="minMax"/>
          <c:max val="3600000"/>
          <c:min val="18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954157135"/>
        <c:crosses val="autoZero"/>
        <c:crossBetween val="between"/>
      </c:valAx>
      <c:valAx>
        <c:axId val="1758405040"/>
        <c:scaling>
          <c:orientation val="minMax"/>
          <c:max val="22000000"/>
          <c:min val="6000000"/>
        </c:scaling>
        <c:delete val="1"/>
        <c:axPos val="r"/>
        <c:numFmt formatCode="#,##0" sourceLinked="0"/>
        <c:majorTickMark val="out"/>
        <c:minorTickMark val="none"/>
        <c:tickLblPos val="nextTo"/>
        <c:crossAx val="1758400720"/>
        <c:crosses val="max"/>
        <c:crossBetween val="between"/>
      </c:valAx>
      <c:dateAx>
        <c:axId val="1758400720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1758405040"/>
        <c:crosses val="autoZero"/>
        <c:auto val="1"/>
        <c:lblOffset val="100"/>
        <c:baseTimeUnit val="days"/>
      </c:date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9224322062925637E-2"/>
          <c:y val="7.7228130967813932E-2"/>
          <c:w val="0.89806547074748122"/>
          <c:h val="0.7358946795559729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E46C0A"/>
            </a:solidFill>
            <a:ln w="25400">
              <a:solidFill>
                <a:srgbClr val="E46C0A"/>
              </a:solidFill>
            </a:ln>
            <a:effectLst/>
          </c:spPr>
          <c:invertIfNegative val="0"/>
          <c:dLbls>
            <c:spPr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% extranjeros mes'!$K$13:$K$21</c:f>
              <c:strCache>
                <c:ptCount val="9"/>
                <c:pt idx="0">
                  <c:v>ago-18</c:v>
                </c:pt>
                <c:pt idx="1">
                  <c:v>ago-19</c:v>
                </c:pt>
                <c:pt idx="2">
                  <c:v>ago-20</c:v>
                </c:pt>
                <c:pt idx="3">
                  <c:v>ago-21</c:v>
                </c:pt>
                <c:pt idx="4">
                  <c:v>ago-22</c:v>
                </c:pt>
                <c:pt idx="5">
                  <c:v>ago-23</c:v>
                </c:pt>
                <c:pt idx="6">
                  <c:v>ago-24</c:v>
                </c:pt>
                <c:pt idx="7">
                  <c:v>ago-25</c:v>
                </c:pt>
                <c:pt idx="8">
                  <c:v>ago-26</c:v>
                </c:pt>
              </c:strCache>
              <c:extLst/>
            </c:strRef>
          </c:cat>
          <c:val>
            <c:numRef>
              <c:f>'Gráfico % extranjeros mes'!$N$13:$N$21</c:f>
              <c:numCache>
                <c:formatCode>0.0%</c:formatCode>
                <c:ptCount val="9"/>
                <c:pt idx="0">
                  <c:v>0.1054791426808272</c:v>
                </c:pt>
                <c:pt idx="1">
                  <c:v>0.11039758844242573</c:v>
                </c:pt>
                <c:pt idx="2">
                  <c:v>0.10977171884129816</c:v>
                </c:pt>
                <c:pt idx="3">
                  <c:v>0.11400473837153972</c:v>
                </c:pt>
                <c:pt idx="4">
                  <c:v>0.12096128341542046</c:v>
                </c:pt>
                <c:pt idx="5">
                  <c:v>0.12926028510549764</c:v>
                </c:pt>
                <c:pt idx="6">
                  <c:v>0.13548009797384619</c:v>
                </c:pt>
                <c:pt idx="7">
                  <c:v>0.14166158859648093</c:v>
                </c:pt>
                <c:pt idx="8">
                  <c:v>0.15894933021018923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1D0A-461C-BD3D-07DCD5AD49C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9"/>
        <c:overlap val="-27"/>
        <c:axId val="1238415375"/>
        <c:axId val="1238416335"/>
      </c:barChart>
      <c:catAx>
        <c:axId val="12384153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280000" spcFirstLastPara="1" vertOverflow="ellipsis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238416335"/>
        <c:crosses val="autoZero"/>
        <c:auto val="1"/>
        <c:lblAlgn val="ctr"/>
        <c:lblOffset val="100"/>
        <c:noMultiLvlLbl val="0"/>
      </c:catAx>
      <c:valAx>
        <c:axId val="1238416335"/>
        <c:scaling>
          <c:orientation val="minMax"/>
          <c:max val="0.16000000000000003"/>
          <c:min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238415375"/>
        <c:crosses val="autoZero"/>
        <c:crossBetween val="between"/>
        <c:majorUnit val="1.0000000000000002E-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6378143012955141E-2"/>
          <c:y val="0.14524237560192618"/>
          <c:w val="0.84856953025246695"/>
          <c:h val="0.66962883130780404"/>
        </c:manualLayout>
      </c:layout>
      <c:areaChart>
        <c:grouping val="standard"/>
        <c:varyColors val="0"/>
        <c:ser>
          <c:idx val="3"/>
          <c:order val="3"/>
          <c:spPr>
            <a:solidFill>
              <a:schemeClr val="accent4"/>
            </a:solidFill>
            <a:ln w="25400">
              <a:noFill/>
            </a:ln>
            <a:effectLst/>
          </c:spPr>
          <c:cat>
            <c:numRef>
              <c:f>'Gráfica_Autónomos 2'!$L$91:$L$312</c:f>
              <c:numCache>
                <c:formatCode>mmm\-yy</c:formatCode>
                <c:ptCount val="222"/>
                <c:pt idx="0">
                  <c:v>39508</c:v>
                </c:pt>
                <c:pt idx="1">
                  <c:v>39539</c:v>
                </c:pt>
                <c:pt idx="2">
                  <c:v>39569</c:v>
                </c:pt>
                <c:pt idx="3">
                  <c:v>39600</c:v>
                </c:pt>
                <c:pt idx="4">
                  <c:v>39630</c:v>
                </c:pt>
                <c:pt idx="5">
                  <c:v>39661</c:v>
                </c:pt>
                <c:pt idx="6">
                  <c:v>39692</c:v>
                </c:pt>
                <c:pt idx="7">
                  <c:v>39722</c:v>
                </c:pt>
                <c:pt idx="8">
                  <c:v>39753</c:v>
                </c:pt>
                <c:pt idx="9">
                  <c:v>39783</c:v>
                </c:pt>
                <c:pt idx="10">
                  <c:v>39814</c:v>
                </c:pt>
                <c:pt idx="11">
                  <c:v>39845</c:v>
                </c:pt>
                <c:pt idx="12">
                  <c:v>39873</c:v>
                </c:pt>
                <c:pt idx="13">
                  <c:v>39904</c:v>
                </c:pt>
                <c:pt idx="14">
                  <c:v>39934</c:v>
                </c:pt>
                <c:pt idx="15">
                  <c:v>39965</c:v>
                </c:pt>
                <c:pt idx="16">
                  <c:v>39995</c:v>
                </c:pt>
                <c:pt idx="17">
                  <c:v>40026</c:v>
                </c:pt>
                <c:pt idx="18">
                  <c:v>40057</c:v>
                </c:pt>
                <c:pt idx="19">
                  <c:v>40087</c:v>
                </c:pt>
                <c:pt idx="20">
                  <c:v>40118</c:v>
                </c:pt>
                <c:pt idx="21">
                  <c:v>40148</c:v>
                </c:pt>
                <c:pt idx="22">
                  <c:v>40179</c:v>
                </c:pt>
                <c:pt idx="23">
                  <c:v>40210</c:v>
                </c:pt>
                <c:pt idx="24">
                  <c:v>40238</c:v>
                </c:pt>
                <c:pt idx="25">
                  <c:v>40269</c:v>
                </c:pt>
                <c:pt idx="26">
                  <c:v>40299</c:v>
                </c:pt>
                <c:pt idx="27">
                  <c:v>40330</c:v>
                </c:pt>
                <c:pt idx="28">
                  <c:v>40360</c:v>
                </c:pt>
                <c:pt idx="29">
                  <c:v>40391</c:v>
                </c:pt>
                <c:pt idx="30">
                  <c:v>40422</c:v>
                </c:pt>
                <c:pt idx="31">
                  <c:v>40452</c:v>
                </c:pt>
                <c:pt idx="32">
                  <c:v>40483</c:v>
                </c:pt>
                <c:pt idx="33">
                  <c:v>40513</c:v>
                </c:pt>
                <c:pt idx="34">
                  <c:v>40544</c:v>
                </c:pt>
                <c:pt idx="35">
                  <c:v>40575</c:v>
                </c:pt>
                <c:pt idx="36">
                  <c:v>40603</c:v>
                </c:pt>
                <c:pt idx="37">
                  <c:v>40634</c:v>
                </c:pt>
                <c:pt idx="38">
                  <c:v>40664</c:v>
                </c:pt>
                <c:pt idx="39">
                  <c:v>40695</c:v>
                </c:pt>
                <c:pt idx="40">
                  <c:v>40725</c:v>
                </c:pt>
                <c:pt idx="41">
                  <c:v>40756</c:v>
                </c:pt>
                <c:pt idx="42">
                  <c:v>40787</c:v>
                </c:pt>
                <c:pt idx="43">
                  <c:v>40817</c:v>
                </c:pt>
                <c:pt idx="44">
                  <c:v>40848</c:v>
                </c:pt>
                <c:pt idx="45">
                  <c:v>40878</c:v>
                </c:pt>
                <c:pt idx="46">
                  <c:v>40909</c:v>
                </c:pt>
                <c:pt idx="47">
                  <c:v>40940</c:v>
                </c:pt>
                <c:pt idx="48">
                  <c:v>40969</c:v>
                </c:pt>
                <c:pt idx="49">
                  <c:v>41000</c:v>
                </c:pt>
                <c:pt idx="50">
                  <c:v>41030</c:v>
                </c:pt>
                <c:pt idx="51">
                  <c:v>41061</c:v>
                </c:pt>
                <c:pt idx="52">
                  <c:v>41091</c:v>
                </c:pt>
                <c:pt idx="53">
                  <c:v>41122</c:v>
                </c:pt>
                <c:pt idx="54">
                  <c:v>41153</c:v>
                </c:pt>
                <c:pt idx="55">
                  <c:v>41183</c:v>
                </c:pt>
                <c:pt idx="56">
                  <c:v>41214</c:v>
                </c:pt>
                <c:pt idx="57">
                  <c:v>41244</c:v>
                </c:pt>
                <c:pt idx="58">
                  <c:v>41275</c:v>
                </c:pt>
                <c:pt idx="59">
                  <c:v>41306</c:v>
                </c:pt>
                <c:pt idx="60">
                  <c:v>41334</c:v>
                </c:pt>
                <c:pt idx="61">
                  <c:v>41365</c:v>
                </c:pt>
                <c:pt idx="62">
                  <c:v>41395</c:v>
                </c:pt>
                <c:pt idx="63">
                  <c:v>41426</c:v>
                </c:pt>
                <c:pt idx="64">
                  <c:v>41456</c:v>
                </c:pt>
                <c:pt idx="65">
                  <c:v>41487</c:v>
                </c:pt>
                <c:pt idx="66">
                  <c:v>41518</c:v>
                </c:pt>
                <c:pt idx="67">
                  <c:v>41548</c:v>
                </c:pt>
                <c:pt idx="68">
                  <c:v>41579</c:v>
                </c:pt>
                <c:pt idx="69">
                  <c:v>41609</c:v>
                </c:pt>
                <c:pt idx="70">
                  <c:v>41640</c:v>
                </c:pt>
                <c:pt idx="71">
                  <c:v>41671</c:v>
                </c:pt>
                <c:pt idx="72">
                  <c:v>41699</c:v>
                </c:pt>
                <c:pt idx="73">
                  <c:v>41730</c:v>
                </c:pt>
                <c:pt idx="74">
                  <c:v>41760</c:v>
                </c:pt>
                <c:pt idx="75">
                  <c:v>41791</c:v>
                </c:pt>
                <c:pt idx="76">
                  <c:v>41821</c:v>
                </c:pt>
                <c:pt idx="77">
                  <c:v>41852</c:v>
                </c:pt>
                <c:pt idx="78">
                  <c:v>41883</c:v>
                </c:pt>
                <c:pt idx="79">
                  <c:v>41913</c:v>
                </c:pt>
                <c:pt idx="80">
                  <c:v>41944</c:v>
                </c:pt>
                <c:pt idx="81">
                  <c:v>41974</c:v>
                </c:pt>
                <c:pt idx="82">
                  <c:v>42005</c:v>
                </c:pt>
                <c:pt idx="83">
                  <c:v>42036</c:v>
                </c:pt>
                <c:pt idx="84">
                  <c:v>42064</c:v>
                </c:pt>
                <c:pt idx="85">
                  <c:v>42095</c:v>
                </c:pt>
                <c:pt idx="86">
                  <c:v>42125</c:v>
                </c:pt>
                <c:pt idx="87">
                  <c:v>42156</c:v>
                </c:pt>
                <c:pt idx="88">
                  <c:v>42186</c:v>
                </c:pt>
                <c:pt idx="89">
                  <c:v>42217</c:v>
                </c:pt>
                <c:pt idx="90">
                  <c:v>42248</c:v>
                </c:pt>
                <c:pt idx="91">
                  <c:v>42278</c:v>
                </c:pt>
                <c:pt idx="92">
                  <c:v>42309</c:v>
                </c:pt>
                <c:pt idx="93">
                  <c:v>42339</c:v>
                </c:pt>
                <c:pt idx="94">
                  <c:v>42370</c:v>
                </c:pt>
                <c:pt idx="95">
                  <c:v>42401</c:v>
                </c:pt>
                <c:pt idx="96">
                  <c:v>42430</c:v>
                </c:pt>
                <c:pt idx="97">
                  <c:v>42461</c:v>
                </c:pt>
                <c:pt idx="98">
                  <c:v>42491</c:v>
                </c:pt>
                <c:pt idx="99">
                  <c:v>42522</c:v>
                </c:pt>
                <c:pt idx="100">
                  <c:v>42552</c:v>
                </c:pt>
                <c:pt idx="101">
                  <c:v>42583</c:v>
                </c:pt>
                <c:pt idx="102">
                  <c:v>42614</c:v>
                </c:pt>
                <c:pt idx="103">
                  <c:v>42644</c:v>
                </c:pt>
                <c:pt idx="104">
                  <c:v>42675</c:v>
                </c:pt>
                <c:pt idx="105">
                  <c:v>42705</c:v>
                </c:pt>
                <c:pt idx="106">
                  <c:v>42736</c:v>
                </c:pt>
                <c:pt idx="107">
                  <c:v>42767</c:v>
                </c:pt>
                <c:pt idx="108">
                  <c:v>42795</c:v>
                </c:pt>
                <c:pt idx="109">
                  <c:v>42826</c:v>
                </c:pt>
                <c:pt idx="110">
                  <c:v>42856</c:v>
                </c:pt>
                <c:pt idx="111">
                  <c:v>42887</c:v>
                </c:pt>
                <c:pt idx="112">
                  <c:v>42917</c:v>
                </c:pt>
                <c:pt idx="113">
                  <c:v>42948</c:v>
                </c:pt>
                <c:pt idx="114">
                  <c:v>42979</c:v>
                </c:pt>
                <c:pt idx="115">
                  <c:v>43009</c:v>
                </c:pt>
                <c:pt idx="116">
                  <c:v>43040</c:v>
                </c:pt>
                <c:pt idx="117">
                  <c:v>43070</c:v>
                </c:pt>
                <c:pt idx="118">
                  <c:v>43101</c:v>
                </c:pt>
                <c:pt idx="119">
                  <c:v>43132</c:v>
                </c:pt>
                <c:pt idx="120">
                  <c:v>43160</c:v>
                </c:pt>
                <c:pt idx="121">
                  <c:v>43191</c:v>
                </c:pt>
                <c:pt idx="122">
                  <c:v>43221</c:v>
                </c:pt>
                <c:pt idx="123">
                  <c:v>43252</c:v>
                </c:pt>
                <c:pt idx="124">
                  <c:v>43282</c:v>
                </c:pt>
                <c:pt idx="125">
                  <c:v>43313</c:v>
                </c:pt>
                <c:pt idx="126">
                  <c:v>43344</c:v>
                </c:pt>
                <c:pt idx="127">
                  <c:v>43374</c:v>
                </c:pt>
                <c:pt idx="128">
                  <c:v>43405</c:v>
                </c:pt>
                <c:pt idx="129">
                  <c:v>43435</c:v>
                </c:pt>
                <c:pt idx="130">
                  <c:v>43466</c:v>
                </c:pt>
                <c:pt idx="131">
                  <c:v>43497</c:v>
                </c:pt>
                <c:pt idx="132">
                  <c:v>43525</c:v>
                </c:pt>
                <c:pt idx="133">
                  <c:v>43556</c:v>
                </c:pt>
                <c:pt idx="134">
                  <c:v>43586</c:v>
                </c:pt>
                <c:pt idx="135">
                  <c:v>43617</c:v>
                </c:pt>
                <c:pt idx="136">
                  <c:v>43647</c:v>
                </c:pt>
                <c:pt idx="137">
                  <c:v>43678</c:v>
                </c:pt>
                <c:pt idx="138">
                  <c:v>43709</c:v>
                </c:pt>
                <c:pt idx="139">
                  <c:v>43739</c:v>
                </c:pt>
                <c:pt idx="140">
                  <c:v>43770</c:v>
                </c:pt>
                <c:pt idx="141">
                  <c:v>43800</c:v>
                </c:pt>
                <c:pt idx="142">
                  <c:v>43831</c:v>
                </c:pt>
                <c:pt idx="143">
                  <c:v>43862</c:v>
                </c:pt>
                <c:pt idx="144">
                  <c:v>43891</c:v>
                </c:pt>
                <c:pt idx="145">
                  <c:v>43922</c:v>
                </c:pt>
                <c:pt idx="146">
                  <c:v>43952</c:v>
                </c:pt>
                <c:pt idx="147">
                  <c:v>43983</c:v>
                </c:pt>
                <c:pt idx="148">
                  <c:v>44013</c:v>
                </c:pt>
                <c:pt idx="149">
                  <c:v>44044</c:v>
                </c:pt>
                <c:pt idx="150">
                  <c:v>44075</c:v>
                </c:pt>
                <c:pt idx="151">
                  <c:v>44105</c:v>
                </c:pt>
                <c:pt idx="152">
                  <c:v>44136</c:v>
                </c:pt>
                <c:pt idx="153">
                  <c:v>44166</c:v>
                </c:pt>
                <c:pt idx="154">
                  <c:v>44197</c:v>
                </c:pt>
                <c:pt idx="155">
                  <c:v>44228</c:v>
                </c:pt>
                <c:pt idx="156">
                  <c:v>44256</c:v>
                </c:pt>
                <c:pt idx="157">
                  <c:v>44287</c:v>
                </c:pt>
                <c:pt idx="158">
                  <c:v>44317</c:v>
                </c:pt>
                <c:pt idx="159">
                  <c:v>44348</c:v>
                </c:pt>
                <c:pt idx="160">
                  <c:v>44378</c:v>
                </c:pt>
                <c:pt idx="161">
                  <c:v>44409</c:v>
                </c:pt>
                <c:pt idx="162">
                  <c:v>44440</c:v>
                </c:pt>
                <c:pt idx="163">
                  <c:v>44470</c:v>
                </c:pt>
                <c:pt idx="164">
                  <c:v>44501</c:v>
                </c:pt>
                <c:pt idx="165">
                  <c:v>44531</c:v>
                </c:pt>
                <c:pt idx="166">
                  <c:v>44562</c:v>
                </c:pt>
                <c:pt idx="167">
                  <c:v>44593</c:v>
                </c:pt>
                <c:pt idx="168">
                  <c:v>44621</c:v>
                </c:pt>
                <c:pt idx="169">
                  <c:v>44652</c:v>
                </c:pt>
                <c:pt idx="170">
                  <c:v>44682</c:v>
                </c:pt>
                <c:pt idx="171">
                  <c:v>44713</c:v>
                </c:pt>
                <c:pt idx="172">
                  <c:v>44743</c:v>
                </c:pt>
                <c:pt idx="173">
                  <c:v>44774</c:v>
                </c:pt>
                <c:pt idx="174">
                  <c:v>44805</c:v>
                </c:pt>
                <c:pt idx="175">
                  <c:v>44835</c:v>
                </c:pt>
                <c:pt idx="176">
                  <c:v>44866</c:v>
                </c:pt>
                <c:pt idx="177">
                  <c:v>44896</c:v>
                </c:pt>
                <c:pt idx="178">
                  <c:v>44927</c:v>
                </c:pt>
                <c:pt idx="179">
                  <c:v>44958</c:v>
                </c:pt>
                <c:pt idx="180">
                  <c:v>44986</c:v>
                </c:pt>
                <c:pt idx="181">
                  <c:v>45017</c:v>
                </c:pt>
                <c:pt idx="182">
                  <c:v>45047</c:v>
                </c:pt>
                <c:pt idx="183">
                  <c:v>45078</c:v>
                </c:pt>
                <c:pt idx="184">
                  <c:v>45108</c:v>
                </c:pt>
                <c:pt idx="185">
                  <c:v>45139</c:v>
                </c:pt>
                <c:pt idx="186">
                  <c:v>45170</c:v>
                </c:pt>
                <c:pt idx="187">
                  <c:v>45200</c:v>
                </c:pt>
                <c:pt idx="188">
                  <c:v>45231</c:v>
                </c:pt>
                <c:pt idx="189">
                  <c:v>45261</c:v>
                </c:pt>
                <c:pt idx="190">
                  <c:v>45292</c:v>
                </c:pt>
                <c:pt idx="191">
                  <c:v>45323</c:v>
                </c:pt>
                <c:pt idx="192">
                  <c:v>45352</c:v>
                </c:pt>
                <c:pt idx="193">
                  <c:v>45383</c:v>
                </c:pt>
                <c:pt idx="194">
                  <c:v>45413</c:v>
                </c:pt>
                <c:pt idx="195">
                  <c:v>45444</c:v>
                </c:pt>
                <c:pt idx="196">
                  <c:v>45474</c:v>
                </c:pt>
                <c:pt idx="197">
                  <c:v>45505</c:v>
                </c:pt>
                <c:pt idx="198">
                  <c:v>45536</c:v>
                </c:pt>
                <c:pt idx="199">
                  <c:v>45566</c:v>
                </c:pt>
                <c:pt idx="200">
                  <c:v>45597</c:v>
                </c:pt>
                <c:pt idx="201">
                  <c:v>45627</c:v>
                </c:pt>
                <c:pt idx="202">
                  <c:v>45658</c:v>
                </c:pt>
                <c:pt idx="203">
                  <c:v>45689</c:v>
                </c:pt>
                <c:pt idx="204">
                  <c:v>45717</c:v>
                </c:pt>
                <c:pt idx="205">
                  <c:v>45748</c:v>
                </c:pt>
                <c:pt idx="206">
                  <c:v>45778</c:v>
                </c:pt>
                <c:pt idx="207">
                  <c:v>45809</c:v>
                </c:pt>
                <c:pt idx="208">
                  <c:v>45839</c:v>
                </c:pt>
                <c:pt idx="209">
                  <c:v>45870</c:v>
                </c:pt>
                <c:pt idx="210">
                  <c:v>45901</c:v>
                </c:pt>
                <c:pt idx="211">
                  <c:v>45931</c:v>
                </c:pt>
                <c:pt idx="212">
                  <c:v>45962</c:v>
                </c:pt>
                <c:pt idx="213">
                  <c:v>45992</c:v>
                </c:pt>
                <c:pt idx="214">
                  <c:v>46023</c:v>
                </c:pt>
                <c:pt idx="215">
                  <c:v>46054</c:v>
                </c:pt>
                <c:pt idx="216">
                  <c:v>46082</c:v>
                </c:pt>
                <c:pt idx="217">
                  <c:v>46113</c:v>
                </c:pt>
                <c:pt idx="218">
                  <c:v>46143</c:v>
                </c:pt>
                <c:pt idx="219">
                  <c:v>46174</c:v>
                </c:pt>
                <c:pt idx="220">
                  <c:v>46204</c:v>
                </c:pt>
                <c:pt idx="221">
                  <c:v>46235</c:v>
                </c:pt>
              </c:numCache>
            </c:numRef>
          </c:cat>
          <c:val>
            <c:numRef>
              <c:f>'Gráfica_Autónomos 2'!$Q$97:$Q$312</c:f>
              <c:numCache>
                <c:formatCode>General</c:formatCode>
                <c:ptCount val="216"/>
                <c:pt idx="184" formatCode="#,##0">
                  <c:v>3159857.590909</c:v>
                </c:pt>
                <c:pt idx="185" formatCode="#,##0">
                  <c:v>3170496.5238089999</c:v>
                </c:pt>
                <c:pt idx="186" formatCode="#,##0">
                  <c:v>3186254.7368419999</c:v>
                </c:pt>
                <c:pt idx="187" formatCode="#,##0">
                  <c:v>3198468.590909</c:v>
                </c:pt>
                <c:pt idx="188" formatCode="#,##0">
                  <c:v>3210795.090909</c:v>
                </c:pt>
                <c:pt idx="189" formatCode="#,##0">
                  <c:v>3219979.9</c:v>
                </c:pt>
                <c:pt idx="190" formatCode="#,##0">
                  <c:v>3215897.0869565201</c:v>
                </c:pt>
                <c:pt idx="191" formatCode="#,##0">
                  <c:v>3206420.9047610001</c:v>
                </c:pt>
                <c:pt idx="192" formatCode="#,##0">
                  <c:v>3212511.571428</c:v>
                </c:pt>
                <c:pt idx="193" formatCode="#,##0">
                  <c:v>3220833.6956520001</c:v>
                </c:pt>
                <c:pt idx="194" formatCode="#,##0">
                  <c:v>3222081.2</c:v>
                </c:pt>
                <c:pt idx="195" formatCode="#,##0">
                  <c:v>3223569.9444439998</c:v>
                </c:pt>
                <c:pt idx="196" formatCode="#,##0">
                  <c:v>3206657.0952380002</c:v>
                </c:pt>
                <c:pt idx="197" formatCode="#,##0">
                  <c:v>3215197.95</c:v>
                </c:pt>
                <c:pt idx="198" formatCode="#,##0">
                  <c:v>3227369.4285710002</c:v>
                </c:pt>
                <c:pt idx="199" formatCode="#,##0">
                  <c:v>3240294.45</c:v>
                </c:pt>
                <c:pt idx="200" formatCode="#,##0">
                  <c:v>3252674.6666660002</c:v>
                </c:pt>
                <c:pt idx="201" formatCode="#,##0">
                  <c:v>3259823.2380949999</c:v>
                </c:pt>
                <c:pt idx="202" formatCode="#,##0">
                  <c:v>3253138.4782608696</c:v>
                </c:pt>
                <c:pt idx="203" formatCode="#,##0">
                  <c:v>3245177.8</c:v>
                </c:pt>
                <c:pt idx="204" formatCode="#,##0">
                  <c:v>3252865</c:v>
                </c:pt>
                <c:pt idx="205" formatCode="#,##0">
                  <c:v>3262261.2173910001</c:v>
                </c:pt>
                <c:pt idx="206" formatCode="#,##0">
                  <c:v>3264709.9</c:v>
                </c:pt>
                <c:pt idx="207" formatCode="#,##0">
                  <c:v>3266279.421052</c:v>
                </c:pt>
                <c:pt idx="208" formatCode="#,##0">
                  <c:v>3247962.6999999997</c:v>
                </c:pt>
                <c:pt idx="209" formatCode="#,##0">
                  <c:v>3256175.3</c:v>
                </c:pt>
                <c:pt idx="210" formatCode="#,##0">
                  <c:v>3271336.4090900002</c:v>
                </c:pt>
                <c:pt idx="211" formatCode="#,##0">
                  <c:v>3286889.7</c:v>
                </c:pt>
                <c:pt idx="212" formatCode="#,##0">
                  <c:v>3302092.9</c:v>
                </c:pt>
                <c:pt idx="213" formatCode="#,##0">
                  <c:v>3313952.2272720002</c:v>
                </c:pt>
                <c:pt idx="214" formatCode="#,##0">
                  <c:v>3314562.565217</c:v>
                </c:pt>
                <c:pt idx="215" formatCode="#,##0">
                  <c:v>3312074.9047610001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A7-4833-811F-F6808D848E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08265359"/>
        <c:axId val="1108269199"/>
      </c:areaChart>
      <c:barChart>
        <c:barDir val="col"/>
        <c:grouping val="stacked"/>
        <c:varyColors val="0"/>
        <c:ser>
          <c:idx val="1"/>
          <c:order val="1"/>
          <c:tx>
            <c:strRef>
              <c:f>'Gráfica_Autónomos 2'!$N$2</c:f>
              <c:strCache>
                <c:ptCount val="1"/>
                <c:pt idx="0">
                  <c:v>R.E. Trabajadores Autónomos (RETA)</c:v>
                </c:pt>
              </c:strCache>
            </c:strRef>
          </c:tx>
          <c:spPr>
            <a:solidFill>
              <a:srgbClr val="ED7D31"/>
            </a:solidFill>
            <a:ln>
              <a:noFill/>
            </a:ln>
            <a:effectLst/>
          </c:spPr>
          <c:invertIfNegative val="0"/>
          <c:dLbls>
            <c:dLbl>
              <c:idx val="198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0.22645717395291223"/>
                      <c:h val="0.13285072917345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CA7-4833-811F-F6808D848E0D}"/>
                </c:ext>
              </c:extLst>
            </c:dLbl>
            <c:dLbl>
              <c:idx val="200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0.22396322452820544"/>
                      <c:h val="0.1142055706016877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8CA7-4833-811F-F6808D848E0D}"/>
                </c:ext>
              </c:extLst>
            </c:dLbl>
            <c:dLbl>
              <c:idx val="201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0.21657890701806601"/>
                      <c:h val="0.1142055706016877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8CA7-4833-811F-F6808D848E0D}"/>
                </c:ext>
              </c:extLst>
            </c:dLbl>
            <c:dLbl>
              <c:idx val="202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0.18850712389473651"/>
                      <c:h val="0.1323519722350976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8CA7-4833-811F-F6808D848E0D}"/>
                </c:ext>
              </c:extLst>
            </c:dLbl>
            <c:dLbl>
              <c:idx val="203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0.1859971926987749"/>
                      <c:h val="9.829706300349741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8CA7-4833-811F-F6808D848E0D}"/>
                </c:ext>
              </c:extLst>
            </c:dLbl>
            <c:dLbl>
              <c:idx val="204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0.18815064533786238"/>
                      <c:h val="9.829706300349741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8CA7-4833-811F-F6808D848E0D}"/>
                </c:ext>
              </c:extLst>
            </c:dLbl>
            <c:dLbl>
              <c:idx val="205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0.15418977811613338"/>
                      <c:h val="9.829706300349741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8CA7-4833-811F-F6808D848E0D}"/>
                </c:ext>
              </c:extLst>
            </c:dLbl>
            <c:dLbl>
              <c:idx val="206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0.14237730256074935"/>
                      <c:h val="0.1080270370696689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8CA7-4833-811F-F6808D848E0D}"/>
                </c:ext>
              </c:extLst>
            </c:dLbl>
            <c:dLbl>
              <c:idx val="207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0.13204138644978838"/>
                      <c:h val="0.1031620500365831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8CA7-4833-811F-F6808D848E0D}"/>
                </c:ext>
              </c:extLst>
            </c:dLbl>
            <c:dLbl>
              <c:idx val="208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0.13204138644978838"/>
                      <c:h val="0.1031620500365831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A-8CA7-4833-811F-F6808D848E0D}"/>
                </c:ext>
              </c:extLst>
            </c:dLbl>
            <c:dLbl>
              <c:idx val="214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0.14176865778188683"/>
                      <c:h val="0.100729556520040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8CA7-4833-811F-F6808D848E0D}"/>
                </c:ext>
              </c:extLst>
            </c:dLbl>
            <c:dLbl>
              <c:idx val="215"/>
              <c:layout>
                <c:manualLayout>
                  <c:x val="9.597636388749501E-3"/>
                  <c:y val="2.3108688407157282E-2"/>
                </c:manualLayout>
              </c:layout>
              <c:spPr>
                <a:solidFill>
                  <a:srgbClr val="FBE5D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 rtl="0">
                    <a:defRPr lang="en-US" sz="1400" b="1" i="0" u="none" strike="noStrike" kern="1200" baseline="0">
                      <a:solidFill>
                        <a:srgbClr val="5E260A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1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123665922728738"/>
                      <c:h val="0.1128920241027546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C-8CA7-4833-811F-F6808D848E0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600" b="1" i="0" u="none" strike="noStrike" kern="1200" baseline="0">
                    <a:solidFill>
                      <a:srgbClr val="5E260A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'Gráfica_Autónomos 2'!$L$97:$L$305</c:f>
              <c:numCache>
                <c:formatCode>mmm\-yy</c:formatCode>
                <c:ptCount val="209"/>
                <c:pt idx="0">
                  <c:v>39692</c:v>
                </c:pt>
                <c:pt idx="1">
                  <c:v>39722</c:v>
                </c:pt>
                <c:pt idx="2">
                  <c:v>39753</c:v>
                </c:pt>
                <c:pt idx="3">
                  <c:v>39783</c:v>
                </c:pt>
                <c:pt idx="4">
                  <c:v>39814</c:v>
                </c:pt>
                <c:pt idx="5">
                  <c:v>39845</c:v>
                </c:pt>
                <c:pt idx="6">
                  <c:v>39873</c:v>
                </c:pt>
                <c:pt idx="7">
                  <c:v>39904</c:v>
                </c:pt>
                <c:pt idx="8">
                  <c:v>39934</c:v>
                </c:pt>
                <c:pt idx="9">
                  <c:v>39965</c:v>
                </c:pt>
                <c:pt idx="10">
                  <c:v>39995</c:v>
                </c:pt>
                <c:pt idx="11">
                  <c:v>40026</c:v>
                </c:pt>
                <c:pt idx="12">
                  <c:v>40057</c:v>
                </c:pt>
                <c:pt idx="13">
                  <c:v>40087</c:v>
                </c:pt>
                <c:pt idx="14">
                  <c:v>40118</c:v>
                </c:pt>
                <c:pt idx="15">
                  <c:v>40148</c:v>
                </c:pt>
                <c:pt idx="16">
                  <c:v>40179</c:v>
                </c:pt>
                <c:pt idx="17">
                  <c:v>40210</c:v>
                </c:pt>
                <c:pt idx="18">
                  <c:v>40238</c:v>
                </c:pt>
                <c:pt idx="19">
                  <c:v>40269</c:v>
                </c:pt>
                <c:pt idx="20">
                  <c:v>40299</c:v>
                </c:pt>
                <c:pt idx="21">
                  <c:v>40330</c:v>
                </c:pt>
                <c:pt idx="22">
                  <c:v>40360</c:v>
                </c:pt>
                <c:pt idx="23">
                  <c:v>40391</c:v>
                </c:pt>
                <c:pt idx="24">
                  <c:v>40422</c:v>
                </c:pt>
                <c:pt idx="25">
                  <c:v>40452</c:v>
                </c:pt>
                <c:pt idx="26">
                  <c:v>40483</c:v>
                </c:pt>
                <c:pt idx="27">
                  <c:v>40513</c:v>
                </c:pt>
                <c:pt idx="28">
                  <c:v>40544</c:v>
                </c:pt>
                <c:pt idx="29">
                  <c:v>40575</c:v>
                </c:pt>
                <c:pt idx="30">
                  <c:v>40603</c:v>
                </c:pt>
                <c:pt idx="31">
                  <c:v>40634</c:v>
                </c:pt>
                <c:pt idx="32">
                  <c:v>40664</c:v>
                </c:pt>
                <c:pt idx="33">
                  <c:v>40695</c:v>
                </c:pt>
                <c:pt idx="34">
                  <c:v>40725</c:v>
                </c:pt>
                <c:pt idx="35">
                  <c:v>40756</c:v>
                </c:pt>
                <c:pt idx="36">
                  <c:v>40787</c:v>
                </c:pt>
                <c:pt idx="37">
                  <c:v>40817</c:v>
                </c:pt>
                <c:pt idx="38">
                  <c:v>40848</c:v>
                </c:pt>
                <c:pt idx="39">
                  <c:v>40878</c:v>
                </c:pt>
                <c:pt idx="40">
                  <c:v>40909</c:v>
                </c:pt>
                <c:pt idx="41">
                  <c:v>40940</c:v>
                </c:pt>
                <c:pt idx="42">
                  <c:v>40969</c:v>
                </c:pt>
                <c:pt idx="43">
                  <c:v>41000</c:v>
                </c:pt>
                <c:pt idx="44">
                  <c:v>41030</c:v>
                </c:pt>
                <c:pt idx="45">
                  <c:v>41061</c:v>
                </c:pt>
                <c:pt idx="46">
                  <c:v>41091</c:v>
                </c:pt>
                <c:pt idx="47">
                  <c:v>41122</c:v>
                </c:pt>
                <c:pt idx="48">
                  <c:v>41153</c:v>
                </c:pt>
                <c:pt idx="49">
                  <c:v>41183</c:v>
                </c:pt>
                <c:pt idx="50">
                  <c:v>41214</c:v>
                </c:pt>
                <c:pt idx="51">
                  <c:v>41244</c:v>
                </c:pt>
                <c:pt idx="52">
                  <c:v>41275</c:v>
                </c:pt>
                <c:pt idx="53">
                  <c:v>41306</c:v>
                </c:pt>
                <c:pt idx="54">
                  <c:v>41334</c:v>
                </c:pt>
                <c:pt idx="55">
                  <c:v>41365</c:v>
                </c:pt>
                <c:pt idx="56">
                  <c:v>41395</c:v>
                </c:pt>
                <c:pt idx="57">
                  <c:v>41426</c:v>
                </c:pt>
                <c:pt idx="58">
                  <c:v>41456</c:v>
                </c:pt>
                <c:pt idx="59">
                  <c:v>41487</c:v>
                </c:pt>
                <c:pt idx="60">
                  <c:v>41518</c:v>
                </c:pt>
                <c:pt idx="61">
                  <c:v>41548</c:v>
                </c:pt>
                <c:pt idx="62">
                  <c:v>41579</c:v>
                </c:pt>
                <c:pt idx="63">
                  <c:v>41609</c:v>
                </c:pt>
                <c:pt idx="64">
                  <c:v>41640</c:v>
                </c:pt>
                <c:pt idx="65">
                  <c:v>41671</c:v>
                </c:pt>
                <c:pt idx="66">
                  <c:v>41699</c:v>
                </c:pt>
                <c:pt idx="67">
                  <c:v>41730</c:v>
                </c:pt>
                <c:pt idx="68">
                  <c:v>41760</c:v>
                </c:pt>
                <c:pt idx="69">
                  <c:v>41791</c:v>
                </c:pt>
                <c:pt idx="70">
                  <c:v>41821</c:v>
                </c:pt>
                <c:pt idx="71">
                  <c:v>41852</c:v>
                </c:pt>
                <c:pt idx="72">
                  <c:v>41883</c:v>
                </c:pt>
                <c:pt idx="73">
                  <c:v>41913</c:v>
                </c:pt>
                <c:pt idx="74">
                  <c:v>41944</c:v>
                </c:pt>
                <c:pt idx="75">
                  <c:v>41974</c:v>
                </c:pt>
                <c:pt idx="76">
                  <c:v>42005</c:v>
                </c:pt>
                <c:pt idx="77">
                  <c:v>42036</c:v>
                </c:pt>
                <c:pt idx="78">
                  <c:v>42064</c:v>
                </c:pt>
                <c:pt idx="79">
                  <c:v>42095</c:v>
                </c:pt>
                <c:pt idx="80">
                  <c:v>42125</c:v>
                </c:pt>
                <c:pt idx="81">
                  <c:v>42156</c:v>
                </c:pt>
                <c:pt idx="82">
                  <c:v>42186</c:v>
                </c:pt>
                <c:pt idx="83">
                  <c:v>42217</c:v>
                </c:pt>
                <c:pt idx="84">
                  <c:v>42248</c:v>
                </c:pt>
                <c:pt idx="85">
                  <c:v>42278</c:v>
                </c:pt>
                <c:pt idx="86">
                  <c:v>42309</c:v>
                </c:pt>
                <c:pt idx="87">
                  <c:v>42339</c:v>
                </c:pt>
                <c:pt idx="88">
                  <c:v>42370</c:v>
                </c:pt>
                <c:pt idx="89">
                  <c:v>42401</c:v>
                </c:pt>
                <c:pt idx="90">
                  <c:v>42430</c:v>
                </c:pt>
                <c:pt idx="91">
                  <c:v>42461</c:v>
                </c:pt>
                <c:pt idx="92">
                  <c:v>42491</c:v>
                </c:pt>
                <c:pt idx="93">
                  <c:v>42522</c:v>
                </c:pt>
                <c:pt idx="94">
                  <c:v>42552</c:v>
                </c:pt>
                <c:pt idx="95">
                  <c:v>42583</c:v>
                </c:pt>
                <c:pt idx="96">
                  <c:v>42614</c:v>
                </c:pt>
                <c:pt idx="97">
                  <c:v>42644</c:v>
                </c:pt>
                <c:pt idx="98">
                  <c:v>42675</c:v>
                </c:pt>
                <c:pt idx="99">
                  <c:v>42705</c:v>
                </c:pt>
                <c:pt idx="100">
                  <c:v>42736</c:v>
                </c:pt>
                <c:pt idx="101">
                  <c:v>42767</c:v>
                </c:pt>
                <c:pt idx="102">
                  <c:v>42795</c:v>
                </c:pt>
                <c:pt idx="103">
                  <c:v>42826</c:v>
                </c:pt>
                <c:pt idx="104">
                  <c:v>42856</c:v>
                </c:pt>
                <c:pt idx="105">
                  <c:v>42887</c:v>
                </c:pt>
                <c:pt idx="106">
                  <c:v>42917</c:v>
                </c:pt>
                <c:pt idx="107">
                  <c:v>42948</c:v>
                </c:pt>
                <c:pt idx="108">
                  <c:v>42979</c:v>
                </c:pt>
                <c:pt idx="109">
                  <c:v>43009</c:v>
                </c:pt>
                <c:pt idx="110">
                  <c:v>43040</c:v>
                </c:pt>
                <c:pt idx="111">
                  <c:v>43070</c:v>
                </c:pt>
                <c:pt idx="112">
                  <c:v>43101</c:v>
                </c:pt>
                <c:pt idx="113">
                  <c:v>43132</c:v>
                </c:pt>
                <c:pt idx="114">
                  <c:v>43160</c:v>
                </c:pt>
                <c:pt idx="115">
                  <c:v>43191</c:v>
                </c:pt>
                <c:pt idx="116">
                  <c:v>43221</c:v>
                </c:pt>
                <c:pt idx="117">
                  <c:v>43252</c:v>
                </c:pt>
                <c:pt idx="118">
                  <c:v>43282</c:v>
                </c:pt>
                <c:pt idx="119">
                  <c:v>43313</c:v>
                </c:pt>
                <c:pt idx="120">
                  <c:v>43344</c:v>
                </c:pt>
                <c:pt idx="121">
                  <c:v>43374</c:v>
                </c:pt>
                <c:pt idx="122">
                  <c:v>43405</c:v>
                </c:pt>
                <c:pt idx="123">
                  <c:v>43435</c:v>
                </c:pt>
                <c:pt idx="124">
                  <c:v>43466</c:v>
                </c:pt>
                <c:pt idx="125">
                  <c:v>43497</c:v>
                </c:pt>
                <c:pt idx="126">
                  <c:v>43525</c:v>
                </c:pt>
                <c:pt idx="127">
                  <c:v>43556</c:v>
                </c:pt>
                <c:pt idx="128">
                  <c:v>43586</c:v>
                </c:pt>
                <c:pt idx="129">
                  <c:v>43617</c:v>
                </c:pt>
                <c:pt idx="130">
                  <c:v>43647</c:v>
                </c:pt>
                <c:pt idx="131">
                  <c:v>43678</c:v>
                </c:pt>
                <c:pt idx="132">
                  <c:v>43709</c:v>
                </c:pt>
                <c:pt idx="133">
                  <c:v>43739</c:v>
                </c:pt>
                <c:pt idx="134">
                  <c:v>43770</c:v>
                </c:pt>
                <c:pt idx="135">
                  <c:v>43800</c:v>
                </c:pt>
                <c:pt idx="136">
                  <c:v>43831</c:v>
                </c:pt>
                <c:pt idx="137">
                  <c:v>43862</c:v>
                </c:pt>
                <c:pt idx="138">
                  <c:v>43891</c:v>
                </c:pt>
                <c:pt idx="139">
                  <c:v>43922</c:v>
                </c:pt>
                <c:pt idx="140">
                  <c:v>43952</c:v>
                </c:pt>
                <c:pt idx="141">
                  <c:v>43983</c:v>
                </c:pt>
                <c:pt idx="142">
                  <c:v>44013</c:v>
                </c:pt>
                <c:pt idx="143">
                  <c:v>44044</c:v>
                </c:pt>
                <c:pt idx="144">
                  <c:v>44075</c:v>
                </c:pt>
                <c:pt idx="145">
                  <c:v>44105</c:v>
                </c:pt>
                <c:pt idx="146">
                  <c:v>44136</c:v>
                </c:pt>
                <c:pt idx="147">
                  <c:v>44166</c:v>
                </c:pt>
                <c:pt idx="148">
                  <c:v>44197</c:v>
                </c:pt>
                <c:pt idx="149">
                  <c:v>44228</c:v>
                </c:pt>
                <c:pt idx="150">
                  <c:v>44256</c:v>
                </c:pt>
                <c:pt idx="151">
                  <c:v>44287</c:v>
                </c:pt>
                <c:pt idx="152">
                  <c:v>44317</c:v>
                </c:pt>
                <c:pt idx="153">
                  <c:v>44348</c:v>
                </c:pt>
                <c:pt idx="154">
                  <c:v>44378</c:v>
                </c:pt>
                <c:pt idx="155">
                  <c:v>44409</c:v>
                </c:pt>
                <c:pt idx="156">
                  <c:v>44440</c:v>
                </c:pt>
                <c:pt idx="157">
                  <c:v>44470</c:v>
                </c:pt>
                <c:pt idx="158">
                  <c:v>44501</c:v>
                </c:pt>
                <c:pt idx="159">
                  <c:v>44531</c:v>
                </c:pt>
                <c:pt idx="160">
                  <c:v>44562</c:v>
                </c:pt>
                <c:pt idx="161">
                  <c:v>44593</c:v>
                </c:pt>
                <c:pt idx="162">
                  <c:v>44621</c:v>
                </c:pt>
                <c:pt idx="163">
                  <c:v>44652</c:v>
                </c:pt>
                <c:pt idx="164">
                  <c:v>44682</c:v>
                </c:pt>
                <c:pt idx="165">
                  <c:v>44713</c:v>
                </c:pt>
                <c:pt idx="166">
                  <c:v>44743</c:v>
                </c:pt>
                <c:pt idx="167">
                  <c:v>44774</c:v>
                </c:pt>
                <c:pt idx="168">
                  <c:v>44805</c:v>
                </c:pt>
                <c:pt idx="169">
                  <c:v>44835</c:v>
                </c:pt>
                <c:pt idx="170">
                  <c:v>44866</c:v>
                </c:pt>
                <c:pt idx="171">
                  <c:v>44896</c:v>
                </c:pt>
                <c:pt idx="172">
                  <c:v>44927</c:v>
                </c:pt>
                <c:pt idx="173">
                  <c:v>44958</c:v>
                </c:pt>
                <c:pt idx="174">
                  <c:v>44986</c:v>
                </c:pt>
                <c:pt idx="175">
                  <c:v>45017</c:v>
                </c:pt>
                <c:pt idx="176">
                  <c:v>45047</c:v>
                </c:pt>
                <c:pt idx="177">
                  <c:v>45078</c:v>
                </c:pt>
                <c:pt idx="178">
                  <c:v>45108</c:v>
                </c:pt>
                <c:pt idx="179">
                  <c:v>45139</c:v>
                </c:pt>
                <c:pt idx="180">
                  <c:v>45170</c:v>
                </c:pt>
                <c:pt idx="181">
                  <c:v>45200</c:v>
                </c:pt>
                <c:pt idx="182">
                  <c:v>45231</c:v>
                </c:pt>
                <c:pt idx="183">
                  <c:v>45261</c:v>
                </c:pt>
                <c:pt idx="184">
                  <c:v>45292</c:v>
                </c:pt>
                <c:pt idx="185">
                  <c:v>45323</c:v>
                </c:pt>
                <c:pt idx="186">
                  <c:v>45352</c:v>
                </c:pt>
                <c:pt idx="187">
                  <c:v>45383</c:v>
                </c:pt>
                <c:pt idx="188">
                  <c:v>45413</c:v>
                </c:pt>
                <c:pt idx="189">
                  <c:v>45444</c:v>
                </c:pt>
                <c:pt idx="190">
                  <c:v>45474</c:v>
                </c:pt>
                <c:pt idx="191">
                  <c:v>45505</c:v>
                </c:pt>
                <c:pt idx="192">
                  <c:v>45536</c:v>
                </c:pt>
                <c:pt idx="193">
                  <c:v>45566</c:v>
                </c:pt>
                <c:pt idx="194">
                  <c:v>45597</c:v>
                </c:pt>
                <c:pt idx="195">
                  <c:v>45627</c:v>
                </c:pt>
                <c:pt idx="196">
                  <c:v>45658</c:v>
                </c:pt>
                <c:pt idx="197">
                  <c:v>45689</c:v>
                </c:pt>
                <c:pt idx="198">
                  <c:v>45717</c:v>
                </c:pt>
                <c:pt idx="199">
                  <c:v>45748</c:v>
                </c:pt>
                <c:pt idx="200">
                  <c:v>45778</c:v>
                </c:pt>
                <c:pt idx="201">
                  <c:v>45809</c:v>
                </c:pt>
                <c:pt idx="202">
                  <c:v>45839</c:v>
                </c:pt>
                <c:pt idx="203">
                  <c:v>45870</c:v>
                </c:pt>
                <c:pt idx="204">
                  <c:v>45901</c:v>
                </c:pt>
                <c:pt idx="205">
                  <c:v>45931</c:v>
                </c:pt>
                <c:pt idx="206">
                  <c:v>45962</c:v>
                </c:pt>
                <c:pt idx="207">
                  <c:v>45992</c:v>
                </c:pt>
                <c:pt idx="208">
                  <c:v>46023</c:v>
                </c:pt>
              </c:numCache>
            </c:numRef>
          </c:cat>
          <c:val>
            <c:numRef>
              <c:f>'Gráfica_Autónomos 2'!$N$97:$N$312</c:f>
              <c:numCache>
                <c:formatCode>_-* #,##0_-;\-* #,##0_-;_-* "-"??_-;_-@_-</c:formatCode>
                <c:ptCount val="216"/>
                <c:pt idx="0">
                  <c:v>3138964.59</c:v>
                </c:pt>
                <c:pt idx="1">
                  <c:v>3123799.73</c:v>
                </c:pt>
                <c:pt idx="2">
                  <c:v>3105600.35</c:v>
                </c:pt>
                <c:pt idx="3">
                  <c:v>3089174.52</c:v>
                </c:pt>
                <c:pt idx="4">
                  <c:v>3058064.1</c:v>
                </c:pt>
                <c:pt idx="5">
                  <c:v>3035608.6</c:v>
                </c:pt>
                <c:pt idx="6">
                  <c:v>3025793</c:v>
                </c:pt>
                <c:pt idx="7">
                  <c:v>3017898.9</c:v>
                </c:pt>
                <c:pt idx="8">
                  <c:v>3012118.7</c:v>
                </c:pt>
                <c:pt idx="9">
                  <c:v>3007277.04</c:v>
                </c:pt>
                <c:pt idx="10">
                  <c:v>2994816.6</c:v>
                </c:pt>
                <c:pt idx="11">
                  <c:v>2979341.71</c:v>
                </c:pt>
                <c:pt idx="12">
                  <c:v>2972738.5</c:v>
                </c:pt>
                <c:pt idx="13">
                  <c:v>2961260.23</c:v>
                </c:pt>
                <c:pt idx="14">
                  <c:v>2949887.09</c:v>
                </c:pt>
                <c:pt idx="15">
                  <c:v>2943128.15</c:v>
                </c:pt>
                <c:pt idx="16">
                  <c:v>2927956.84</c:v>
                </c:pt>
                <c:pt idx="17">
                  <c:v>2916834.1</c:v>
                </c:pt>
                <c:pt idx="18">
                  <c:v>2918813.73</c:v>
                </c:pt>
                <c:pt idx="19">
                  <c:v>2922548.3</c:v>
                </c:pt>
                <c:pt idx="20">
                  <c:v>2927907.8</c:v>
                </c:pt>
                <c:pt idx="21">
                  <c:v>2932334.86</c:v>
                </c:pt>
                <c:pt idx="22">
                  <c:v>2927829.86</c:v>
                </c:pt>
                <c:pt idx="23">
                  <c:v>2915028.27</c:v>
                </c:pt>
                <c:pt idx="24">
                  <c:v>2911460.59</c:v>
                </c:pt>
                <c:pt idx="25">
                  <c:v>2907164.7</c:v>
                </c:pt>
                <c:pt idx="26">
                  <c:v>2901269.19</c:v>
                </c:pt>
                <c:pt idx="27">
                  <c:v>2895542.1</c:v>
                </c:pt>
                <c:pt idx="28">
                  <c:v>2883719.45</c:v>
                </c:pt>
                <c:pt idx="29">
                  <c:v>2874759.2</c:v>
                </c:pt>
                <c:pt idx="30">
                  <c:v>2882379.08</c:v>
                </c:pt>
                <c:pt idx="31">
                  <c:v>2891458.36</c:v>
                </c:pt>
                <c:pt idx="32">
                  <c:v>2900343.72</c:v>
                </c:pt>
                <c:pt idx="33">
                  <c:v>2904897.22</c:v>
                </c:pt>
                <c:pt idx="34">
                  <c:v>2900827.66</c:v>
                </c:pt>
                <c:pt idx="35">
                  <c:v>2890191.45</c:v>
                </c:pt>
                <c:pt idx="36">
                  <c:v>2888239.4</c:v>
                </c:pt>
                <c:pt idx="37">
                  <c:v>2883446.25</c:v>
                </c:pt>
                <c:pt idx="38">
                  <c:v>2875415.47</c:v>
                </c:pt>
                <c:pt idx="39">
                  <c:v>2869187.1</c:v>
                </c:pt>
                <c:pt idx="40">
                  <c:v>2842114.66</c:v>
                </c:pt>
                <c:pt idx="41">
                  <c:v>2844433</c:v>
                </c:pt>
                <c:pt idx="42">
                  <c:v>2849574.18</c:v>
                </c:pt>
                <c:pt idx="43">
                  <c:v>2856385.31</c:v>
                </c:pt>
                <c:pt idx="44">
                  <c:v>2863905.9</c:v>
                </c:pt>
                <c:pt idx="45">
                  <c:v>2868773.09</c:v>
                </c:pt>
                <c:pt idx="46">
                  <c:v>2865440.13</c:v>
                </c:pt>
                <c:pt idx="47">
                  <c:v>2851297.72</c:v>
                </c:pt>
                <c:pt idx="48">
                  <c:v>2846494.35</c:v>
                </c:pt>
                <c:pt idx="49">
                  <c:v>2841020.9</c:v>
                </c:pt>
                <c:pt idx="50">
                  <c:v>2831440.38</c:v>
                </c:pt>
                <c:pt idx="51">
                  <c:v>2827676.58</c:v>
                </c:pt>
                <c:pt idx="52">
                  <c:v>2812246.59</c:v>
                </c:pt>
                <c:pt idx="53">
                  <c:v>2801007.25</c:v>
                </c:pt>
                <c:pt idx="54">
                  <c:v>2808402.57</c:v>
                </c:pt>
                <c:pt idx="55">
                  <c:v>2820930.13</c:v>
                </c:pt>
                <c:pt idx="56">
                  <c:v>2833608.95</c:v>
                </c:pt>
                <c:pt idx="57">
                  <c:v>2846272.6</c:v>
                </c:pt>
                <c:pt idx="58">
                  <c:v>2851027.3</c:v>
                </c:pt>
                <c:pt idx="59">
                  <c:v>2838895.52</c:v>
                </c:pt>
                <c:pt idx="60">
                  <c:v>2840625.8</c:v>
                </c:pt>
                <c:pt idx="61">
                  <c:v>2843949.08</c:v>
                </c:pt>
                <c:pt idx="62">
                  <c:v>2847845.05</c:v>
                </c:pt>
                <c:pt idx="63">
                  <c:v>2855551.77</c:v>
                </c:pt>
                <c:pt idx="64">
                  <c:v>2844101.38</c:v>
                </c:pt>
                <c:pt idx="65">
                  <c:v>2847530.3</c:v>
                </c:pt>
                <c:pt idx="66">
                  <c:v>2864150.42</c:v>
                </c:pt>
                <c:pt idx="67">
                  <c:v>2885961.15</c:v>
                </c:pt>
                <c:pt idx="68">
                  <c:v>2905122.04</c:v>
                </c:pt>
                <c:pt idx="69">
                  <c:v>2920861</c:v>
                </c:pt>
                <c:pt idx="70">
                  <c:v>2925082.34</c:v>
                </c:pt>
                <c:pt idx="71">
                  <c:v>2915962.8</c:v>
                </c:pt>
                <c:pt idx="72">
                  <c:v>2920581.18</c:v>
                </c:pt>
                <c:pt idx="73">
                  <c:v>2926098.21</c:v>
                </c:pt>
                <c:pt idx="74">
                  <c:v>2926819.4</c:v>
                </c:pt>
                <c:pt idx="75">
                  <c:v>2932506.84</c:v>
                </c:pt>
                <c:pt idx="76">
                  <c:v>2921219.45</c:v>
                </c:pt>
                <c:pt idx="77">
                  <c:v>2921856.35</c:v>
                </c:pt>
                <c:pt idx="78">
                  <c:v>2938664.09</c:v>
                </c:pt>
                <c:pt idx="79">
                  <c:v>2958428.7</c:v>
                </c:pt>
                <c:pt idx="80">
                  <c:v>2975012.5</c:v>
                </c:pt>
                <c:pt idx="81">
                  <c:v>2987498.86</c:v>
                </c:pt>
                <c:pt idx="82">
                  <c:v>2985081.69</c:v>
                </c:pt>
                <c:pt idx="83">
                  <c:v>2971727.67</c:v>
                </c:pt>
                <c:pt idx="84">
                  <c:v>2972661.55</c:v>
                </c:pt>
                <c:pt idx="85">
                  <c:v>2973066.9</c:v>
                </c:pt>
                <c:pt idx="86">
                  <c:v>2973913.86</c:v>
                </c:pt>
                <c:pt idx="87">
                  <c:v>2975973.58</c:v>
                </c:pt>
                <c:pt idx="88">
                  <c:v>2957773.32</c:v>
                </c:pt>
                <c:pt idx="89">
                  <c:v>2961520.24</c:v>
                </c:pt>
                <c:pt idx="90">
                  <c:v>2977723.76</c:v>
                </c:pt>
                <c:pt idx="91">
                  <c:v>2992587.14</c:v>
                </c:pt>
                <c:pt idx="92">
                  <c:v>3006611.5</c:v>
                </c:pt>
                <c:pt idx="93">
                  <c:v>3017723.91</c:v>
                </c:pt>
                <c:pt idx="94">
                  <c:v>3013640.24</c:v>
                </c:pt>
                <c:pt idx="95">
                  <c:v>3000769.91</c:v>
                </c:pt>
                <c:pt idx="96">
                  <c:v>3001075.41</c:v>
                </c:pt>
                <c:pt idx="97">
                  <c:v>3003443.35</c:v>
                </c:pt>
                <c:pt idx="98">
                  <c:v>3003274.67</c:v>
                </c:pt>
                <c:pt idx="99">
                  <c:v>3003780.65</c:v>
                </c:pt>
                <c:pt idx="100">
                  <c:v>2987153.76</c:v>
                </c:pt>
                <c:pt idx="101">
                  <c:v>2991192.95</c:v>
                </c:pt>
                <c:pt idx="102">
                  <c:v>3006430.39</c:v>
                </c:pt>
                <c:pt idx="103">
                  <c:v>3023536.94</c:v>
                </c:pt>
                <c:pt idx="104">
                  <c:v>3038305.64</c:v>
                </c:pt>
                <c:pt idx="105">
                  <c:v>3047724.64</c:v>
                </c:pt>
                <c:pt idx="106">
                  <c:v>3039728.52</c:v>
                </c:pt>
                <c:pt idx="107">
                  <c:v>3023371.91</c:v>
                </c:pt>
                <c:pt idx="108">
                  <c:v>3026661.14</c:v>
                </c:pt>
                <c:pt idx="109">
                  <c:v>3028466.43</c:v>
                </c:pt>
                <c:pt idx="110">
                  <c:v>3021849.33</c:v>
                </c:pt>
                <c:pt idx="111">
                  <c:v>3016079.56</c:v>
                </c:pt>
                <c:pt idx="112">
                  <c:v>3005371.32</c:v>
                </c:pt>
                <c:pt idx="113">
                  <c:v>3021104.05</c:v>
                </c:pt>
                <c:pt idx="114">
                  <c:v>3041497.1</c:v>
                </c:pt>
                <c:pt idx="115">
                  <c:v>3058084.71</c:v>
                </c:pt>
                <c:pt idx="116">
                  <c:v>3072461.63</c:v>
                </c:pt>
                <c:pt idx="117">
                  <c:v>3084641.9</c:v>
                </c:pt>
                <c:pt idx="118">
                  <c:v>3078591.04</c:v>
                </c:pt>
                <c:pt idx="119">
                  <c:v>3061208.27</c:v>
                </c:pt>
                <c:pt idx="120">
                  <c:v>3065703.15</c:v>
                </c:pt>
                <c:pt idx="121">
                  <c:v>3070721.22</c:v>
                </c:pt>
                <c:pt idx="122">
                  <c:v>3066645.71</c:v>
                </c:pt>
                <c:pt idx="123">
                  <c:v>3067367.05</c:v>
                </c:pt>
                <c:pt idx="124">
                  <c:v>3047376.36</c:v>
                </c:pt>
                <c:pt idx="125">
                  <c:v>3052788.6</c:v>
                </c:pt>
                <c:pt idx="126">
                  <c:v>3067078.66</c:v>
                </c:pt>
                <c:pt idx="127">
                  <c:v>3079582.25</c:v>
                </c:pt>
                <c:pt idx="128">
                  <c:v>3090382.13</c:v>
                </c:pt>
                <c:pt idx="129">
                  <c:v>3099087.15</c:v>
                </c:pt>
                <c:pt idx="130">
                  <c:v>3091809.65</c:v>
                </c:pt>
                <c:pt idx="131">
                  <c:v>3075076.8</c:v>
                </c:pt>
                <c:pt idx="132">
                  <c:v>3079897.23</c:v>
                </c:pt>
                <c:pt idx="133">
                  <c:v>3085768.86</c:v>
                </c:pt>
                <c:pt idx="134">
                  <c:v>3083385.15</c:v>
                </c:pt>
                <c:pt idx="135">
                  <c:v>3083544.88</c:v>
                </c:pt>
                <c:pt idx="136">
                  <c:v>3065764.76</c:v>
                </c:pt>
                <c:pt idx="137">
                  <c:v>3072538.1</c:v>
                </c:pt>
                <c:pt idx="138">
                  <c:v>3067178.36</c:v>
                </c:pt>
                <c:pt idx="139">
                  <c:v>3025872</c:v>
                </c:pt>
                <c:pt idx="140">
                  <c:v>3035224.5</c:v>
                </c:pt>
                <c:pt idx="141">
                  <c:v>3059582.5</c:v>
                </c:pt>
                <c:pt idx="142">
                  <c:v>3077841.86</c:v>
                </c:pt>
                <c:pt idx="143">
                  <c:v>3078812.85</c:v>
                </c:pt>
                <c:pt idx="144">
                  <c:v>3079390.63</c:v>
                </c:pt>
                <c:pt idx="145">
                  <c:v>3081583.19</c:v>
                </c:pt>
                <c:pt idx="146">
                  <c:v>3084490.23</c:v>
                </c:pt>
                <c:pt idx="147">
                  <c:v>3088306.94</c:v>
                </c:pt>
                <c:pt idx="148">
                  <c:v>3074231.73</c:v>
                </c:pt>
                <c:pt idx="149">
                  <c:v>3079999.3</c:v>
                </c:pt>
                <c:pt idx="150">
                  <c:v>3095415.04</c:v>
                </c:pt>
                <c:pt idx="151">
                  <c:v>3111006.9</c:v>
                </c:pt>
                <c:pt idx="152">
                  <c:v>3125999.09</c:v>
                </c:pt>
                <c:pt idx="153">
                  <c:v>3139533.27</c:v>
                </c:pt>
                <c:pt idx="154">
                  <c:v>3142550.27</c:v>
                </c:pt>
                <c:pt idx="155">
                  <c:v>3136120.18</c:v>
                </c:pt>
                <c:pt idx="156">
                  <c:v>3140690.45</c:v>
                </c:pt>
                <c:pt idx="157">
                  <c:v>3145850.15</c:v>
                </c:pt>
                <c:pt idx="158">
                  <c:v>3148179</c:v>
                </c:pt>
                <c:pt idx="159">
                  <c:v>3151603.73</c:v>
                </c:pt>
                <c:pt idx="160">
                  <c:v>3136042.35</c:v>
                </c:pt>
                <c:pt idx="161">
                  <c:v>3140074.15</c:v>
                </c:pt>
                <c:pt idx="162">
                  <c:v>3148327.91</c:v>
                </c:pt>
                <c:pt idx="163">
                  <c:v>3157510.47</c:v>
                </c:pt>
                <c:pt idx="164">
                  <c:v>3168011.27</c:v>
                </c:pt>
                <c:pt idx="165">
                  <c:v>3176066.13</c:v>
                </c:pt>
                <c:pt idx="166">
                  <c:v>3166490.9047610001</c:v>
                </c:pt>
                <c:pt idx="167">
                  <c:v>3153609.090909</c:v>
                </c:pt>
                <c:pt idx="168">
                  <c:v>3156230.2272720002</c:v>
                </c:pt>
                <c:pt idx="169">
                  <c:v>3158892</c:v>
                </c:pt>
                <c:pt idx="170">
                  <c:v>3156473.1904761908</c:v>
                </c:pt>
                <c:pt idx="171">
                  <c:v>3156019</c:v>
                </c:pt>
                <c:pt idx="172">
                  <c:v>3135929.285714</c:v>
                </c:pt>
                <c:pt idx="173">
                  <c:v>3139751.45</c:v>
                </c:pt>
                <c:pt idx="174">
                  <c:v>3151164.3913039998</c:v>
                </c:pt>
                <c:pt idx="175">
                  <c:v>3164179.388888</c:v>
                </c:pt>
                <c:pt idx="176">
                  <c:v>3173468.8181810002</c:v>
                </c:pt>
                <c:pt idx="177">
                  <c:v>3180209.8636360001</c:v>
                </c:pt>
                <c:pt idx="178">
                  <c:v>3174057</c:v>
                </c:pt>
                <c:pt idx="179">
                  <c:v>3163704</c:v>
                </c:pt>
                <c:pt idx="180">
                  <c:v>3169556.3333330001</c:v>
                </c:pt>
                <c:pt idx="181">
                  <c:v>3175385.0476190001</c:v>
                </c:pt>
                <c:pt idx="182">
                  <c:v>3174844.6666660002</c:v>
                </c:pt>
                <c:pt idx="183">
                  <c:v>3175961.5</c:v>
                </c:pt>
                <c:pt idx="184">
                  <c:v>3159857.590909</c:v>
                </c:pt>
                <c:pt idx="185">
                  <c:v>3170496.5238089999</c:v>
                </c:pt>
                <c:pt idx="186">
                  <c:v>3186254.7368419999</c:v>
                </c:pt>
                <c:pt idx="187">
                  <c:v>3198468.590909</c:v>
                </c:pt>
                <c:pt idx="188">
                  <c:v>3210795.090909</c:v>
                </c:pt>
                <c:pt idx="189">
                  <c:v>3219979.9</c:v>
                </c:pt>
                <c:pt idx="190">
                  <c:v>3215897.0869565201</c:v>
                </c:pt>
                <c:pt idx="191">
                  <c:v>3206420.9047610001</c:v>
                </c:pt>
                <c:pt idx="192">
                  <c:v>3212511.571428</c:v>
                </c:pt>
                <c:pt idx="193">
                  <c:v>3220833.6956520001</c:v>
                </c:pt>
                <c:pt idx="194">
                  <c:v>3222081.2</c:v>
                </c:pt>
                <c:pt idx="195">
                  <c:v>3223569.9444439998</c:v>
                </c:pt>
                <c:pt idx="196">
                  <c:v>3206657.0952380002</c:v>
                </c:pt>
                <c:pt idx="197">
                  <c:v>3215197.95</c:v>
                </c:pt>
                <c:pt idx="198">
                  <c:v>3227369.4285710002</c:v>
                </c:pt>
                <c:pt idx="199">
                  <c:v>3240294.45</c:v>
                </c:pt>
                <c:pt idx="200">
                  <c:v>3252674.6666660002</c:v>
                </c:pt>
                <c:pt idx="201">
                  <c:v>3259823.2380949999</c:v>
                </c:pt>
                <c:pt idx="202">
                  <c:v>3253138.4782608696</c:v>
                </c:pt>
                <c:pt idx="203">
                  <c:v>3245177.8</c:v>
                </c:pt>
                <c:pt idx="204">
                  <c:v>3252865</c:v>
                </c:pt>
                <c:pt idx="205">
                  <c:v>3262261.2173910001</c:v>
                </c:pt>
                <c:pt idx="206">
                  <c:v>3264709.9</c:v>
                </c:pt>
                <c:pt idx="207">
                  <c:v>3266279.421052</c:v>
                </c:pt>
                <c:pt idx="208">
                  <c:v>3247962.6999999997</c:v>
                </c:pt>
                <c:pt idx="209">
                  <c:v>3256175.3</c:v>
                </c:pt>
                <c:pt idx="210">
                  <c:v>3271336.4090900002</c:v>
                </c:pt>
                <c:pt idx="211">
                  <c:v>3286889.7</c:v>
                </c:pt>
                <c:pt idx="212">
                  <c:v>3302092.9</c:v>
                </c:pt>
                <c:pt idx="213">
                  <c:v>3313952.2272720002</c:v>
                </c:pt>
                <c:pt idx="214">
                  <c:v>3314562.565217</c:v>
                </c:pt>
                <c:pt idx="215">
                  <c:v>3312074.9047610001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8CA7-4833-811F-F6808D848E0D}"/>
            </c:ext>
          </c:extLst>
        </c:ser>
        <c:ser>
          <c:idx val="2"/>
          <c:order val="2"/>
          <c:tx>
            <c:strRef>
              <c:f>'Gráfica_Autónomos 2'!$O$2</c:f>
              <c:strCache>
                <c:ptCount val="1"/>
                <c:pt idx="0">
                  <c:v>S.E. Trabajadores Agrarios (SETA)</c:v>
                </c:pt>
              </c:strCache>
            </c:strRef>
          </c:tx>
          <c:spPr>
            <a:solidFill>
              <a:srgbClr val="C5E0B4"/>
            </a:solidFill>
            <a:ln>
              <a:noFill/>
            </a:ln>
            <a:effectLst/>
          </c:spPr>
          <c:invertIfNegative val="0"/>
          <c:dLbls>
            <c:dLbl>
              <c:idx val="214"/>
              <c:spPr>
                <a:solidFill>
                  <a:srgbClr val="C5E0B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600" b="1" i="0" u="none" strike="noStrike" kern="1200" baseline="0">
                      <a:solidFill>
                        <a:srgbClr val="0A280E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E-8CA7-4833-811F-F6808D848E0D}"/>
                </c:ext>
              </c:extLst>
            </c:dLbl>
            <c:dLbl>
              <c:idx val="215"/>
              <c:layout>
                <c:manualLayout>
                  <c:x val="-1.5718108005167855E-3"/>
                  <c:y val="2.0630700947985661E-2"/>
                </c:manualLayout>
              </c:layout>
              <c:spPr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400" b="1" i="0" u="none" strike="noStrike" kern="1200" baseline="0">
                      <a:solidFill>
                        <a:srgbClr val="0A280E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8CA7-4833-811F-F6808D848E0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600" b="1" i="0" u="none" strike="noStrike" kern="1200" baseline="0">
                    <a:solidFill>
                      <a:srgbClr val="0A280E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'Gráfica_Autónomos 2'!$L$97:$L$305</c:f>
              <c:numCache>
                <c:formatCode>mmm\-yy</c:formatCode>
                <c:ptCount val="209"/>
                <c:pt idx="0">
                  <c:v>39692</c:v>
                </c:pt>
                <c:pt idx="1">
                  <c:v>39722</c:v>
                </c:pt>
                <c:pt idx="2">
                  <c:v>39753</c:v>
                </c:pt>
                <c:pt idx="3">
                  <c:v>39783</c:v>
                </c:pt>
                <c:pt idx="4">
                  <c:v>39814</c:v>
                </c:pt>
                <c:pt idx="5">
                  <c:v>39845</c:v>
                </c:pt>
                <c:pt idx="6">
                  <c:v>39873</c:v>
                </c:pt>
                <c:pt idx="7">
                  <c:v>39904</c:v>
                </c:pt>
                <c:pt idx="8">
                  <c:v>39934</c:v>
                </c:pt>
                <c:pt idx="9">
                  <c:v>39965</c:v>
                </c:pt>
                <c:pt idx="10">
                  <c:v>39995</c:v>
                </c:pt>
                <c:pt idx="11">
                  <c:v>40026</c:v>
                </c:pt>
                <c:pt idx="12">
                  <c:v>40057</c:v>
                </c:pt>
                <c:pt idx="13">
                  <c:v>40087</c:v>
                </c:pt>
                <c:pt idx="14">
                  <c:v>40118</c:v>
                </c:pt>
                <c:pt idx="15">
                  <c:v>40148</c:v>
                </c:pt>
                <c:pt idx="16">
                  <c:v>40179</c:v>
                </c:pt>
                <c:pt idx="17">
                  <c:v>40210</c:v>
                </c:pt>
                <c:pt idx="18">
                  <c:v>40238</c:v>
                </c:pt>
                <c:pt idx="19">
                  <c:v>40269</c:v>
                </c:pt>
                <c:pt idx="20">
                  <c:v>40299</c:v>
                </c:pt>
                <c:pt idx="21">
                  <c:v>40330</c:v>
                </c:pt>
                <c:pt idx="22">
                  <c:v>40360</c:v>
                </c:pt>
                <c:pt idx="23">
                  <c:v>40391</c:v>
                </c:pt>
                <c:pt idx="24">
                  <c:v>40422</c:v>
                </c:pt>
                <c:pt idx="25">
                  <c:v>40452</c:v>
                </c:pt>
                <c:pt idx="26">
                  <c:v>40483</c:v>
                </c:pt>
                <c:pt idx="27">
                  <c:v>40513</c:v>
                </c:pt>
                <c:pt idx="28">
                  <c:v>40544</c:v>
                </c:pt>
                <c:pt idx="29">
                  <c:v>40575</c:v>
                </c:pt>
                <c:pt idx="30">
                  <c:v>40603</c:v>
                </c:pt>
                <c:pt idx="31">
                  <c:v>40634</c:v>
                </c:pt>
                <c:pt idx="32">
                  <c:v>40664</c:v>
                </c:pt>
                <c:pt idx="33">
                  <c:v>40695</c:v>
                </c:pt>
                <c:pt idx="34">
                  <c:v>40725</c:v>
                </c:pt>
                <c:pt idx="35">
                  <c:v>40756</c:v>
                </c:pt>
                <c:pt idx="36">
                  <c:v>40787</c:v>
                </c:pt>
                <c:pt idx="37">
                  <c:v>40817</c:v>
                </c:pt>
                <c:pt idx="38">
                  <c:v>40848</c:v>
                </c:pt>
                <c:pt idx="39">
                  <c:v>40878</c:v>
                </c:pt>
                <c:pt idx="40">
                  <c:v>40909</c:v>
                </c:pt>
                <c:pt idx="41">
                  <c:v>40940</c:v>
                </c:pt>
                <c:pt idx="42">
                  <c:v>40969</c:v>
                </c:pt>
                <c:pt idx="43">
                  <c:v>41000</c:v>
                </c:pt>
                <c:pt idx="44">
                  <c:v>41030</c:v>
                </c:pt>
                <c:pt idx="45">
                  <c:v>41061</c:v>
                </c:pt>
                <c:pt idx="46">
                  <c:v>41091</c:v>
                </c:pt>
                <c:pt idx="47">
                  <c:v>41122</c:v>
                </c:pt>
                <c:pt idx="48">
                  <c:v>41153</c:v>
                </c:pt>
                <c:pt idx="49">
                  <c:v>41183</c:v>
                </c:pt>
                <c:pt idx="50">
                  <c:v>41214</c:v>
                </c:pt>
                <c:pt idx="51">
                  <c:v>41244</c:v>
                </c:pt>
                <c:pt idx="52">
                  <c:v>41275</c:v>
                </c:pt>
                <c:pt idx="53">
                  <c:v>41306</c:v>
                </c:pt>
                <c:pt idx="54">
                  <c:v>41334</c:v>
                </c:pt>
                <c:pt idx="55">
                  <c:v>41365</c:v>
                </c:pt>
                <c:pt idx="56">
                  <c:v>41395</c:v>
                </c:pt>
                <c:pt idx="57">
                  <c:v>41426</c:v>
                </c:pt>
                <c:pt idx="58">
                  <c:v>41456</c:v>
                </c:pt>
                <c:pt idx="59">
                  <c:v>41487</c:v>
                </c:pt>
                <c:pt idx="60">
                  <c:v>41518</c:v>
                </c:pt>
                <c:pt idx="61">
                  <c:v>41548</c:v>
                </c:pt>
                <c:pt idx="62">
                  <c:v>41579</c:v>
                </c:pt>
                <c:pt idx="63">
                  <c:v>41609</c:v>
                </c:pt>
                <c:pt idx="64">
                  <c:v>41640</c:v>
                </c:pt>
                <c:pt idx="65">
                  <c:v>41671</c:v>
                </c:pt>
                <c:pt idx="66">
                  <c:v>41699</c:v>
                </c:pt>
                <c:pt idx="67">
                  <c:v>41730</c:v>
                </c:pt>
                <c:pt idx="68">
                  <c:v>41760</c:v>
                </c:pt>
                <c:pt idx="69">
                  <c:v>41791</c:v>
                </c:pt>
                <c:pt idx="70">
                  <c:v>41821</c:v>
                </c:pt>
                <c:pt idx="71">
                  <c:v>41852</c:v>
                </c:pt>
                <c:pt idx="72">
                  <c:v>41883</c:v>
                </c:pt>
                <c:pt idx="73">
                  <c:v>41913</c:v>
                </c:pt>
                <c:pt idx="74">
                  <c:v>41944</c:v>
                </c:pt>
                <c:pt idx="75">
                  <c:v>41974</c:v>
                </c:pt>
                <c:pt idx="76">
                  <c:v>42005</c:v>
                </c:pt>
                <c:pt idx="77">
                  <c:v>42036</c:v>
                </c:pt>
                <c:pt idx="78">
                  <c:v>42064</c:v>
                </c:pt>
                <c:pt idx="79">
                  <c:v>42095</c:v>
                </c:pt>
                <c:pt idx="80">
                  <c:v>42125</c:v>
                </c:pt>
                <c:pt idx="81">
                  <c:v>42156</c:v>
                </c:pt>
                <c:pt idx="82">
                  <c:v>42186</c:v>
                </c:pt>
                <c:pt idx="83">
                  <c:v>42217</c:v>
                </c:pt>
                <c:pt idx="84">
                  <c:v>42248</c:v>
                </c:pt>
                <c:pt idx="85">
                  <c:v>42278</c:v>
                </c:pt>
                <c:pt idx="86">
                  <c:v>42309</c:v>
                </c:pt>
                <c:pt idx="87">
                  <c:v>42339</c:v>
                </c:pt>
                <c:pt idx="88">
                  <c:v>42370</c:v>
                </c:pt>
                <c:pt idx="89">
                  <c:v>42401</c:v>
                </c:pt>
                <c:pt idx="90">
                  <c:v>42430</c:v>
                </c:pt>
                <c:pt idx="91">
                  <c:v>42461</c:v>
                </c:pt>
                <c:pt idx="92">
                  <c:v>42491</c:v>
                </c:pt>
                <c:pt idx="93">
                  <c:v>42522</c:v>
                </c:pt>
                <c:pt idx="94">
                  <c:v>42552</c:v>
                </c:pt>
                <c:pt idx="95">
                  <c:v>42583</c:v>
                </c:pt>
                <c:pt idx="96">
                  <c:v>42614</c:v>
                </c:pt>
                <c:pt idx="97">
                  <c:v>42644</c:v>
                </c:pt>
                <c:pt idx="98">
                  <c:v>42675</c:v>
                </c:pt>
                <c:pt idx="99">
                  <c:v>42705</c:v>
                </c:pt>
                <c:pt idx="100">
                  <c:v>42736</c:v>
                </c:pt>
                <c:pt idx="101">
                  <c:v>42767</c:v>
                </c:pt>
                <c:pt idx="102">
                  <c:v>42795</c:v>
                </c:pt>
                <c:pt idx="103">
                  <c:v>42826</c:v>
                </c:pt>
                <c:pt idx="104">
                  <c:v>42856</c:v>
                </c:pt>
                <c:pt idx="105">
                  <c:v>42887</c:v>
                </c:pt>
                <c:pt idx="106">
                  <c:v>42917</c:v>
                </c:pt>
                <c:pt idx="107">
                  <c:v>42948</c:v>
                </c:pt>
                <c:pt idx="108">
                  <c:v>42979</c:v>
                </c:pt>
                <c:pt idx="109">
                  <c:v>43009</c:v>
                </c:pt>
                <c:pt idx="110">
                  <c:v>43040</c:v>
                </c:pt>
                <c:pt idx="111">
                  <c:v>43070</c:v>
                </c:pt>
                <c:pt idx="112">
                  <c:v>43101</c:v>
                </c:pt>
                <c:pt idx="113">
                  <c:v>43132</c:v>
                </c:pt>
                <c:pt idx="114">
                  <c:v>43160</c:v>
                </c:pt>
                <c:pt idx="115">
                  <c:v>43191</c:v>
                </c:pt>
                <c:pt idx="116">
                  <c:v>43221</c:v>
                </c:pt>
                <c:pt idx="117">
                  <c:v>43252</c:v>
                </c:pt>
                <c:pt idx="118">
                  <c:v>43282</c:v>
                </c:pt>
                <c:pt idx="119">
                  <c:v>43313</c:v>
                </c:pt>
                <c:pt idx="120">
                  <c:v>43344</c:v>
                </c:pt>
                <c:pt idx="121">
                  <c:v>43374</c:v>
                </c:pt>
                <c:pt idx="122">
                  <c:v>43405</c:v>
                </c:pt>
                <c:pt idx="123">
                  <c:v>43435</c:v>
                </c:pt>
                <c:pt idx="124">
                  <c:v>43466</c:v>
                </c:pt>
                <c:pt idx="125">
                  <c:v>43497</c:v>
                </c:pt>
                <c:pt idx="126">
                  <c:v>43525</c:v>
                </c:pt>
                <c:pt idx="127">
                  <c:v>43556</c:v>
                </c:pt>
                <c:pt idx="128">
                  <c:v>43586</c:v>
                </c:pt>
                <c:pt idx="129">
                  <c:v>43617</c:v>
                </c:pt>
                <c:pt idx="130">
                  <c:v>43647</c:v>
                </c:pt>
                <c:pt idx="131">
                  <c:v>43678</c:v>
                </c:pt>
                <c:pt idx="132">
                  <c:v>43709</c:v>
                </c:pt>
                <c:pt idx="133">
                  <c:v>43739</c:v>
                </c:pt>
                <c:pt idx="134">
                  <c:v>43770</c:v>
                </c:pt>
                <c:pt idx="135">
                  <c:v>43800</c:v>
                </c:pt>
                <c:pt idx="136">
                  <c:v>43831</c:v>
                </c:pt>
                <c:pt idx="137">
                  <c:v>43862</c:v>
                </c:pt>
                <c:pt idx="138">
                  <c:v>43891</c:v>
                </c:pt>
                <c:pt idx="139">
                  <c:v>43922</c:v>
                </c:pt>
                <c:pt idx="140">
                  <c:v>43952</c:v>
                </c:pt>
                <c:pt idx="141">
                  <c:v>43983</c:v>
                </c:pt>
                <c:pt idx="142">
                  <c:v>44013</c:v>
                </c:pt>
                <c:pt idx="143">
                  <c:v>44044</c:v>
                </c:pt>
                <c:pt idx="144">
                  <c:v>44075</c:v>
                </c:pt>
                <c:pt idx="145">
                  <c:v>44105</c:v>
                </c:pt>
                <c:pt idx="146">
                  <c:v>44136</c:v>
                </c:pt>
                <c:pt idx="147">
                  <c:v>44166</c:v>
                </c:pt>
                <c:pt idx="148">
                  <c:v>44197</c:v>
                </c:pt>
                <c:pt idx="149">
                  <c:v>44228</c:v>
                </c:pt>
                <c:pt idx="150">
                  <c:v>44256</c:v>
                </c:pt>
                <c:pt idx="151">
                  <c:v>44287</c:v>
                </c:pt>
                <c:pt idx="152">
                  <c:v>44317</c:v>
                </c:pt>
                <c:pt idx="153">
                  <c:v>44348</c:v>
                </c:pt>
                <c:pt idx="154">
                  <c:v>44378</c:v>
                </c:pt>
                <c:pt idx="155">
                  <c:v>44409</c:v>
                </c:pt>
                <c:pt idx="156">
                  <c:v>44440</c:v>
                </c:pt>
                <c:pt idx="157">
                  <c:v>44470</c:v>
                </c:pt>
                <c:pt idx="158">
                  <c:v>44501</c:v>
                </c:pt>
                <c:pt idx="159">
                  <c:v>44531</c:v>
                </c:pt>
                <c:pt idx="160">
                  <c:v>44562</c:v>
                </c:pt>
                <c:pt idx="161">
                  <c:v>44593</c:v>
                </c:pt>
                <c:pt idx="162">
                  <c:v>44621</c:v>
                </c:pt>
                <c:pt idx="163">
                  <c:v>44652</c:v>
                </c:pt>
                <c:pt idx="164">
                  <c:v>44682</c:v>
                </c:pt>
                <c:pt idx="165">
                  <c:v>44713</c:v>
                </c:pt>
                <c:pt idx="166">
                  <c:v>44743</c:v>
                </c:pt>
                <c:pt idx="167">
                  <c:v>44774</c:v>
                </c:pt>
                <c:pt idx="168">
                  <c:v>44805</c:v>
                </c:pt>
                <c:pt idx="169">
                  <c:v>44835</c:v>
                </c:pt>
                <c:pt idx="170">
                  <c:v>44866</c:v>
                </c:pt>
                <c:pt idx="171">
                  <c:v>44896</c:v>
                </c:pt>
                <c:pt idx="172">
                  <c:v>44927</c:v>
                </c:pt>
                <c:pt idx="173">
                  <c:v>44958</c:v>
                </c:pt>
                <c:pt idx="174">
                  <c:v>44986</c:v>
                </c:pt>
                <c:pt idx="175">
                  <c:v>45017</c:v>
                </c:pt>
                <c:pt idx="176">
                  <c:v>45047</c:v>
                </c:pt>
                <c:pt idx="177">
                  <c:v>45078</c:v>
                </c:pt>
                <c:pt idx="178">
                  <c:v>45108</c:v>
                </c:pt>
                <c:pt idx="179">
                  <c:v>45139</c:v>
                </c:pt>
                <c:pt idx="180">
                  <c:v>45170</c:v>
                </c:pt>
                <c:pt idx="181">
                  <c:v>45200</c:v>
                </c:pt>
                <c:pt idx="182">
                  <c:v>45231</c:v>
                </c:pt>
                <c:pt idx="183">
                  <c:v>45261</c:v>
                </c:pt>
                <c:pt idx="184">
                  <c:v>45292</c:v>
                </c:pt>
                <c:pt idx="185">
                  <c:v>45323</c:v>
                </c:pt>
                <c:pt idx="186">
                  <c:v>45352</c:v>
                </c:pt>
                <c:pt idx="187">
                  <c:v>45383</c:v>
                </c:pt>
                <c:pt idx="188">
                  <c:v>45413</c:v>
                </c:pt>
                <c:pt idx="189">
                  <c:v>45444</c:v>
                </c:pt>
                <c:pt idx="190">
                  <c:v>45474</c:v>
                </c:pt>
                <c:pt idx="191">
                  <c:v>45505</c:v>
                </c:pt>
                <c:pt idx="192">
                  <c:v>45536</c:v>
                </c:pt>
                <c:pt idx="193">
                  <c:v>45566</c:v>
                </c:pt>
                <c:pt idx="194">
                  <c:v>45597</c:v>
                </c:pt>
                <c:pt idx="195">
                  <c:v>45627</c:v>
                </c:pt>
                <c:pt idx="196">
                  <c:v>45658</c:v>
                </c:pt>
                <c:pt idx="197">
                  <c:v>45689</c:v>
                </c:pt>
                <c:pt idx="198">
                  <c:v>45717</c:v>
                </c:pt>
                <c:pt idx="199">
                  <c:v>45748</c:v>
                </c:pt>
                <c:pt idx="200">
                  <c:v>45778</c:v>
                </c:pt>
                <c:pt idx="201">
                  <c:v>45809</c:v>
                </c:pt>
                <c:pt idx="202">
                  <c:v>45839</c:v>
                </c:pt>
                <c:pt idx="203">
                  <c:v>45870</c:v>
                </c:pt>
                <c:pt idx="204">
                  <c:v>45901</c:v>
                </c:pt>
                <c:pt idx="205">
                  <c:v>45931</c:v>
                </c:pt>
                <c:pt idx="206">
                  <c:v>45962</c:v>
                </c:pt>
                <c:pt idx="207">
                  <c:v>45992</c:v>
                </c:pt>
                <c:pt idx="208">
                  <c:v>46023</c:v>
                </c:pt>
              </c:numCache>
            </c:numRef>
          </c:cat>
          <c:val>
            <c:numRef>
              <c:f>'Gráfica_Autónomos 2'!$O$97:$O$312</c:f>
              <c:numCache>
                <c:formatCode>_-* #,##0_-;\-* #,##0_-;_-* "-"??_-;_-@_-</c:formatCode>
                <c:ptCount val="216"/>
                <c:pt idx="0">
                  <c:v>232726.59</c:v>
                </c:pt>
                <c:pt idx="1">
                  <c:v>231786.47</c:v>
                </c:pt>
                <c:pt idx="2">
                  <c:v>230878.5</c:v>
                </c:pt>
                <c:pt idx="3">
                  <c:v>230013.73</c:v>
                </c:pt>
                <c:pt idx="4">
                  <c:v>229222.15</c:v>
                </c:pt>
                <c:pt idx="5">
                  <c:v>228263.45</c:v>
                </c:pt>
                <c:pt idx="6">
                  <c:v>227475.95</c:v>
                </c:pt>
                <c:pt idx="7">
                  <c:v>226627.35</c:v>
                </c:pt>
                <c:pt idx="8">
                  <c:v>225846.35</c:v>
                </c:pt>
                <c:pt idx="9">
                  <c:v>224873.59</c:v>
                </c:pt>
                <c:pt idx="10">
                  <c:v>223861.6</c:v>
                </c:pt>
                <c:pt idx="11">
                  <c:v>222962.9</c:v>
                </c:pt>
                <c:pt idx="12">
                  <c:v>222134.72</c:v>
                </c:pt>
                <c:pt idx="13">
                  <c:v>221303.04000000001</c:v>
                </c:pt>
                <c:pt idx="14">
                  <c:v>220468.71</c:v>
                </c:pt>
                <c:pt idx="15">
                  <c:v>219208.57</c:v>
                </c:pt>
                <c:pt idx="16">
                  <c:v>218204.52</c:v>
                </c:pt>
                <c:pt idx="17">
                  <c:v>216958.3</c:v>
                </c:pt>
                <c:pt idx="18">
                  <c:v>215852.13</c:v>
                </c:pt>
                <c:pt idx="19">
                  <c:v>214881.8</c:v>
                </c:pt>
                <c:pt idx="20">
                  <c:v>214127.38</c:v>
                </c:pt>
                <c:pt idx="21">
                  <c:v>213315.63</c:v>
                </c:pt>
                <c:pt idx="22">
                  <c:v>212500.59</c:v>
                </c:pt>
                <c:pt idx="23">
                  <c:v>211763.59</c:v>
                </c:pt>
                <c:pt idx="24">
                  <c:v>211023.63</c:v>
                </c:pt>
                <c:pt idx="25">
                  <c:v>210303.6</c:v>
                </c:pt>
                <c:pt idx="26">
                  <c:v>209475.95</c:v>
                </c:pt>
                <c:pt idx="27">
                  <c:v>208705.63</c:v>
                </c:pt>
                <c:pt idx="28">
                  <c:v>208097.1</c:v>
                </c:pt>
                <c:pt idx="29">
                  <c:v>207528.25</c:v>
                </c:pt>
                <c:pt idx="30">
                  <c:v>207209.34</c:v>
                </c:pt>
                <c:pt idx="31">
                  <c:v>206848.36</c:v>
                </c:pt>
                <c:pt idx="32">
                  <c:v>206421.5</c:v>
                </c:pt>
                <c:pt idx="33">
                  <c:v>205717.5</c:v>
                </c:pt>
                <c:pt idx="34">
                  <c:v>205017.52</c:v>
                </c:pt>
                <c:pt idx="35">
                  <c:v>204398.22</c:v>
                </c:pt>
                <c:pt idx="36">
                  <c:v>203896.77</c:v>
                </c:pt>
                <c:pt idx="37">
                  <c:v>203391.1</c:v>
                </c:pt>
                <c:pt idx="38">
                  <c:v>202952.66</c:v>
                </c:pt>
                <c:pt idx="39">
                  <c:v>202481.75</c:v>
                </c:pt>
                <c:pt idx="40">
                  <c:v>201835.42</c:v>
                </c:pt>
                <c:pt idx="41">
                  <c:v>201498.95</c:v>
                </c:pt>
                <c:pt idx="42">
                  <c:v>201224.27</c:v>
                </c:pt>
                <c:pt idx="43">
                  <c:v>200886.78</c:v>
                </c:pt>
                <c:pt idx="44">
                  <c:v>200587.68</c:v>
                </c:pt>
                <c:pt idx="45">
                  <c:v>200034.42</c:v>
                </c:pt>
                <c:pt idx="46">
                  <c:v>199402.5</c:v>
                </c:pt>
                <c:pt idx="47">
                  <c:v>198787.68</c:v>
                </c:pt>
                <c:pt idx="48">
                  <c:v>198359.75</c:v>
                </c:pt>
                <c:pt idx="49">
                  <c:v>197880.5</c:v>
                </c:pt>
                <c:pt idx="50">
                  <c:v>197353.47</c:v>
                </c:pt>
                <c:pt idx="51">
                  <c:v>196975.41</c:v>
                </c:pt>
                <c:pt idx="52">
                  <c:v>196678.18</c:v>
                </c:pt>
                <c:pt idx="53">
                  <c:v>196799.05</c:v>
                </c:pt>
                <c:pt idx="54">
                  <c:v>196994.42</c:v>
                </c:pt>
                <c:pt idx="55">
                  <c:v>196380.45</c:v>
                </c:pt>
                <c:pt idx="56">
                  <c:v>196233.63</c:v>
                </c:pt>
                <c:pt idx="57">
                  <c:v>196003.15</c:v>
                </c:pt>
                <c:pt idx="58">
                  <c:v>195617.04</c:v>
                </c:pt>
                <c:pt idx="59">
                  <c:v>195107.95</c:v>
                </c:pt>
                <c:pt idx="60">
                  <c:v>194864.76</c:v>
                </c:pt>
                <c:pt idx="61">
                  <c:v>194830.6</c:v>
                </c:pt>
                <c:pt idx="62">
                  <c:v>194751</c:v>
                </c:pt>
                <c:pt idx="63">
                  <c:v>194788.83</c:v>
                </c:pt>
                <c:pt idx="64">
                  <c:v>194679.38</c:v>
                </c:pt>
                <c:pt idx="65">
                  <c:v>194709.45</c:v>
                </c:pt>
                <c:pt idx="66">
                  <c:v>194814.14</c:v>
                </c:pt>
                <c:pt idx="67">
                  <c:v>194949</c:v>
                </c:pt>
                <c:pt idx="68">
                  <c:v>195109.9</c:v>
                </c:pt>
                <c:pt idx="69">
                  <c:v>194886.47</c:v>
                </c:pt>
                <c:pt idx="70">
                  <c:v>194350.26</c:v>
                </c:pt>
                <c:pt idx="71">
                  <c:v>193903.7</c:v>
                </c:pt>
                <c:pt idx="72">
                  <c:v>193643.77</c:v>
                </c:pt>
                <c:pt idx="73">
                  <c:v>193434.65</c:v>
                </c:pt>
                <c:pt idx="74">
                  <c:v>193232.75</c:v>
                </c:pt>
                <c:pt idx="75">
                  <c:v>193299.36</c:v>
                </c:pt>
                <c:pt idx="76">
                  <c:v>193169.55</c:v>
                </c:pt>
                <c:pt idx="77">
                  <c:v>192995.6</c:v>
                </c:pt>
                <c:pt idx="78">
                  <c:v>192964.54</c:v>
                </c:pt>
                <c:pt idx="79">
                  <c:v>193164.3</c:v>
                </c:pt>
                <c:pt idx="80">
                  <c:v>193358.9</c:v>
                </c:pt>
                <c:pt idx="81">
                  <c:v>193587.04</c:v>
                </c:pt>
                <c:pt idx="82">
                  <c:v>193270.69</c:v>
                </c:pt>
                <c:pt idx="83">
                  <c:v>192947.62</c:v>
                </c:pt>
                <c:pt idx="84">
                  <c:v>192734.5</c:v>
                </c:pt>
                <c:pt idx="85">
                  <c:v>192495</c:v>
                </c:pt>
                <c:pt idx="86">
                  <c:v>192273.86</c:v>
                </c:pt>
                <c:pt idx="87">
                  <c:v>192025.37</c:v>
                </c:pt>
                <c:pt idx="88">
                  <c:v>191699</c:v>
                </c:pt>
                <c:pt idx="89">
                  <c:v>191545.38</c:v>
                </c:pt>
                <c:pt idx="90">
                  <c:v>191571.76</c:v>
                </c:pt>
                <c:pt idx="91">
                  <c:v>191547.19</c:v>
                </c:pt>
                <c:pt idx="92">
                  <c:v>191536.64000000001</c:v>
                </c:pt>
                <c:pt idx="93">
                  <c:v>191654.59</c:v>
                </c:pt>
                <c:pt idx="94">
                  <c:v>191387</c:v>
                </c:pt>
                <c:pt idx="95">
                  <c:v>190926.95</c:v>
                </c:pt>
                <c:pt idx="96">
                  <c:v>190763.36</c:v>
                </c:pt>
                <c:pt idx="97">
                  <c:v>190816.45</c:v>
                </c:pt>
                <c:pt idx="98">
                  <c:v>190618.81</c:v>
                </c:pt>
                <c:pt idx="99">
                  <c:v>190428.85</c:v>
                </c:pt>
                <c:pt idx="100">
                  <c:v>190277.52</c:v>
                </c:pt>
                <c:pt idx="101">
                  <c:v>190279.2</c:v>
                </c:pt>
                <c:pt idx="102">
                  <c:v>190324.04</c:v>
                </c:pt>
                <c:pt idx="103">
                  <c:v>190470.28</c:v>
                </c:pt>
                <c:pt idx="104">
                  <c:v>190780.45</c:v>
                </c:pt>
                <c:pt idx="105">
                  <c:v>190685.68</c:v>
                </c:pt>
                <c:pt idx="106">
                  <c:v>190176.19</c:v>
                </c:pt>
                <c:pt idx="107">
                  <c:v>189768</c:v>
                </c:pt>
                <c:pt idx="108">
                  <c:v>189610.57</c:v>
                </c:pt>
                <c:pt idx="109">
                  <c:v>189435.57</c:v>
                </c:pt>
                <c:pt idx="110">
                  <c:v>189030.19</c:v>
                </c:pt>
                <c:pt idx="111">
                  <c:v>188598</c:v>
                </c:pt>
                <c:pt idx="112">
                  <c:v>188520.91</c:v>
                </c:pt>
                <c:pt idx="113">
                  <c:v>188815.35</c:v>
                </c:pt>
                <c:pt idx="114">
                  <c:v>188902.9</c:v>
                </c:pt>
                <c:pt idx="115">
                  <c:v>188768.8</c:v>
                </c:pt>
                <c:pt idx="116">
                  <c:v>188936.31</c:v>
                </c:pt>
                <c:pt idx="117">
                  <c:v>188916</c:v>
                </c:pt>
                <c:pt idx="118">
                  <c:v>188578.22</c:v>
                </c:pt>
                <c:pt idx="119">
                  <c:v>188067.04</c:v>
                </c:pt>
                <c:pt idx="120">
                  <c:v>187966.85</c:v>
                </c:pt>
                <c:pt idx="121">
                  <c:v>187890.59</c:v>
                </c:pt>
                <c:pt idx="122">
                  <c:v>187491.9</c:v>
                </c:pt>
                <c:pt idx="123">
                  <c:v>187296.11</c:v>
                </c:pt>
                <c:pt idx="124">
                  <c:v>186996.18</c:v>
                </c:pt>
                <c:pt idx="125">
                  <c:v>186864.05</c:v>
                </c:pt>
                <c:pt idx="126">
                  <c:v>186999.42</c:v>
                </c:pt>
                <c:pt idx="127">
                  <c:v>187158.55</c:v>
                </c:pt>
                <c:pt idx="128">
                  <c:v>187473</c:v>
                </c:pt>
                <c:pt idx="129">
                  <c:v>187512.85</c:v>
                </c:pt>
                <c:pt idx="130">
                  <c:v>187023.69</c:v>
                </c:pt>
                <c:pt idx="131">
                  <c:v>186474.9</c:v>
                </c:pt>
                <c:pt idx="132">
                  <c:v>186361</c:v>
                </c:pt>
                <c:pt idx="133">
                  <c:v>186207.43</c:v>
                </c:pt>
                <c:pt idx="134">
                  <c:v>185707.15</c:v>
                </c:pt>
                <c:pt idx="135">
                  <c:v>185543.61</c:v>
                </c:pt>
                <c:pt idx="136">
                  <c:v>185354.71</c:v>
                </c:pt>
                <c:pt idx="137">
                  <c:v>185358.3</c:v>
                </c:pt>
                <c:pt idx="138">
                  <c:v>185338.18</c:v>
                </c:pt>
                <c:pt idx="139">
                  <c:v>185394.65</c:v>
                </c:pt>
                <c:pt idx="140">
                  <c:v>185682.25</c:v>
                </c:pt>
                <c:pt idx="141">
                  <c:v>185669.95</c:v>
                </c:pt>
                <c:pt idx="142">
                  <c:v>184916.04</c:v>
                </c:pt>
                <c:pt idx="143">
                  <c:v>184347.47</c:v>
                </c:pt>
                <c:pt idx="144">
                  <c:v>184161.95</c:v>
                </c:pt>
                <c:pt idx="145">
                  <c:v>183785.76</c:v>
                </c:pt>
                <c:pt idx="146">
                  <c:v>183382.95</c:v>
                </c:pt>
                <c:pt idx="147">
                  <c:v>183101.1</c:v>
                </c:pt>
                <c:pt idx="148">
                  <c:v>182508.05</c:v>
                </c:pt>
                <c:pt idx="149">
                  <c:v>182256.1</c:v>
                </c:pt>
                <c:pt idx="150">
                  <c:v>182085.34</c:v>
                </c:pt>
                <c:pt idx="151">
                  <c:v>181924.95</c:v>
                </c:pt>
                <c:pt idx="152">
                  <c:v>181939.23</c:v>
                </c:pt>
                <c:pt idx="153">
                  <c:v>181450.13</c:v>
                </c:pt>
                <c:pt idx="154">
                  <c:v>180410.81</c:v>
                </c:pt>
                <c:pt idx="155">
                  <c:v>179483</c:v>
                </c:pt>
                <c:pt idx="156">
                  <c:v>179184.77</c:v>
                </c:pt>
                <c:pt idx="157">
                  <c:v>178478.4</c:v>
                </c:pt>
                <c:pt idx="158">
                  <c:v>177229.38</c:v>
                </c:pt>
                <c:pt idx="159">
                  <c:v>176793.94</c:v>
                </c:pt>
                <c:pt idx="160">
                  <c:v>176191.65</c:v>
                </c:pt>
                <c:pt idx="161">
                  <c:v>175583.95</c:v>
                </c:pt>
                <c:pt idx="162">
                  <c:v>175208.43</c:v>
                </c:pt>
                <c:pt idx="163">
                  <c:v>175125.57</c:v>
                </c:pt>
                <c:pt idx="164">
                  <c:v>175350.9</c:v>
                </c:pt>
                <c:pt idx="165">
                  <c:v>175302.13</c:v>
                </c:pt>
                <c:pt idx="166">
                  <c:v>174454.95238</c:v>
                </c:pt>
                <c:pt idx="167">
                  <c:v>173827.272727</c:v>
                </c:pt>
                <c:pt idx="168">
                  <c:v>173632.636363</c:v>
                </c:pt>
                <c:pt idx="169">
                  <c:v>173258.35</c:v>
                </c:pt>
                <c:pt idx="170">
                  <c:v>172876.1904761905</c:v>
                </c:pt>
                <c:pt idx="171">
                  <c:v>172383.9</c:v>
                </c:pt>
                <c:pt idx="172">
                  <c:v>171673.428571</c:v>
                </c:pt>
                <c:pt idx="173">
                  <c:v>171299.6</c:v>
                </c:pt>
                <c:pt idx="174">
                  <c:v>171071.304347</c:v>
                </c:pt>
                <c:pt idx="175">
                  <c:v>171015.055555</c:v>
                </c:pt>
                <c:pt idx="176">
                  <c:v>171247.5</c:v>
                </c:pt>
                <c:pt idx="177">
                  <c:v>171171.136363</c:v>
                </c:pt>
                <c:pt idx="178">
                  <c:v>170505.43</c:v>
                </c:pt>
                <c:pt idx="179">
                  <c:v>169913</c:v>
                </c:pt>
                <c:pt idx="180">
                  <c:v>169776.38095200001</c:v>
                </c:pt>
                <c:pt idx="181">
                  <c:v>169386.428571</c:v>
                </c:pt>
                <c:pt idx="182">
                  <c:v>168857.23809500001</c:v>
                </c:pt>
                <c:pt idx="183">
                  <c:v>168406.94444399999</c:v>
                </c:pt>
                <c:pt idx="184">
                  <c:v>167561.72727199999</c:v>
                </c:pt>
                <c:pt idx="185">
                  <c:v>167019.428571</c:v>
                </c:pt>
                <c:pt idx="186">
                  <c:v>166695.526315</c:v>
                </c:pt>
                <c:pt idx="187">
                  <c:v>166468.95454499999</c:v>
                </c:pt>
                <c:pt idx="188">
                  <c:v>166427.31818100001</c:v>
                </c:pt>
                <c:pt idx="189">
                  <c:v>166452.25</c:v>
                </c:pt>
                <c:pt idx="190">
                  <c:v>165587.782608696</c:v>
                </c:pt>
                <c:pt idx="191">
                  <c:v>164929.23809500001</c:v>
                </c:pt>
                <c:pt idx="192">
                  <c:v>164569.23809500001</c:v>
                </c:pt>
                <c:pt idx="193">
                  <c:v>164083.39130399999</c:v>
                </c:pt>
                <c:pt idx="194">
                  <c:v>163581.4</c:v>
                </c:pt>
                <c:pt idx="195">
                  <c:v>163194.77777700001</c:v>
                </c:pt>
                <c:pt idx="196">
                  <c:v>162292.95238</c:v>
                </c:pt>
                <c:pt idx="197">
                  <c:v>161948.04999999999</c:v>
                </c:pt>
                <c:pt idx="198">
                  <c:v>161878.19047599999</c:v>
                </c:pt>
                <c:pt idx="199">
                  <c:v>161903.4</c:v>
                </c:pt>
                <c:pt idx="200">
                  <c:v>161918.142857</c:v>
                </c:pt>
                <c:pt idx="201">
                  <c:v>161836.142857</c:v>
                </c:pt>
                <c:pt idx="202">
                  <c:v>161235</c:v>
                </c:pt>
                <c:pt idx="203">
                  <c:v>160533.20000000001</c:v>
                </c:pt>
                <c:pt idx="204">
                  <c:v>160427.40909</c:v>
                </c:pt>
                <c:pt idx="205">
                  <c:v>160173.26086899999</c:v>
                </c:pt>
                <c:pt idx="206">
                  <c:v>159769.5</c:v>
                </c:pt>
                <c:pt idx="207">
                  <c:v>159487.578947</c:v>
                </c:pt>
                <c:pt idx="208">
                  <c:v>158782.90000000002</c:v>
                </c:pt>
                <c:pt idx="209">
                  <c:v>158438.54999999999</c:v>
                </c:pt>
                <c:pt idx="210">
                  <c:v>158197.636363</c:v>
                </c:pt>
                <c:pt idx="211">
                  <c:v>158083.04999999999</c:v>
                </c:pt>
                <c:pt idx="212">
                  <c:v>158350.25</c:v>
                </c:pt>
                <c:pt idx="213">
                  <c:v>158507.54545400001</c:v>
                </c:pt>
                <c:pt idx="214">
                  <c:v>157794.565217</c:v>
                </c:pt>
                <c:pt idx="215">
                  <c:v>157341.09523800001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8CA7-4833-811F-F6808D848E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08265359"/>
        <c:axId val="1108269199"/>
      </c:barChart>
      <c:lineChart>
        <c:grouping val="standard"/>
        <c:varyColors val="0"/>
        <c:ser>
          <c:idx val="0"/>
          <c:order val="0"/>
          <c:tx>
            <c:strRef>
              <c:f>'Gráfica_Autónomos 2'!$P$2</c:f>
              <c:strCache>
                <c:ptCount val="1"/>
                <c:pt idx="0">
                  <c:v>Total Autónomos</c:v>
                </c:pt>
              </c:strCache>
            </c:strRef>
          </c:tx>
          <c:spPr>
            <a:ln w="19050" cap="rnd">
              <a:solidFill>
                <a:srgbClr val="44546A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1">
                  <a:lumMod val="75000"/>
                </a:schemeClr>
              </a:solidFill>
              <a:ln w="9525">
                <a:solidFill>
                  <a:schemeClr val="bg1"/>
                </a:solidFill>
              </a:ln>
              <a:effectLst/>
            </c:spPr>
          </c:marker>
          <c:dLbls>
            <c:dLbl>
              <c:idx val="198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0.21728026264758143"/>
                      <c:h val="8.669406892958793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1-8CA7-4833-811F-F6808D848E0D}"/>
                </c:ext>
              </c:extLst>
            </c:dLbl>
            <c:dLbl>
              <c:idx val="200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0.21619708189397288"/>
                      <c:h val="8.586702113396335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2-8CA7-4833-811F-F6808D848E0D}"/>
                </c:ext>
              </c:extLst>
            </c:dLbl>
            <c:dLbl>
              <c:idx val="201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0.2149217258495609"/>
                      <c:h val="7.856954058433472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3-8CA7-4833-811F-F6808D848E0D}"/>
                </c:ext>
              </c:extLst>
            </c:dLbl>
            <c:dLbl>
              <c:idx val="206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0.16062013636433395"/>
                      <c:h val="7.856954058433472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4-8CA7-4833-811F-F6808D848E0D}"/>
                </c:ext>
              </c:extLst>
            </c:dLbl>
            <c:dLbl>
              <c:idx val="208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0.16798084332704419"/>
                      <c:h val="0.1112656029373030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5-8CA7-4833-811F-F6808D848E0D}"/>
                </c:ext>
              </c:extLst>
            </c:dLbl>
            <c:dLbl>
              <c:idx val="214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0.14720553567948938"/>
                      <c:h val="7.856954058433472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6-8CA7-4833-811F-F6808D848E0D}"/>
                </c:ext>
              </c:extLst>
            </c:dLbl>
            <c:dLbl>
              <c:idx val="215"/>
              <c:layout>
                <c:manualLayout>
                  <c:x val="-9.2171756551259407E-4"/>
                  <c:y val="-7.0825880914163433E-2"/>
                </c:manualLayout>
              </c:layout>
              <c:spPr>
                <a:solidFill>
                  <a:schemeClr val="bg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 rtl="0">
                    <a:defRPr lang="en-US" sz="16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1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65818903881468"/>
                      <c:h val="0.1167956210889708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7-8CA7-4833-811F-F6808D848E0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'Gráfica_Autónomos 2'!$L$97:$L$312</c:f>
              <c:numCache>
                <c:formatCode>mmm\-yy</c:formatCode>
                <c:ptCount val="216"/>
                <c:pt idx="0">
                  <c:v>39692</c:v>
                </c:pt>
                <c:pt idx="1">
                  <c:v>39722</c:v>
                </c:pt>
                <c:pt idx="2">
                  <c:v>39753</c:v>
                </c:pt>
                <c:pt idx="3">
                  <c:v>39783</c:v>
                </c:pt>
                <c:pt idx="4">
                  <c:v>39814</c:v>
                </c:pt>
                <c:pt idx="5">
                  <c:v>39845</c:v>
                </c:pt>
                <c:pt idx="6">
                  <c:v>39873</c:v>
                </c:pt>
                <c:pt idx="7">
                  <c:v>39904</c:v>
                </c:pt>
                <c:pt idx="8">
                  <c:v>39934</c:v>
                </c:pt>
                <c:pt idx="9">
                  <c:v>39965</c:v>
                </c:pt>
                <c:pt idx="10">
                  <c:v>39995</c:v>
                </c:pt>
                <c:pt idx="11">
                  <c:v>40026</c:v>
                </c:pt>
                <c:pt idx="12">
                  <c:v>40057</c:v>
                </c:pt>
                <c:pt idx="13">
                  <c:v>40087</c:v>
                </c:pt>
                <c:pt idx="14">
                  <c:v>40118</c:v>
                </c:pt>
                <c:pt idx="15">
                  <c:v>40148</c:v>
                </c:pt>
                <c:pt idx="16">
                  <c:v>40179</c:v>
                </c:pt>
                <c:pt idx="17">
                  <c:v>40210</c:v>
                </c:pt>
                <c:pt idx="18">
                  <c:v>40238</c:v>
                </c:pt>
                <c:pt idx="19">
                  <c:v>40269</c:v>
                </c:pt>
                <c:pt idx="20">
                  <c:v>40299</c:v>
                </c:pt>
                <c:pt idx="21">
                  <c:v>40330</c:v>
                </c:pt>
                <c:pt idx="22">
                  <c:v>40360</c:v>
                </c:pt>
                <c:pt idx="23">
                  <c:v>40391</c:v>
                </c:pt>
                <c:pt idx="24">
                  <c:v>40422</c:v>
                </c:pt>
                <c:pt idx="25">
                  <c:v>40452</c:v>
                </c:pt>
                <c:pt idx="26">
                  <c:v>40483</c:v>
                </c:pt>
                <c:pt idx="27">
                  <c:v>40513</c:v>
                </c:pt>
                <c:pt idx="28">
                  <c:v>40544</c:v>
                </c:pt>
                <c:pt idx="29">
                  <c:v>40575</c:v>
                </c:pt>
                <c:pt idx="30">
                  <c:v>40603</c:v>
                </c:pt>
                <c:pt idx="31">
                  <c:v>40634</c:v>
                </c:pt>
                <c:pt idx="32">
                  <c:v>40664</c:v>
                </c:pt>
                <c:pt idx="33">
                  <c:v>40695</c:v>
                </c:pt>
                <c:pt idx="34">
                  <c:v>40725</c:v>
                </c:pt>
                <c:pt idx="35">
                  <c:v>40756</c:v>
                </c:pt>
                <c:pt idx="36">
                  <c:v>40787</c:v>
                </c:pt>
                <c:pt idx="37">
                  <c:v>40817</c:v>
                </c:pt>
                <c:pt idx="38">
                  <c:v>40848</c:v>
                </c:pt>
                <c:pt idx="39">
                  <c:v>40878</c:v>
                </c:pt>
                <c:pt idx="40">
                  <c:v>40909</c:v>
                </c:pt>
                <c:pt idx="41">
                  <c:v>40940</c:v>
                </c:pt>
                <c:pt idx="42">
                  <c:v>40969</c:v>
                </c:pt>
                <c:pt idx="43">
                  <c:v>41000</c:v>
                </c:pt>
                <c:pt idx="44">
                  <c:v>41030</c:v>
                </c:pt>
                <c:pt idx="45">
                  <c:v>41061</c:v>
                </c:pt>
                <c:pt idx="46">
                  <c:v>41091</c:v>
                </c:pt>
                <c:pt idx="47">
                  <c:v>41122</c:v>
                </c:pt>
                <c:pt idx="48">
                  <c:v>41153</c:v>
                </c:pt>
                <c:pt idx="49">
                  <c:v>41183</c:v>
                </c:pt>
                <c:pt idx="50">
                  <c:v>41214</c:v>
                </c:pt>
                <c:pt idx="51">
                  <c:v>41244</c:v>
                </c:pt>
                <c:pt idx="52">
                  <c:v>41275</c:v>
                </c:pt>
                <c:pt idx="53">
                  <c:v>41306</c:v>
                </c:pt>
                <c:pt idx="54">
                  <c:v>41334</c:v>
                </c:pt>
                <c:pt idx="55">
                  <c:v>41365</c:v>
                </c:pt>
                <c:pt idx="56">
                  <c:v>41395</c:v>
                </c:pt>
                <c:pt idx="57">
                  <c:v>41426</c:v>
                </c:pt>
                <c:pt idx="58">
                  <c:v>41456</c:v>
                </c:pt>
                <c:pt idx="59">
                  <c:v>41487</c:v>
                </c:pt>
                <c:pt idx="60">
                  <c:v>41518</c:v>
                </c:pt>
                <c:pt idx="61">
                  <c:v>41548</c:v>
                </c:pt>
                <c:pt idx="62">
                  <c:v>41579</c:v>
                </c:pt>
                <c:pt idx="63">
                  <c:v>41609</c:v>
                </c:pt>
                <c:pt idx="64">
                  <c:v>41640</c:v>
                </c:pt>
                <c:pt idx="65">
                  <c:v>41671</c:v>
                </c:pt>
                <c:pt idx="66">
                  <c:v>41699</c:v>
                </c:pt>
                <c:pt idx="67">
                  <c:v>41730</c:v>
                </c:pt>
                <c:pt idx="68">
                  <c:v>41760</c:v>
                </c:pt>
                <c:pt idx="69">
                  <c:v>41791</c:v>
                </c:pt>
                <c:pt idx="70">
                  <c:v>41821</c:v>
                </c:pt>
                <c:pt idx="71">
                  <c:v>41852</c:v>
                </c:pt>
                <c:pt idx="72">
                  <c:v>41883</c:v>
                </c:pt>
                <c:pt idx="73">
                  <c:v>41913</c:v>
                </c:pt>
                <c:pt idx="74">
                  <c:v>41944</c:v>
                </c:pt>
                <c:pt idx="75">
                  <c:v>41974</c:v>
                </c:pt>
                <c:pt idx="76">
                  <c:v>42005</c:v>
                </c:pt>
                <c:pt idx="77">
                  <c:v>42036</c:v>
                </c:pt>
                <c:pt idx="78">
                  <c:v>42064</c:v>
                </c:pt>
                <c:pt idx="79">
                  <c:v>42095</c:v>
                </c:pt>
                <c:pt idx="80">
                  <c:v>42125</c:v>
                </c:pt>
                <c:pt idx="81">
                  <c:v>42156</c:v>
                </c:pt>
                <c:pt idx="82">
                  <c:v>42186</c:v>
                </c:pt>
                <c:pt idx="83">
                  <c:v>42217</c:v>
                </c:pt>
                <c:pt idx="84">
                  <c:v>42248</c:v>
                </c:pt>
                <c:pt idx="85">
                  <c:v>42278</c:v>
                </c:pt>
                <c:pt idx="86">
                  <c:v>42309</c:v>
                </c:pt>
                <c:pt idx="87">
                  <c:v>42339</c:v>
                </c:pt>
                <c:pt idx="88">
                  <c:v>42370</c:v>
                </c:pt>
                <c:pt idx="89">
                  <c:v>42401</c:v>
                </c:pt>
                <c:pt idx="90">
                  <c:v>42430</c:v>
                </c:pt>
                <c:pt idx="91">
                  <c:v>42461</c:v>
                </c:pt>
                <c:pt idx="92">
                  <c:v>42491</c:v>
                </c:pt>
                <c:pt idx="93">
                  <c:v>42522</c:v>
                </c:pt>
                <c:pt idx="94">
                  <c:v>42552</c:v>
                </c:pt>
                <c:pt idx="95">
                  <c:v>42583</c:v>
                </c:pt>
                <c:pt idx="96">
                  <c:v>42614</c:v>
                </c:pt>
                <c:pt idx="97">
                  <c:v>42644</c:v>
                </c:pt>
                <c:pt idx="98">
                  <c:v>42675</c:v>
                </c:pt>
                <c:pt idx="99">
                  <c:v>42705</c:v>
                </c:pt>
                <c:pt idx="100">
                  <c:v>42736</c:v>
                </c:pt>
                <c:pt idx="101">
                  <c:v>42767</c:v>
                </c:pt>
                <c:pt idx="102">
                  <c:v>42795</c:v>
                </c:pt>
                <c:pt idx="103">
                  <c:v>42826</c:v>
                </c:pt>
                <c:pt idx="104">
                  <c:v>42856</c:v>
                </c:pt>
                <c:pt idx="105">
                  <c:v>42887</c:v>
                </c:pt>
                <c:pt idx="106">
                  <c:v>42917</c:v>
                </c:pt>
                <c:pt idx="107">
                  <c:v>42948</c:v>
                </c:pt>
                <c:pt idx="108">
                  <c:v>42979</c:v>
                </c:pt>
                <c:pt idx="109">
                  <c:v>43009</c:v>
                </c:pt>
                <c:pt idx="110">
                  <c:v>43040</c:v>
                </c:pt>
                <c:pt idx="111">
                  <c:v>43070</c:v>
                </c:pt>
                <c:pt idx="112">
                  <c:v>43101</c:v>
                </c:pt>
                <c:pt idx="113">
                  <c:v>43132</c:v>
                </c:pt>
                <c:pt idx="114">
                  <c:v>43160</c:v>
                </c:pt>
                <c:pt idx="115">
                  <c:v>43191</c:v>
                </c:pt>
                <c:pt idx="116">
                  <c:v>43221</c:v>
                </c:pt>
                <c:pt idx="117">
                  <c:v>43252</c:v>
                </c:pt>
                <c:pt idx="118">
                  <c:v>43282</c:v>
                </c:pt>
                <c:pt idx="119">
                  <c:v>43313</c:v>
                </c:pt>
                <c:pt idx="120">
                  <c:v>43344</c:v>
                </c:pt>
                <c:pt idx="121">
                  <c:v>43374</c:v>
                </c:pt>
                <c:pt idx="122">
                  <c:v>43405</c:v>
                </c:pt>
                <c:pt idx="123">
                  <c:v>43435</c:v>
                </c:pt>
                <c:pt idx="124">
                  <c:v>43466</c:v>
                </c:pt>
                <c:pt idx="125">
                  <c:v>43497</c:v>
                </c:pt>
                <c:pt idx="126">
                  <c:v>43525</c:v>
                </c:pt>
                <c:pt idx="127">
                  <c:v>43556</c:v>
                </c:pt>
                <c:pt idx="128">
                  <c:v>43586</c:v>
                </c:pt>
                <c:pt idx="129">
                  <c:v>43617</c:v>
                </c:pt>
                <c:pt idx="130">
                  <c:v>43647</c:v>
                </c:pt>
                <c:pt idx="131">
                  <c:v>43678</c:v>
                </c:pt>
                <c:pt idx="132">
                  <c:v>43709</c:v>
                </c:pt>
                <c:pt idx="133">
                  <c:v>43739</c:v>
                </c:pt>
                <c:pt idx="134">
                  <c:v>43770</c:v>
                </c:pt>
                <c:pt idx="135">
                  <c:v>43800</c:v>
                </c:pt>
                <c:pt idx="136">
                  <c:v>43831</c:v>
                </c:pt>
                <c:pt idx="137">
                  <c:v>43862</c:v>
                </c:pt>
                <c:pt idx="138">
                  <c:v>43891</c:v>
                </c:pt>
                <c:pt idx="139">
                  <c:v>43922</c:v>
                </c:pt>
                <c:pt idx="140">
                  <c:v>43952</c:v>
                </c:pt>
                <c:pt idx="141">
                  <c:v>43983</c:v>
                </c:pt>
                <c:pt idx="142">
                  <c:v>44013</c:v>
                </c:pt>
                <c:pt idx="143">
                  <c:v>44044</c:v>
                </c:pt>
                <c:pt idx="144">
                  <c:v>44075</c:v>
                </c:pt>
                <c:pt idx="145">
                  <c:v>44105</c:v>
                </c:pt>
                <c:pt idx="146">
                  <c:v>44136</c:v>
                </c:pt>
                <c:pt idx="147">
                  <c:v>44166</c:v>
                </c:pt>
                <c:pt idx="148">
                  <c:v>44197</c:v>
                </c:pt>
                <c:pt idx="149">
                  <c:v>44228</c:v>
                </c:pt>
                <c:pt idx="150">
                  <c:v>44256</c:v>
                </c:pt>
                <c:pt idx="151">
                  <c:v>44287</c:v>
                </c:pt>
                <c:pt idx="152">
                  <c:v>44317</c:v>
                </c:pt>
                <c:pt idx="153">
                  <c:v>44348</c:v>
                </c:pt>
                <c:pt idx="154">
                  <c:v>44378</c:v>
                </c:pt>
                <c:pt idx="155">
                  <c:v>44409</c:v>
                </c:pt>
                <c:pt idx="156">
                  <c:v>44440</c:v>
                </c:pt>
                <c:pt idx="157">
                  <c:v>44470</c:v>
                </c:pt>
                <c:pt idx="158">
                  <c:v>44501</c:v>
                </c:pt>
                <c:pt idx="159">
                  <c:v>44531</c:v>
                </c:pt>
                <c:pt idx="160">
                  <c:v>44562</c:v>
                </c:pt>
                <c:pt idx="161">
                  <c:v>44593</c:v>
                </c:pt>
                <c:pt idx="162">
                  <c:v>44621</c:v>
                </c:pt>
                <c:pt idx="163">
                  <c:v>44652</c:v>
                </c:pt>
                <c:pt idx="164">
                  <c:v>44682</c:v>
                </c:pt>
                <c:pt idx="165">
                  <c:v>44713</c:v>
                </c:pt>
                <c:pt idx="166">
                  <c:v>44743</c:v>
                </c:pt>
                <c:pt idx="167">
                  <c:v>44774</c:v>
                </c:pt>
                <c:pt idx="168">
                  <c:v>44805</c:v>
                </c:pt>
                <c:pt idx="169">
                  <c:v>44835</c:v>
                </c:pt>
                <c:pt idx="170">
                  <c:v>44866</c:v>
                </c:pt>
                <c:pt idx="171">
                  <c:v>44896</c:v>
                </c:pt>
                <c:pt idx="172">
                  <c:v>44927</c:v>
                </c:pt>
                <c:pt idx="173">
                  <c:v>44958</c:v>
                </c:pt>
                <c:pt idx="174">
                  <c:v>44986</c:v>
                </c:pt>
                <c:pt idx="175">
                  <c:v>45017</c:v>
                </c:pt>
                <c:pt idx="176">
                  <c:v>45047</c:v>
                </c:pt>
                <c:pt idx="177">
                  <c:v>45078</c:v>
                </c:pt>
                <c:pt idx="178">
                  <c:v>45108</c:v>
                </c:pt>
                <c:pt idx="179">
                  <c:v>45139</c:v>
                </c:pt>
                <c:pt idx="180">
                  <c:v>45170</c:v>
                </c:pt>
                <c:pt idx="181">
                  <c:v>45200</c:v>
                </c:pt>
                <c:pt idx="182">
                  <c:v>45231</c:v>
                </c:pt>
                <c:pt idx="183">
                  <c:v>45261</c:v>
                </c:pt>
                <c:pt idx="184">
                  <c:v>45292</c:v>
                </c:pt>
                <c:pt idx="185">
                  <c:v>45323</c:v>
                </c:pt>
                <c:pt idx="186">
                  <c:v>45352</c:v>
                </c:pt>
                <c:pt idx="187">
                  <c:v>45383</c:v>
                </c:pt>
                <c:pt idx="188">
                  <c:v>45413</c:v>
                </c:pt>
                <c:pt idx="189">
                  <c:v>45444</c:v>
                </c:pt>
                <c:pt idx="190">
                  <c:v>45474</c:v>
                </c:pt>
                <c:pt idx="191">
                  <c:v>45505</c:v>
                </c:pt>
                <c:pt idx="192">
                  <c:v>45536</c:v>
                </c:pt>
                <c:pt idx="193">
                  <c:v>45566</c:v>
                </c:pt>
                <c:pt idx="194">
                  <c:v>45597</c:v>
                </c:pt>
                <c:pt idx="195">
                  <c:v>45627</c:v>
                </c:pt>
                <c:pt idx="196">
                  <c:v>45658</c:v>
                </c:pt>
                <c:pt idx="197">
                  <c:v>45689</c:v>
                </c:pt>
                <c:pt idx="198">
                  <c:v>45717</c:v>
                </c:pt>
                <c:pt idx="199">
                  <c:v>45748</c:v>
                </c:pt>
                <c:pt idx="200">
                  <c:v>45778</c:v>
                </c:pt>
                <c:pt idx="201">
                  <c:v>45809</c:v>
                </c:pt>
                <c:pt idx="202">
                  <c:v>45839</c:v>
                </c:pt>
                <c:pt idx="203">
                  <c:v>45870</c:v>
                </c:pt>
                <c:pt idx="204">
                  <c:v>45901</c:v>
                </c:pt>
                <c:pt idx="205">
                  <c:v>45931</c:v>
                </c:pt>
                <c:pt idx="206">
                  <c:v>45962</c:v>
                </c:pt>
                <c:pt idx="207">
                  <c:v>45992</c:v>
                </c:pt>
                <c:pt idx="208">
                  <c:v>46023</c:v>
                </c:pt>
                <c:pt idx="209">
                  <c:v>46054</c:v>
                </c:pt>
                <c:pt idx="210">
                  <c:v>46082</c:v>
                </c:pt>
                <c:pt idx="211">
                  <c:v>46113</c:v>
                </c:pt>
                <c:pt idx="212">
                  <c:v>46143</c:v>
                </c:pt>
                <c:pt idx="213">
                  <c:v>46174</c:v>
                </c:pt>
                <c:pt idx="214">
                  <c:v>46204</c:v>
                </c:pt>
                <c:pt idx="215">
                  <c:v>46235</c:v>
                </c:pt>
              </c:numCache>
            </c:numRef>
          </c:cat>
          <c:val>
            <c:numRef>
              <c:f>'Gráfica_Autónomos 2'!$P$97:$P$312</c:f>
              <c:numCache>
                <c:formatCode>_-* #,##0_-;\-* #,##0_-;_-* "-"??_-;_-@_-</c:formatCode>
                <c:ptCount val="216"/>
                <c:pt idx="0">
                  <c:v>3371691.1799999997</c:v>
                </c:pt>
                <c:pt idx="1">
                  <c:v>3355586.2</c:v>
                </c:pt>
                <c:pt idx="2">
                  <c:v>3336478.85</c:v>
                </c:pt>
                <c:pt idx="3">
                  <c:v>3319188.25</c:v>
                </c:pt>
                <c:pt idx="4">
                  <c:v>3287286.25</c:v>
                </c:pt>
                <c:pt idx="5">
                  <c:v>3263872.0500000003</c:v>
                </c:pt>
                <c:pt idx="6">
                  <c:v>3253268.95</c:v>
                </c:pt>
                <c:pt idx="7">
                  <c:v>3244526.25</c:v>
                </c:pt>
                <c:pt idx="8">
                  <c:v>3237965.0500000003</c:v>
                </c:pt>
                <c:pt idx="9">
                  <c:v>3232150.63</c:v>
                </c:pt>
                <c:pt idx="10">
                  <c:v>3218678.2</c:v>
                </c:pt>
                <c:pt idx="11">
                  <c:v>3202304.61</c:v>
                </c:pt>
                <c:pt idx="12">
                  <c:v>3194873.22</c:v>
                </c:pt>
                <c:pt idx="13">
                  <c:v>3182563.27</c:v>
                </c:pt>
                <c:pt idx="14">
                  <c:v>3170355.8</c:v>
                </c:pt>
                <c:pt idx="15">
                  <c:v>3162336.7199999997</c:v>
                </c:pt>
                <c:pt idx="16">
                  <c:v>3146161.36</c:v>
                </c:pt>
                <c:pt idx="17">
                  <c:v>3133792.4</c:v>
                </c:pt>
                <c:pt idx="18">
                  <c:v>3134665.86</c:v>
                </c:pt>
                <c:pt idx="19">
                  <c:v>3137430.0999999996</c:v>
                </c:pt>
                <c:pt idx="20">
                  <c:v>3142035.1799999997</c:v>
                </c:pt>
                <c:pt idx="21">
                  <c:v>3145650.4899999998</c:v>
                </c:pt>
                <c:pt idx="22">
                  <c:v>3140330.4499999997</c:v>
                </c:pt>
                <c:pt idx="23">
                  <c:v>3126791.86</c:v>
                </c:pt>
                <c:pt idx="24">
                  <c:v>3122484.2199999997</c:v>
                </c:pt>
                <c:pt idx="25">
                  <c:v>3117468.3000000003</c:v>
                </c:pt>
                <c:pt idx="26">
                  <c:v>3110745.14</c:v>
                </c:pt>
                <c:pt idx="27">
                  <c:v>3104247.73</c:v>
                </c:pt>
                <c:pt idx="28">
                  <c:v>3091816.5500000003</c:v>
                </c:pt>
                <c:pt idx="29">
                  <c:v>3082287.45</c:v>
                </c:pt>
                <c:pt idx="30">
                  <c:v>3089588.42</c:v>
                </c:pt>
                <c:pt idx="31">
                  <c:v>3098306.7199999997</c:v>
                </c:pt>
                <c:pt idx="32">
                  <c:v>3106765.22</c:v>
                </c:pt>
                <c:pt idx="33">
                  <c:v>3110614.72</c:v>
                </c:pt>
                <c:pt idx="34">
                  <c:v>3105845.18</c:v>
                </c:pt>
                <c:pt idx="35">
                  <c:v>3094589.6700000004</c:v>
                </c:pt>
                <c:pt idx="36">
                  <c:v>3092136.17</c:v>
                </c:pt>
                <c:pt idx="37">
                  <c:v>3086837.35</c:v>
                </c:pt>
                <c:pt idx="38">
                  <c:v>3078368.1300000004</c:v>
                </c:pt>
                <c:pt idx="39">
                  <c:v>3071668.85</c:v>
                </c:pt>
                <c:pt idx="40">
                  <c:v>3043950.08</c:v>
                </c:pt>
                <c:pt idx="41">
                  <c:v>3045931.95</c:v>
                </c:pt>
                <c:pt idx="42">
                  <c:v>3050798.45</c:v>
                </c:pt>
                <c:pt idx="43">
                  <c:v>3057272.09</c:v>
                </c:pt>
                <c:pt idx="44">
                  <c:v>3064493.58</c:v>
                </c:pt>
                <c:pt idx="45">
                  <c:v>3068807.51</c:v>
                </c:pt>
                <c:pt idx="46">
                  <c:v>3064842.63</c:v>
                </c:pt>
                <c:pt idx="47">
                  <c:v>3050085.4000000004</c:v>
                </c:pt>
                <c:pt idx="48">
                  <c:v>3044854.1</c:v>
                </c:pt>
                <c:pt idx="49">
                  <c:v>3038901.4</c:v>
                </c:pt>
                <c:pt idx="50">
                  <c:v>3028793.85</c:v>
                </c:pt>
                <c:pt idx="51">
                  <c:v>3024651.99</c:v>
                </c:pt>
                <c:pt idx="52">
                  <c:v>3008924.77</c:v>
                </c:pt>
                <c:pt idx="53">
                  <c:v>2997806.3</c:v>
                </c:pt>
                <c:pt idx="54">
                  <c:v>3005396.9899999998</c:v>
                </c:pt>
                <c:pt idx="55">
                  <c:v>3017310.58</c:v>
                </c:pt>
                <c:pt idx="56">
                  <c:v>3029842.58</c:v>
                </c:pt>
                <c:pt idx="57">
                  <c:v>3042275.75</c:v>
                </c:pt>
                <c:pt idx="58">
                  <c:v>3046644.34</c:v>
                </c:pt>
                <c:pt idx="59">
                  <c:v>3034003.47</c:v>
                </c:pt>
                <c:pt idx="60">
                  <c:v>3035490.5599999996</c:v>
                </c:pt>
                <c:pt idx="61">
                  <c:v>3038779.68</c:v>
                </c:pt>
                <c:pt idx="62">
                  <c:v>3042596.05</c:v>
                </c:pt>
                <c:pt idx="63">
                  <c:v>3050340.6</c:v>
                </c:pt>
                <c:pt idx="64">
                  <c:v>3038780.76</c:v>
                </c:pt>
                <c:pt idx="65">
                  <c:v>3042239.75</c:v>
                </c:pt>
                <c:pt idx="66">
                  <c:v>3058964.56</c:v>
                </c:pt>
                <c:pt idx="67">
                  <c:v>3080910.15</c:v>
                </c:pt>
                <c:pt idx="68">
                  <c:v>3100231.94</c:v>
                </c:pt>
                <c:pt idx="69">
                  <c:v>3115747.47</c:v>
                </c:pt>
                <c:pt idx="70">
                  <c:v>3119432.5999999996</c:v>
                </c:pt>
                <c:pt idx="71">
                  <c:v>3109866.5</c:v>
                </c:pt>
                <c:pt idx="72">
                  <c:v>3114224.95</c:v>
                </c:pt>
                <c:pt idx="73">
                  <c:v>3119532.86</c:v>
                </c:pt>
                <c:pt idx="74">
                  <c:v>3120052.15</c:v>
                </c:pt>
                <c:pt idx="75">
                  <c:v>3125806.1999999997</c:v>
                </c:pt>
                <c:pt idx="76">
                  <c:v>3114389</c:v>
                </c:pt>
                <c:pt idx="77">
                  <c:v>3114851.95</c:v>
                </c:pt>
                <c:pt idx="78">
                  <c:v>3131628.63</c:v>
                </c:pt>
                <c:pt idx="79">
                  <c:v>3151593</c:v>
                </c:pt>
                <c:pt idx="80">
                  <c:v>3168371.4</c:v>
                </c:pt>
                <c:pt idx="81">
                  <c:v>3181085.9</c:v>
                </c:pt>
                <c:pt idx="82">
                  <c:v>3178352.38</c:v>
                </c:pt>
                <c:pt idx="83">
                  <c:v>3164675.29</c:v>
                </c:pt>
                <c:pt idx="84">
                  <c:v>3165396.05</c:v>
                </c:pt>
                <c:pt idx="85">
                  <c:v>3165561.9</c:v>
                </c:pt>
                <c:pt idx="86">
                  <c:v>3166187.7199999997</c:v>
                </c:pt>
                <c:pt idx="87">
                  <c:v>3167998.95</c:v>
                </c:pt>
                <c:pt idx="88">
                  <c:v>3149472.32</c:v>
                </c:pt>
                <c:pt idx="89">
                  <c:v>3153065.62</c:v>
                </c:pt>
                <c:pt idx="90">
                  <c:v>3169295.5199999996</c:v>
                </c:pt>
                <c:pt idx="91">
                  <c:v>3184134.33</c:v>
                </c:pt>
                <c:pt idx="92">
                  <c:v>3198148.14</c:v>
                </c:pt>
                <c:pt idx="93">
                  <c:v>3209378.5</c:v>
                </c:pt>
                <c:pt idx="94">
                  <c:v>3205027.24</c:v>
                </c:pt>
                <c:pt idx="95">
                  <c:v>3191696.8600000003</c:v>
                </c:pt>
                <c:pt idx="96">
                  <c:v>3191838.77</c:v>
                </c:pt>
                <c:pt idx="97">
                  <c:v>3194259.8000000003</c:v>
                </c:pt>
                <c:pt idx="98">
                  <c:v>3193893.48</c:v>
                </c:pt>
                <c:pt idx="99">
                  <c:v>3194209.5</c:v>
                </c:pt>
                <c:pt idx="100">
                  <c:v>3177431.28</c:v>
                </c:pt>
                <c:pt idx="101">
                  <c:v>3181472.1500000004</c:v>
                </c:pt>
                <c:pt idx="102">
                  <c:v>3196754.43</c:v>
                </c:pt>
                <c:pt idx="103">
                  <c:v>3214007.2199999997</c:v>
                </c:pt>
                <c:pt idx="104">
                  <c:v>3229086.0900000003</c:v>
                </c:pt>
                <c:pt idx="105">
                  <c:v>3238410.3200000003</c:v>
                </c:pt>
                <c:pt idx="106">
                  <c:v>3229904.71</c:v>
                </c:pt>
                <c:pt idx="107">
                  <c:v>3213139.91</c:v>
                </c:pt>
                <c:pt idx="108">
                  <c:v>3216271.71</c:v>
                </c:pt>
                <c:pt idx="109">
                  <c:v>3217902</c:v>
                </c:pt>
                <c:pt idx="110">
                  <c:v>3210879.52</c:v>
                </c:pt>
                <c:pt idx="111">
                  <c:v>3204677.56</c:v>
                </c:pt>
                <c:pt idx="112">
                  <c:v>3193892.23</c:v>
                </c:pt>
                <c:pt idx="113">
                  <c:v>3209919.4</c:v>
                </c:pt>
                <c:pt idx="114">
                  <c:v>3230400</c:v>
                </c:pt>
                <c:pt idx="115">
                  <c:v>3246853.51</c:v>
                </c:pt>
                <c:pt idx="116">
                  <c:v>3261397.94</c:v>
                </c:pt>
                <c:pt idx="117">
                  <c:v>3273557.9</c:v>
                </c:pt>
                <c:pt idx="118">
                  <c:v>3267169.2600000002</c:v>
                </c:pt>
                <c:pt idx="119">
                  <c:v>3249275.31</c:v>
                </c:pt>
                <c:pt idx="120">
                  <c:v>3253670</c:v>
                </c:pt>
                <c:pt idx="121">
                  <c:v>3258611.81</c:v>
                </c:pt>
                <c:pt idx="122">
                  <c:v>3254137.61</c:v>
                </c:pt>
                <c:pt idx="123">
                  <c:v>3254663.1599999997</c:v>
                </c:pt>
                <c:pt idx="124">
                  <c:v>3234372.54</c:v>
                </c:pt>
                <c:pt idx="125">
                  <c:v>3239652.65</c:v>
                </c:pt>
                <c:pt idx="126">
                  <c:v>3254078.08</c:v>
                </c:pt>
                <c:pt idx="127">
                  <c:v>3266740.8</c:v>
                </c:pt>
                <c:pt idx="128">
                  <c:v>3277855.13</c:v>
                </c:pt>
                <c:pt idx="129">
                  <c:v>3286600</c:v>
                </c:pt>
                <c:pt idx="130">
                  <c:v>3278833.34</c:v>
                </c:pt>
                <c:pt idx="131">
                  <c:v>3261551.6999999997</c:v>
                </c:pt>
                <c:pt idx="132">
                  <c:v>3266258.23</c:v>
                </c:pt>
                <c:pt idx="133">
                  <c:v>3271976.29</c:v>
                </c:pt>
                <c:pt idx="134">
                  <c:v>3269092.3</c:v>
                </c:pt>
                <c:pt idx="135">
                  <c:v>3269088.4899999998</c:v>
                </c:pt>
                <c:pt idx="136">
                  <c:v>3251119.4699999997</c:v>
                </c:pt>
                <c:pt idx="137">
                  <c:v>3257896.4</c:v>
                </c:pt>
                <c:pt idx="138">
                  <c:v>3252516.54</c:v>
                </c:pt>
                <c:pt idx="139">
                  <c:v>3211266.65</c:v>
                </c:pt>
                <c:pt idx="140">
                  <c:v>3220906.75</c:v>
                </c:pt>
                <c:pt idx="141">
                  <c:v>3245252.45</c:v>
                </c:pt>
                <c:pt idx="142">
                  <c:v>3262757.9</c:v>
                </c:pt>
                <c:pt idx="143">
                  <c:v>3263160.3200000003</c:v>
                </c:pt>
                <c:pt idx="144">
                  <c:v>3263552.58</c:v>
                </c:pt>
                <c:pt idx="145">
                  <c:v>3265368.95</c:v>
                </c:pt>
                <c:pt idx="146">
                  <c:v>3267873.18</c:v>
                </c:pt>
                <c:pt idx="147">
                  <c:v>3271408.04</c:v>
                </c:pt>
                <c:pt idx="148">
                  <c:v>3256739.78</c:v>
                </c:pt>
                <c:pt idx="149">
                  <c:v>3262255.4</c:v>
                </c:pt>
                <c:pt idx="150">
                  <c:v>3277500.38</c:v>
                </c:pt>
                <c:pt idx="151">
                  <c:v>3292931.85</c:v>
                </c:pt>
                <c:pt idx="152">
                  <c:v>3307938.32</c:v>
                </c:pt>
                <c:pt idx="153">
                  <c:v>3320983.4</c:v>
                </c:pt>
                <c:pt idx="154">
                  <c:v>3322961.08</c:v>
                </c:pt>
                <c:pt idx="155">
                  <c:v>3315603.18</c:v>
                </c:pt>
                <c:pt idx="156">
                  <c:v>3319875.22</c:v>
                </c:pt>
                <c:pt idx="157">
                  <c:v>3324328.55</c:v>
                </c:pt>
                <c:pt idx="158">
                  <c:v>3325408.38</c:v>
                </c:pt>
                <c:pt idx="159">
                  <c:v>3328397.67</c:v>
                </c:pt>
                <c:pt idx="160">
                  <c:v>3312234</c:v>
                </c:pt>
                <c:pt idx="161">
                  <c:v>3315658.1</c:v>
                </c:pt>
                <c:pt idx="162">
                  <c:v>3323536.3400000003</c:v>
                </c:pt>
                <c:pt idx="163">
                  <c:v>3332636.04</c:v>
                </c:pt>
                <c:pt idx="164">
                  <c:v>3343362.17</c:v>
                </c:pt>
                <c:pt idx="165">
                  <c:v>3351368.26</c:v>
                </c:pt>
                <c:pt idx="166">
                  <c:v>3340945.8571410002</c:v>
                </c:pt>
                <c:pt idx="167">
                  <c:v>3327436.3636360001</c:v>
                </c:pt>
                <c:pt idx="168">
                  <c:v>3329862.8636350003</c:v>
                </c:pt>
                <c:pt idx="169">
                  <c:v>3332150.35</c:v>
                </c:pt>
                <c:pt idx="170">
                  <c:v>3329349.3809523811</c:v>
                </c:pt>
                <c:pt idx="171">
                  <c:v>3328402.9</c:v>
                </c:pt>
                <c:pt idx="172">
                  <c:v>3307602.7142850002</c:v>
                </c:pt>
                <c:pt idx="173">
                  <c:v>3311051.0500000003</c:v>
                </c:pt>
                <c:pt idx="174">
                  <c:v>3322235.6956509999</c:v>
                </c:pt>
                <c:pt idx="175">
                  <c:v>3335194.444443</c:v>
                </c:pt>
                <c:pt idx="176">
                  <c:v>3344716.3181810002</c:v>
                </c:pt>
                <c:pt idx="177">
                  <c:v>3351380.9999990002</c:v>
                </c:pt>
                <c:pt idx="178">
                  <c:v>3344562.43</c:v>
                </c:pt>
                <c:pt idx="179">
                  <c:v>3333617</c:v>
                </c:pt>
                <c:pt idx="180">
                  <c:v>3339332.7142850002</c:v>
                </c:pt>
                <c:pt idx="181">
                  <c:v>3344771.4761899998</c:v>
                </c:pt>
                <c:pt idx="182">
                  <c:v>3343701.9047610001</c:v>
                </c:pt>
                <c:pt idx="183">
                  <c:v>3344368.4444439998</c:v>
                </c:pt>
                <c:pt idx="184">
                  <c:v>3327419.3181810002</c:v>
                </c:pt>
                <c:pt idx="185">
                  <c:v>3337515.9523799997</c:v>
                </c:pt>
                <c:pt idx="186">
                  <c:v>3352950.2631569998</c:v>
                </c:pt>
                <c:pt idx="187">
                  <c:v>3364937.5454540001</c:v>
                </c:pt>
                <c:pt idx="188">
                  <c:v>3377222.4090900002</c:v>
                </c:pt>
                <c:pt idx="189">
                  <c:v>3386432.15</c:v>
                </c:pt>
                <c:pt idx="190">
                  <c:v>3381484.8695652159</c:v>
                </c:pt>
                <c:pt idx="191">
                  <c:v>3371350.142856</c:v>
                </c:pt>
                <c:pt idx="192">
                  <c:v>3377080.8095229999</c:v>
                </c:pt>
                <c:pt idx="193">
                  <c:v>3384917.086956</c:v>
                </c:pt>
                <c:pt idx="194">
                  <c:v>3385662.6</c:v>
                </c:pt>
                <c:pt idx="195">
                  <c:v>3386764.7222209997</c:v>
                </c:pt>
                <c:pt idx="196">
                  <c:v>3368950.0476180003</c:v>
                </c:pt>
                <c:pt idx="197">
                  <c:v>3377146</c:v>
                </c:pt>
                <c:pt idx="198">
                  <c:v>3389247.6190470001</c:v>
                </c:pt>
                <c:pt idx="199">
                  <c:v>3402197.85</c:v>
                </c:pt>
                <c:pt idx="200">
                  <c:v>3414592.8095230004</c:v>
                </c:pt>
                <c:pt idx="201">
                  <c:v>3421659.3809519997</c:v>
                </c:pt>
                <c:pt idx="202">
                  <c:v>3414373.4782608696</c:v>
                </c:pt>
                <c:pt idx="203">
                  <c:v>3405711</c:v>
                </c:pt>
                <c:pt idx="204">
                  <c:v>3413292.4090900002</c:v>
                </c:pt>
                <c:pt idx="205">
                  <c:v>3422434.4782600002</c:v>
                </c:pt>
                <c:pt idx="206">
                  <c:v>3424479.4</c:v>
                </c:pt>
                <c:pt idx="207">
                  <c:v>3425766.9999990002</c:v>
                </c:pt>
                <c:pt idx="208">
                  <c:v>3406745.5999999996</c:v>
                </c:pt>
                <c:pt idx="209">
                  <c:v>3414613.8499999996</c:v>
                </c:pt>
                <c:pt idx="210">
                  <c:v>3429534.0454530003</c:v>
                </c:pt>
                <c:pt idx="211">
                  <c:v>3444972.75</c:v>
                </c:pt>
                <c:pt idx="212">
                  <c:v>3460443.15</c:v>
                </c:pt>
                <c:pt idx="213">
                  <c:v>3472459.7727260003</c:v>
                </c:pt>
                <c:pt idx="214">
                  <c:v>3472357.1304339999</c:v>
                </c:pt>
                <c:pt idx="215">
                  <c:v>3469415.9999990002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8-8CA7-4833-811F-F6808D848E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08265359"/>
        <c:axId val="1108269199"/>
      </c:lineChart>
      <c:dateAx>
        <c:axId val="1108265359"/>
        <c:scaling>
          <c:orientation val="minMax"/>
          <c:max val="46235"/>
          <c:min val="40026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108269199"/>
        <c:crosses val="autoZero"/>
        <c:auto val="1"/>
        <c:lblOffset val="100"/>
        <c:baseTimeUnit val="months"/>
        <c:majorUnit val="6"/>
        <c:majorTimeUnit val="months"/>
      </c:dateAx>
      <c:valAx>
        <c:axId val="1108269199"/>
        <c:scaling>
          <c:orientation val="minMax"/>
          <c:max val="3500000"/>
          <c:min val="25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1082653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1.0745605951918523E-2"/>
          <c:y val="0.92993701750363056"/>
          <c:w val="0.92513831990323059"/>
          <c:h val="4.398656957122992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0.16679</cdr:x>
      <cdr:y>0.07272</cdr:y>
    </cdr:from>
    <cdr:to>
      <cdr:x>0.88397</cdr:x>
      <cdr:y>0.07272</cdr:y>
    </cdr:to>
    <cdr:cxnSp macro="">
      <cdr:nvCxnSpPr>
        <cdr:cNvPr id="7" name="Conector recto 6">
          <a:extLst xmlns:a="http://schemas.openxmlformats.org/drawingml/2006/main">
            <a:ext uri="{FF2B5EF4-FFF2-40B4-BE49-F238E27FC236}">
              <a16:creationId xmlns:a16="http://schemas.microsoft.com/office/drawing/2014/main" id="{6BDBD34B-9A93-9943-0766-5CFEE3269EA5}"/>
            </a:ext>
          </a:extLst>
        </cdr:cNvPr>
        <cdr:cNvCxnSpPr/>
      </cdr:nvCxnSpPr>
      <cdr:spPr>
        <a:xfrm xmlns:a="http://schemas.openxmlformats.org/drawingml/2006/main" flipH="1" flipV="1">
          <a:off x="2126559" y="489785"/>
          <a:ext cx="9144000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C00000"/>
          </a:solidFill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0.19851</cdr:x>
      <cdr:y>0.30974</cdr:y>
    </cdr:from>
    <cdr:to>
      <cdr:x>0.31626</cdr:x>
      <cdr:y>0.4101</cdr:y>
    </cdr:to>
    <cdr:sp macro="" textlink="">
      <cdr:nvSpPr>
        <cdr:cNvPr id="14" name="CuadroTexto 1">
          <a:extLst xmlns:a="http://schemas.openxmlformats.org/drawingml/2006/main">
            <a:ext uri="{FF2B5EF4-FFF2-40B4-BE49-F238E27FC236}">
              <a16:creationId xmlns:a16="http://schemas.microsoft.com/office/drawing/2014/main" id="{04A413C4-CA2D-6F58-D068-806AF8CC8807}"/>
            </a:ext>
          </a:extLst>
        </cdr:cNvPr>
        <cdr:cNvSpPr txBox="1"/>
      </cdr:nvSpPr>
      <cdr:spPr>
        <a:xfrm xmlns:a="http://schemas.openxmlformats.org/drawingml/2006/main">
          <a:off x="2530926" y="2086269"/>
          <a:ext cx="1501303" cy="675982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>
            <a:lumMod val="20000"/>
            <a:lumOff val="80000"/>
          </a:schemeClr>
        </a:solidFill>
      </cdr:spPr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s-ES" sz="1800" b="1">
              <a:solidFill>
                <a:srgbClr val="C00000"/>
              </a:solidFill>
            </a:rPr>
            <a:t>Desde</a:t>
          </a:r>
          <a:r>
            <a:rPr lang="es-ES" sz="1800" b="1" baseline="0">
              <a:solidFill>
                <a:srgbClr val="C00000"/>
              </a:solidFill>
            </a:rPr>
            <a:t> dic22</a:t>
          </a:r>
          <a:r>
            <a:rPr lang="es-ES" sz="1800" b="1">
              <a:solidFill>
                <a:srgbClr val="C00000"/>
              </a:solidFill>
            </a:rPr>
            <a:t>: 2.070.518                                          </a:t>
          </a:r>
        </a:p>
      </cdr:txBody>
    </cdr:sp>
  </cdr:relSizeAnchor>
  <cdr:relSizeAnchor xmlns:cdr="http://schemas.openxmlformats.org/drawingml/2006/chartDrawing">
    <cdr:from>
      <cdr:x>0.47391</cdr:x>
      <cdr:y>0.07513</cdr:y>
    </cdr:from>
    <cdr:to>
      <cdr:x>0.47391</cdr:x>
      <cdr:y>0.4065</cdr:y>
    </cdr:to>
    <cdr:cxnSp macro="">
      <cdr:nvCxnSpPr>
        <cdr:cNvPr id="34" name="Conector recto de flecha 33">
          <a:extLst xmlns:a="http://schemas.openxmlformats.org/drawingml/2006/main">
            <a:ext uri="{FF2B5EF4-FFF2-40B4-BE49-F238E27FC236}">
              <a16:creationId xmlns:a16="http://schemas.microsoft.com/office/drawing/2014/main" id="{9D9418EC-513B-39B6-E3FD-F424542A768D}"/>
            </a:ext>
          </a:extLst>
        </cdr:cNvPr>
        <cdr:cNvCxnSpPr/>
      </cdr:nvCxnSpPr>
      <cdr:spPr>
        <a:xfrm xmlns:a="http://schemas.openxmlformats.org/drawingml/2006/main" flipV="1">
          <a:off x="6042338" y="506041"/>
          <a:ext cx="0" cy="2231954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accent2">
              <a:lumMod val="75000"/>
            </a:schemeClr>
          </a:solidFill>
          <a:headEnd type="triangle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0.62761</cdr:x>
      <cdr:y>0.07474</cdr:y>
    </cdr:from>
    <cdr:to>
      <cdr:x>0.62761</cdr:x>
      <cdr:y>0.29922</cdr:y>
    </cdr:to>
    <cdr:cxnSp macro="">
      <cdr:nvCxnSpPr>
        <cdr:cNvPr id="17" name="Conector recto de flecha 16">
          <a:extLst xmlns:a="http://schemas.openxmlformats.org/drawingml/2006/main">
            <a:ext uri="{FF2B5EF4-FFF2-40B4-BE49-F238E27FC236}">
              <a16:creationId xmlns:a16="http://schemas.microsoft.com/office/drawing/2014/main" id="{F3563A5B-5B92-A531-9EF4-4AB84961A1F7}"/>
            </a:ext>
          </a:extLst>
        </cdr:cNvPr>
        <cdr:cNvCxnSpPr/>
      </cdr:nvCxnSpPr>
      <cdr:spPr>
        <a:xfrm xmlns:a="http://schemas.openxmlformats.org/drawingml/2006/main" flipV="1">
          <a:off x="8002001" y="503392"/>
          <a:ext cx="0" cy="151200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accent2">
              <a:lumMod val="75000"/>
            </a:schemeClr>
          </a:solidFill>
          <a:headEnd type="triangle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0.16683</cdr:x>
      <cdr:y>0.07272</cdr:y>
    </cdr:from>
    <cdr:to>
      <cdr:x>0.16683</cdr:x>
      <cdr:y>0.64461</cdr:y>
    </cdr:to>
    <cdr:cxnSp macro="">
      <cdr:nvCxnSpPr>
        <cdr:cNvPr id="25" name="Conector recto de flecha 24">
          <a:extLst xmlns:a="http://schemas.openxmlformats.org/drawingml/2006/main">
            <a:ext uri="{FF2B5EF4-FFF2-40B4-BE49-F238E27FC236}">
              <a16:creationId xmlns:a16="http://schemas.microsoft.com/office/drawing/2014/main" id="{8C7B0064-4906-B699-4667-2A450EC2C0BB}"/>
            </a:ext>
          </a:extLst>
        </cdr:cNvPr>
        <cdr:cNvCxnSpPr/>
      </cdr:nvCxnSpPr>
      <cdr:spPr>
        <a:xfrm xmlns:a="http://schemas.openxmlformats.org/drawingml/2006/main" flipV="1">
          <a:off x="2127014" y="489784"/>
          <a:ext cx="0" cy="385200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accent2">
              <a:lumMod val="75000"/>
            </a:schemeClr>
          </a:solidFill>
          <a:headEnd type="triangle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0.50196</cdr:x>
      <cdr:y>0.13698</cdr:y>
    </cdr:from>
    <cdr:to>
      <cdr:x>0.6262</cdr:x>
      <cdr:y>0.2231</cdr:y>
    </cdr:to>
    <cdr:sp macro="" textlink="">
      <cdr:nvSpPr>
        <cdr:cNvPr id="29" name="CuadroTexto 1">
          <a:extLst xmlns:a="http://schemas.openxmlformats.org/drawingml/2006/main">
            <a:ext uri="{FF2B5EF4-FFF2-40B4-BE49-F238E27FC236}">
              <a16:creationId xmlns:a16="http://schemas.microsoft.com/office/drawing/2014/main" id="{B97EFC45-ED44-E0CE-EC7F-2AE93E15485C}"/>
            </a:ext>
          </a:extLst>
        </cdr:cNvPr>
        <cdr:cNvSpPr txBox="1"/>
      </cdr:nvSpPr>
      <cdr:spPr>
        <a:xfrm xmlns:a="http://schemas.openxmlformats.org/drawingml/2006/main">
          <a:off x="6399915" y="922643"/>
          <a:ext cx="1584047" cy="580064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>
            <a:lumMod val="20000"/>
            <a:lumOff val="80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s-ES" sz="1800" b="1" dirty="0">
              <a:solidFill>
                <a:srgbClr val="C00000"/>
              </a:solidFill>
            </a:rPr>
            <a:t>Desde dic-24:    </a:t>
          </a:r>
        </a:p>
        <a:p xmlns:a="http://schemas.openxmlformats.org/drawingml/2006/main">
          <a:pPr algn="r"/>
          <a:r>
            <a:rPr lang="es-ES" sz="1800" b="1" dirty="0">
              <a:solidFill>
                <a:srgbClr val="C00000"/>
              </a:solidFill>
            </a:rPr>
            <a:t>1.011.995                               </a:t>
          </a:r>
        </a:p>
      </cdr:txBody>
    </cdr:sp>
  </cdr:relSizeAnchor>
  <cdr:relSizeAnchor xmlns:cdr="http://schemas.openxmlformats.org/drawingml/2006/chartDrawing">
    <cdr:from>
      <cdr:x>0.35432</cdr:x>
      <cdr:y>0.22516</cdr:y>
    </cdr:from>
    <cdr:to>
      <cdr:x>0.472</cdr:x>
      <cdr:y>0.32053</cdr:y>
    </cdr:to>
    <cdr:sp macro="" textlink="">
      <cdr:nvSpPr>
        <cdr:cNvPr id="33" name="CuadroTexto 1">
          <a:extLst xmlns:a="http://schemas.openxmlformats.org/drawingml/2006/main">
            <a:ext uri="{FF2B5EF4-FFF2-40B4-BE49-F238E27FC236}">
              <a16:creationId xmlns:a16="http://schemas.microsoft.com/office/drawing/2014/main" id="{B8BE9FFA-FEF2-4E71-52D5-378E5E487232}"/>
            </a:ext>
          </a:extLst>
        </cdr:cNvPr>
        <cdr:cNvSpPr txBox="1"/>
      </cdr:nvSpPr>
      <cdr:spPr>
        <a:xfrm xmlns:a="http://schemas.openxmlformats.org/drawingml/2006/main">
          <a:off x="4517555" y="1516591"/>
          <a:ext cx="1500408" cy="642368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>
            <a:lumMod val="20000"/>
            <a:lumOff val="80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s-ES" sz="1800" b="1">
              <a:solidFill>
                <a:srgbClr val="C00000"/>
              </a:solidFill>
            </a:rPr>
            <a:t>Desde dic-23: 1.515.498                                           </a:t>
          </a:r>
        </a:p>
      </cdr:txBody>
    </cdr:sp>
  </cdr:relSizeAnchor>
  <cdr:relSizeAnchor xmlns:cdr="http://schemas.openxmlformats.org/drawingml/2006/chartDrawing">
    <cdr:from>
      <cdr:x>0.31974</cdr:x>
      <cdr:y>0.07474</cdr:y>
    </cdr:from>
    <cdr:to>
      <cdr:x>0.31974</cdr:x>
      <cdr:y>0.52904</cdr:y>
    </cdr:to>
    <cdr:cxnSp macro="">
      <cdr:nvCxnSpPr>
        <cdr:cNvPr id="37" name="Conector recto de flecha 36">
          <a:extLst xmlns:a="http://schemas.openxmlformats.org/drawingml/2006/main">
            <a:ext uri="{FF2B5EF4-FFF2-40B4-BE49-F238E27FC236}">
              <a16:creationId xmlns:a16="http://schemas.microsoft.com/office/drawing/2014/main" id="{D60D2978-B3E5-D895-814D-A430450C4F8C}"/>
            </a:ext>
          </a:extLst>
        </cdr:cNvPr>
        <cdr:cNvCxnSpPr/>
      </cdr:nvCxnSpPr>
      <cdr:spPr>
        <a:xfrm xmlns:a="http://schemas.openxmlformats.org/drawingml/2006/main" flipH="1" flipV="1">
          <a:off x="4076656" y="503391"/>
          <a:ext cx="0" cy="306000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accent2">
              <a:lumMod val="75000"/>
            </a:schemeClr>
          </a:solidFill>
          <a:headEnd type="triangle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0.10139</cdr:x>
      <cdr:y>0.456</cdr:y>
    </cdr:from>
    <cdr:to>
      <cdr:x>0.21772</cdr:x>
      <cdr:y>0.55556</cdr:y>
    </cdr:to>
    <cdr:sp macro="" textlink="">
      <cdr:nvSpPr>
        <cdr:cNvPr id="9" name="CuadroTexto 1">
          <a:extLst xmlns:a="http://schemas.openxmlformats.org/drawingml/2006/main">
            <a:ext uri="{FF2B5EF4-FFF2-40B4-BE49-F238E27FC236}">
              <a16:creationId xmlns:a16="http://schemas.microsoft.com/office/drawing/2014/main" id="{A093F765-0EBB-2271-F630-00E54DA76C84}"/>
            </a:ext>
          </a:extLst>
        </cdr:cNvPr>
        <cdr:cNvSpPr txBox="1"/>
      </cdr:nvSpPr>
      <cdr:spPr>
        <a:xfrm xmlns:a="http://schemas.openxmlformats.org/drawingml/2006/main">
          <a:off x="1292660" y="3071402"/>
          <a:ext cx="1483195" cy="670562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>
            <a:lumMod val="20000"/>
            <a:lumOff val="80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s-ES" sz="1800" b="1" baseline="0">
              <a:solidFill>
                <a:srgbClr val="C00000"/>
              </a:solidFill>
            </a:rPr>
            <a:t>Desde dic-21:</a:t>
          </a:r>
        </a:p>
        <a:p xmlns:a="http://schemas.openxmlformats.org/drawingml/2006/main">
          <a:pPr algn="r"/>
          <a:r>
            <a:rPr lang="es-ES" sz="1800" b="1" baseline="0">
              <a:solidFill>
                <a:srgbClr val="C00000"/>
              </a:solidFill>
            </a:rPr>
            <a:t>2.584.291                                          </a:t>
          </a:r>
          <a:endParaRPr lang="es-ES" sz="1800" b="1">
            <a:solidFill>
              <a:srgbClr val="C00000"/>
            </a:solidFill>
          </a:endParaRPr>
        </a:p>
      </cdr:txBody>
    </cdr:sp>
  </cdr:relSizeAnchor>
  <cdr:relSizeAnchor xmlns:cdr="http://schemas.openxmlformats.org/drawingml/2006/chartDrawing">
    <cdr:from>
      <cdr:x>0.781</cdr:x>
      <cdr:y>0.0742</cdr:y>
    </cdr:from>
    <cdr:to>
      <cdr:x>0.781</cdr:x>
      <cdr:y>0.18644</cdr:y>
    </cdr:to>
    <cdr:cxnSp macro="">
      <cdr:nvCxnSpPr>
        <cdr:cNvPr id="2" name="Conector recto de flecha 1">
          <a:extLst xmlns:a="http://schemas.openxmlformats.org/drawingml/2006/main">
            <a:ext uri="{FF2B5EF4-FFF2-40B4-BE49-F238E27FC236}">
              <a16:creationId xmlns:a16="http://schemas.microsoft.com/office/drawing/2014/main" id="{3FDEAC33-60AF-68D4-470A-7FB66515D20B}"/>
            </a:ext>
          </a:extLst>
        </cdr:cNvPr>
        <cdr:cNvCxnSpPr/>
      </cdr:nvCxnSpPr>
      <cdr:spPr>
        <a:xfrm xmlns:a="http://schemas.openxmlformats.org/drawingml/2006/main" flipV="1">
          <a:off x="9957673" y="499755"/>
          <a:ext cx="0" cy="75600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accent2">
              <a:lumMod val="75000"/>
            </a:schemeClr>
          </a:solidFill>
          <a:headEnd type="triangle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0.6518</cdr:x>
      <cdr:y>0.09239</cdr:y>
    </cdr:from>
    <cdr:to>
      <cdr:x>0.77604</cdr:x>
      <cdr:y>0.17851</cdr:y>
    </cdr:to>
    <cdr:sp macro="" textlink="">
      <cdr:nvSpPr>
        <cdr:cNvPr id="4" name="CuadroTexto 1">
          <a:extLst xmlns:a="http://schemas.openxmlformats.org/drawingml/2006/main">
            <a:ext uri="{FF2B5EF4-FFF2-40B4-BE49-F238E27FC236}">
              <a16:creationId xmlns:a16="http://schemas.microsoft.com/office/drawing/2014/main" id="{758F7D36-892E-F969-0418-1AA03E39A834}"/>
            </a:ext>
          </a:extLst>
        </cdr:cNvPr>
        <cdr:cNvSpPr txBox="1"/>
      </cdr:nvSpPr>
      <cdr:spPr>
        <a:xfrm xmlns:a="http://schemas.openxmlformats.org/drawingml/2006/main">
          <a:off x="8310337" y="622281"/>
          <a:ext cx="1584047" cy="580064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>
            <a:lumMod val="20000"/>
            <a:lumOff val="80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s-ES" sz="1800" b="1" dirty="0">
              <a:solidFill>
                <a:srgbClr val="C00000"/>
              </a:solidFill>
            </a:rPr>
            <a:t>Desde dic-25:    </a:t>
          </a:r>
        </a:p>
        <a:p xmlns:a="http://schemas.openxmlformats.org/drawingml/2006/main">
          <a:pPr algn="r"/>
          <a:r>
            <a:rPr lang="es-ES" sz="1800" b="1" dirty="0">
              <a:solidFill>
                <a:srgbClr val="C00000"/>
              </a:solidFill>
            </a:rPr>
            <a:t>504.236                               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0.49723</cdr:x>
      <cdr:y>0.15276</cdr:y>
    </cdr:from>
    <cdr:to>
      <cdr:x>0.49723</cdr:x>
      <cdr:y>0.51607</cdr:y>
    </cdr:to>
    <cdr:cxnSp macro="">
      <cdr:nvCxnSpPr>
        <cdr:cNvPr id="10" name="Conector recto de flecha 9">
          <a:extLst xmlns:a="http://schemas.openxmlformats.org/drawingml/2006/main">
            <a:ext uri="{FF2B5EF4-FFF2-40B4-BE49-F238E27FC236}">
              <a16:creationId xmlns:a16="http://schemas.microsoft.com/office/drawing/2014/main" id="{DBEE44F8-70DB-365D-195B-20C9265E6936}"/>
            </a:ext>
          </a:extLst>
        </cdr:cNvPr>
        <cdr:cNvCxnSpPr/>
      </cdr:nvCxnSpPr>
      <cdr:spPr>
        <a:xfrm xmlns:a="http://schemas.openxmlformats.org/drawingml/2006/main" flipV="1">
          <a:off x="8092028" y="1180664"/>
          <a:ext cx="0" cy="280800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accent1">
              <a:lumMod val="50000"/>
            </a:schemeClr>
          </a:solidFill>
          <a:headEnd type="triangle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0.39948</cdr:x>
      <cdr:y>0.15191</cdr:y>
    </cdr:from>
    <cdr:to>
      <cdr:x>0.39948</cdr:x>
      <cdr:y>0.63167</cdr:y>
    </cdr:to>
    <cdr:cxnSp macro="">
      <cdr:nvCxnSpPr>
        <cdr:cNvPr id="34" name="Conector recto de flecha 33">
          <a:extLst xmlns:a="http://schemas.openxmlformats.org/drawingml/2006/main">
            <a:ext uri="{FF2B5EF4-FFF2-40B4-BE49-F238E27FC236}">
              <a16:creationId xmlns:a16="http://schemas.microsoft.com/office/drawing/2014/main" id="{9D9418EC-513B-39B6-E3FD-F424542A768D}"/>
            </a:ext>
          </a:extLst>
        </cdr:cNvPr>
        <cdr:cNvCxnSpPr/>
      </cdr:nvCxnSpPr>
      <cdr:spPr>
        <a:xfrm xmlns:a="http://schemas.openxmlformats.org/drawingml/2006/main" flipV="1">
          <a:off x="6501169" y="1174091"/>
          <a:ext cx="0" cy="370800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accent1">
              <a:lumMod val="50000"/>
            </a:schemeClr>
          </a:solidFill>
          <a:headEnd type="triangle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0.5951</cdr:x>
      <cdr:y>0.15291</cdr:y>
    </cdr:from>
    <cdr:to>
      <cdr:x>0.5951</cdr:x>
      <cdr:y>0.42307</cdr:y>
    </cdr:to>
    <cdr:cxnSp macro="">
      <cdr:nvCxnSpPr>
        <cdr:cNvPr id="17" name="Conector recto de flecha 16">
          <a:extLst xmlns:a="http://schemas.openxmlformats.org/drawingml/2006/main">
            <a:ext uri="{FF2B5EF4-FFF2-40B4-BE49-F238E27FC236}">
              <a16:creationId xmlns:a16="http://schemas.microsoft.com/office/drawing/2014/main" id="{F3563A5B-5B92-A531-9EF4-4AB84961A1F7}"/>
            </a:ext>
          </a:extLst>
        </cdr:cNvPr>
        <cdr:cNvCxnSpPr/>
      </cdr:nvCxnSpPr>
      <cdr:spPr>
        <a:xfrm xmlns:a="http://schemas.openxmlformats.org/drawingml/2006/main" flipV="1">
          <a:off x="9684716" y="1181824"/>
          <a:ext cx="0" cy="208800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accent1">
              <a:lumMod val="50000"/>
            </a:schemeClr>
          </a:solidFill>
          <a:headEnd type="triangle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0.79218</cdr:x>
      <cdr:y>0.15264</cdr:y>
    </cdr:from>
    <cdr:to>
      <cdr:x>0.79218</cdr:x>
      <cdr:y>0.25977</cdr:y>
    </cdr:to>
    <cdr:cxnSp macro="">
      <cdr:nvCxnSpPr>
        <cdr:cNvPr id="2" name="Conector recto de flecha 1">
          <a:extLst xmlns:a="http://schemas.openxmlformats.org/drawingml/2006/main">
            <a:ext uri="{FF2B5EF4-FFF2-40B4-BE49-F238E27FC236}">
              <a16:creationId xmlns:a16="http://schemas.microsoft.com/office/drawing/2014/main" id="{3FDEAC33-60AF-68D4-470A-7FB66515D20B}"/>
            </a:ext>
          </a:extLst>
        </cdr:cNvPr>
        <cdr:cNvCxnSpPr/>
      </cdr:nvCxnSpPr>
      <cdr:spPr>
        <a:xfrm xmlns:a="http://schemas.openxmlformats.org/drawingml/2006/main" flipH="1" flipV="1">
          <a:off x="12892024" y="1179733"/>
          <a:ext cx="0" cy="82800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accent1">
              <a:lumMod val="50000"/>
            </a:schemeClr>
          </a:solidFill>
          <a:headEnd type="triangle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0.69333</cdr:x>
      <cdr:y>0.15273</cdr:y>
    </cdr:from>
    <cdr:to>
      <cdr:x>0.69333</cdr:x>
      <cdr:y>0.33905</cdr:y>
    </cdr:to>
    <cdr:cxnSp macro="">
      <cdr:nvCxnSpPr>
        <cdr:cNvPr id="8" name="Conector recto de flecha 7">
          <a:extLst xmlns:a="http://schemas.openxmlformats.org/drawingml/2006/main">
            <a:ext uri="{FF2B5EF4-FFF2-40B4-BE49-F238E27FC236}">
              <a16:creationId xmlns:a16="http://schemas.microsoft.com/office/drawing/2014/main" id="{65F070F3-8A46-A86C-0358-378344D5EAA5}"/>
            </a:ext>
          </a:extLst>
        </cdr:cNvPr>
        <cdr:cNvCxnSpPr/>
      </cdr:nvCxnSpPr>
      <cdr:spPr>
        <a:xfrm xmlns:a="http://schemas.openxmlformats.org/drawingml/2006/main" flipV="1">
          <a:off x="11283389" y="1180433"/>
          <a:ext cx="0" cy="144000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accent1">
              <a:lumMod val="50000"/>
            </a:schemeClr>
          </a:solidFill>
          <a:headEnd type="triangle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0.20328</cdr:x>
      <cdr:y>0.15067</cdr:y>
    </cdr:from>
    <cdr:to>
      <cdr:x>0.20328</cdr:x>
      <cdr:y>0.65838</cdr:y>
    </cdr:to>
    <cdr:cxnSp macro="">
      <cdr:nvCxnSpPr>
        <cdr:cNvPr id="11" name="Conector recto de flecha 36">
          <a:extLst xmlns:a="http://schemas.openxmlformats.org/drawingml/2006/main">
            <a:ext uri="{FF2B5EF4-FFF2-40B4-BE49-F238E27FC236}">
              <a16:creationId xmlns:a16="http://schemas.microsoft.com/office/drawing/2014/main" id="{D60D2978-B3E5-D895-814D-A430450C4F8C}"/>
            </a:ext>
          </a:extLst>
        </cdr:cNvPr>
        <cdr:cNvCxnSpPr/>
      </cdr:nvCxnSpPr>
      <cdr:spPr>
        <a:xfrm xmlns:a="http://schemas.openxmlformats.org/drawingml/2006/main" flipH="1" flipV="1">
          <a:off x="3308244" y="1164511"/>
          <a:ext cx="0" cy="392400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accent1">
              <a:lumMod val="50000"/>
            </a:schemeClr>
          </a:solidFill>
          <a:headEnd type="triangle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0.10349</cdr:x>
      <cdr:y>0.15116</cdr:y>
    </cdr:from>
    <cdr:to>
      <cdr:x>0.88885</cdr:x>
      <cdr:y>0.15116</cdr:y>
    </cdr:to>
    <cdr:cxnSp macro="">
      <cdr:nvCxnSpPr>
        <cdr:cNvPr id="12" name="Conector recto 6">
          <a:extLst xmlns:a="http://schemas.openxmlformats.org/drawingml/2006/main">
            <a:ext uri="{FF2B5EF4-FFF2-40B4-BE49-F238E27FC236}">
              <a16:creationId xmlns:a16="http://schemas.microsoft.com/office/drawing/2014/main" id="{6BDBD34B-9A93-9943-0766-5CFEE3269EA5}"/>
            </a:ext>
          </a:extLst>
        </cdr:cNvPr>
        <cdr:cNvCxnSpPr/>
      </cdr:nvCxnSpPr>
      <cdr:spPr>
        <a:xfrm xmlns:a="http://schemas.openxmlformats.org/drawingml/2006/main" flipH="1" flipV="1">
          <a:off x="1788335" y="1238202"/>
          <a:ext cx="13572000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accent1">
              <a:lumMod val="50000"/>
            </a:schemeClr>
          </a:solidFill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0.10514</cdr:x>
      <cdr:y>0.14976</cdr:y>
    </cdr:from>
    <cdr:to>
      <cdr:x>0.10514</cdr:x>
      <cdr:y>0.74131</cdr:y>
    </cdr:to>
    <cdr:cxnSp macro="">
      <cdr:nvCxnSpPr>
        <cdr:cNvPr id="16" name="Conector recto de flecha 24">
          <a:extLst xmlns:a="http://schemas.openxmlformats.org/drawingml/2006/main">
            <a:ext uri="{FF2B5EF4-FFF2-40B4-BE49-F238E27FC236}">
              <a16:creationId xmlns:a16="http://schemas.microsoft.com/office/drawing/2014/main" id="{8C7B0064-4906-B699-4667-2A450EC2C0BB}"/>
            </a:ext>
          </a:extLst>
        </cdr:cNvPr>
        <cdr:cNvCxnSpPr/>
      </cdr:nvCxnSpPr>
      <cdr:spPr>
        <a:xfrm xmlns:a="http://schemas.openxmlformats.org/drawingml/2006/main" flipV="1">
          <a:off x="1711000" y="1157469"/>
          <a:ext cx="0" cy="457200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accent1">
              <a:lumMod val="50000"/>
            </a:schemeClr>
          </a:solidFill>
          <a:headEnd type="triangle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0.34187</cdr:x>
      <cdr:y>0.41063</cdr:y>
    </cdr:from>
    <cdr:to>
      <cdr:x>0.42974</cdr:x>
      <cdr:y>0.47704</cdr:y>
    </cdr:to>
    <cdr:sp macro="" textlink="">
      <cdr:nvSpPr>
        <cdr:cNvPr id="19" name="CuadroTexto 1">
          <a:extLst xmlns:a="http://schemas.openxmlformats.org/drawingml/2006/main">
            <a:ext uri="{FF2B5EF4-FFF2-40B4-BE49-F238E27FC236}">
              <a16:creationId xmlns:a16="http://schemas.microsoft.com/office/drawing/2014/main" id="{82950930-0BC6-64F5-B41F-B0B3B4942CCB}"/>
            </a:ext>
          </a:extLst>
        </cdr:cNvPr>
        <cdr:cNvSpPr txBox="1"/>
      </cdr:nvSpPr>
      <cdr:spPr>
        <a:xfrm xmlns:a="http://schemas.openxmlformats.org/drawingml/2006/main">
          <a:off x="5563581" y="3173714"/>
          <a:ext cx="1430009" cy="513274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20000"/>
            <a:lumOff val="80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s-ES" sz="1700" b="1">
              <a:solidFill>
                <a:srgbClr val="002060"/>
              </a:solidFill>
            </a:rPr>
            <a:t>Desde ago-21: 2.871.502                                          </a:t>
          </a:r>
        </a:p>
      </cdr:txBody>
    </cdr:sp>
  </cdr:relSizeAnchor>
  <cdr:relSizeAnchor xmlns:cdr="http://schemas.openxmlformats.org/drawingml/2006/chartDrawing">
    <cdr:from>
      <cdr:x>0.10885</cdr:x>
      <cdr:y>0.53492</cdr:y>
    </cdr:from>
    <cdr:to>
      <cdr:x>0.199</cdr:x>
      <cdr:y>0.60368</cdr:y>
    </cdr:to>
    <cdr:sp macro="" textlink="">
      <cdr:nvSpPr>
        <cdr:cNvPr id="22" name="CuadroTexto 1">
          <a:extLst xmlns:a="http://schemas.openxmlformats.org/drawingml/2006/main">
            <a:ext uri="{FF2B5EF4-FFF2-40B4-BE49-F238E27FC236}">
              <a16:creationId xmlns:a16="http://schemas.microsoft.com/office/drawing/2014/main" id="{FB8E8B4A-3A07-B92D-D166-907EAB8A2FC2}"/>
            </a:ext>
          </a:extLst>
        </cdr:cNvPr>
        <cdr:cNvSpPr txBox="1"/>
      </cdr:nvSpPr>
      <cdr:spPr>
        <a:xfrm xmlns:a="http://schemas.openxmlformats.org/drawingml/2006/main">
          <a:off x="1771514" y="4134351"/>
          <a:ext cx="1466987" cy="531436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20000"/>
            <a:lumOff val="80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s-ES" sz="1700" b="1">
              <a:solidFill>
                <a:srgbClr val="002060"/>
              </a:solidFill>
            </a:rPr>
            <a:t>Desde ago-18: 3.505.412                                           </a:t>
          </a:r>
        </a:p>
      </cdr:txBody>
    </cdr:sp>
  </cdr:relSizeAnchor>
  <cdr:relSizeAnchor xmlns:cdr="http://schemas.openxmlformats.org/drawingml/2006/chartDrawing">
    <cdr:from>
      <cdr:x>0.20472</cdr:x>
      <cdr:y>0.44625</cdr:y>
    </cdr:from>
    <cdr:to>
      <cdr:x>0.29986</cdr:x>
      <cdr:y>0.51496</cdr:y>
    </cdr:to>
    <cdr:sp macro="" textlink="">
      <cdr:nvSpPr>
        <cdr:cNvPr id="23" name="CuadroTexto 1">
          <a:extLst xmlns:a="http://schemas.openxmlformats.org/drawingml/2006/main">
            <a:ext uri="{FF2B5EF4-FFF2-40B4-BE49-F238E27FC236}">
              <a16:creationId xmlns:a16="http://schemas.microsoft.com/office/drawing/2014/main" id="{FB8E8B4A-3A07-B92D-D166-907EAB8A2FC2}"/>
            </a:ext>
          </a:extLst>
        </cdr:cNvPr>
        <cdr:cNvSpPr txBox="1"/>
      </cdr:nvSpPr>
      <cdr:spPr>
        <a:xfrm xmlns:a="http://schemas.openxmlformats.org/drawingml/2006/main">
          <a:off x="3537856" y="3655429"/>
          <a:ext cx="1644065" cy="562838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20000"/>
            <a:lumOff val="80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s-ES" sz="1700" b="1">
              <a:solidFill>
                <a:srgbClr val="002060"/>
              </a:solidFill>
            </a:rPr>
            <a:t>Desde ago-19: 3.024.999                                         </a:t>
          </a:r>
        </a:p>
      </cdr:txBody>
    </cdr:sp>
  </cdr:relSizeAnchor>
  <cdr:relSizeAnchor xmlns:cdr="http://schemas.openxmlformats.org/drawingml/2006/chartDrawing">
    <cdr:from>
      <cdr:x>0.43588</cdr:x>
      <cdr:y>0.33367</cdr:y>
    </cdr:from>
    <cdr:to>
      <cdr:x>0.52926</cdr:x>
      <cdr:y>0.39554</cdr:y>
    </cdr:to>
    <cdr:sp macro="" textlink="">
      <cdr:nvSpPr>
        <cdr:cNvPr id="24" name="CuadroTexto 1">
          <a:extLst xmlns:a="http://schemas.openxmlformats.org/drawingml/2006/main">
            <a:ext uri="{FF2B5EF4-FFF2-40B4-BE49-F238E27FC236}">
              <a16:creationId xmlns:a16="http://schemas.microsoft.com/office/drawing/2014/main" id="{FB8E8B4A-3A07-B92D-D166-907EAB8A2FC2}"/>
            </a:ext>
          </a:extLst>
        </cdr:cNvPr>
        <cdr:cNvSpPr txBox="1"/>
      </cdr:nvSpPr>
      <cdr:spPr>
        <a:xfrm xmlns:a="http://schemas.openxmlformats.org/drawingml/2006/main">
          <a:off x="7093493" y="2578896"/>
          <a:ext cx="1519680" cy="478185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20000"/>
            <a:lumOff val="80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s-ES" sz="1700" b="1">
              <a:solidFill>
                <a:srgbClr val="002060"/>
              </a:solidFill>
            </a:rPr>
            <a:t>Desde ago-22: 2.194.225                                             </a:t>
          </a:r>
        </a:p>
      </cdr:txBody>
    </cdr:sp>
  </cdr:relSizeAnchor>
  <cdr:relSizeAnchor xmlns:cdr="http://schemas.openxmlformats.org/drawingml/2006/chartDrawing">
    <cdr:from>
      <cdr:x>0.52441</cdr:x>
      <cdr:y>0.25115</cdr:y>
    </cdr:from>
    <cdr:to>
      <cdr:x>0.6154</cdr:x>
      <cdr:y>0.30897</cdr:y>
    </cdr:to>
    <cdr:sp macro="" textlink="">
      <cdr:nvSpPr>
        <cdr:cNvPr id="26" name="CuadroTexto 1">
          <a:extLst xmlns:a="http://schemas.openxmlformats.org/drawingml/2006/main">
            <a:ext uri="{FF2B5EF4-FFF2-40B4-BE49-F238E27FC236}">
              <a16:creationId xmlns:a16="http://schemas.microsoft.com/office/drawing/2014/main" id="{FB8E8B4A-3A07-B92D-D166-907EAB8A2FC2}"/>
            </a:ext>
          </a:extLst>
        </cdr:cNvPr>
        <cdr:cNvSpPr txBox="1"/>
      </cdr:nvSpPr>
      <cdr:spPr>
        <a:xfrm xmlns:a="http://schemas.openxmlformats.org/drawingml/2006/main">
          <a:off x="9062357" y="2057306"/>
          <a:ext cx="1572479" cy="473633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20000"/>
            <a:lumOff val="80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s-ES" sz="1700" b="1">
              <a:solidFill>
                <a:srgbClr val="002060"/>
              </a:solidFill>
            </a:rPr>
            <a:t>Desde ago-23: 1.638.726                                              </a:t>
          </a:r>
        </a:p>
      </cdr:txBody>
    </cdr:sp>
  </cdr:relSizeAnchor>
  <cdr:relSizeAnchor xmlns:cdr="http://schemas.openxmlformats.org/drawingml/2006/chartDrawing">
    <cdr:from>
      <cdr:x>0.63386</cdr:x>
      <cdr:y>0.20301</cdr:y>
    </cdr:from>
    <cdr:to>
      <cdr:x>0.72282</cdr:x>
      <cdr:y>0.26578</cdr:y>
    </cdr:to>
    <cdr:sp macro="" textlink="">
      <cdr:nvSpPr>
        <cdr:cNvPr id="27" name="CuadroTexto 1">
          <a:extLst xmlns:a="http://schemas.openxmlformats.org/drawingml/2006/main">
            <a:ext uri="{FF2B5EF4-FFF2-40B4-BE49-F238E27FC236}">
              <a16:creationId xmlns:a16="http://schemas.microsoft.com/office/drawing/2014/main" id="{FB8E8B4A-3A07-B92D-D166-907EAB8A2FC2}"/>
            </a:ext>
          </a:extLst>
        </cdr:cNvPr>
        <cdr:cNvSpPr txBox="1"/>
      </cdr:nvSpPr>
      <cdr:spPr>
        <a:xfrm xmlns:a="http://schemas.openxmlformats.org/drawingml/2006/main">
          <a:off x="10953751" y="1662933"/>
          <a:ext cx="1537380" cy="514181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20000"/>
            <a:lumOff val="80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s-ES" sz="1700" b="1">
              <a:solidFill>
                <a:srgbClr val="002060"/>
              </a:solidFill>
            </a:rPr>
            <a:t>Desde ago-24: 1.155.824                                             </a:t>
          </a:r>
        </a:p>
      </cdr:txBody>
    </cdr:sp>
  </cdr:relSizeAnchor>
  <cdr:relSizeAnchor xmlns:cdr="http://schemas.openxmlformats.org/drawingml/2006/chartDrawing">
    <cdr:from>
      <cdr:x>0.74055</cdr:x>
      <cdr:y>0.16798</cdr:y>
    </cdr:from>
    <cdr:to>
      <cdr:x>0.83262</cdr:x>
      <cdr:y>0.22944</cdr:y>
    </cdr:to>
    <cdr:sp macro="" textlink="">
      <cdr:nvSpPr>
        <cdr:cNvPr id="28" name="CuadroTexto 1">
          <a:extLst xmlns:a="http://schemas.openxmlformats.org/drawingml/2006/main">
            <a:ext uri="{FF2B5EF4-FFF2-40B4-BE49-F238E27FC236}">
              <a16:creationId xmlns:a16="http://schemas.microsoft.com/office/drawing/2014/main" id="{FB8E8B4A-3A07-B92D-D166-907EAB8A2FC2}"/>
            </a:ext>
          </a:extLst>
        </cdr:cNvPr>
        <cdr:cNvSpPr txBox="1"/>
      </cdr:nvSpPr>
      <cdr:spPr>
        <a:xfrm xmlns:a="http://schemas.openxmlformats.org/drawingml/2006/main">
          <a:off x="12051800" y="1298302"/>
          <a:ext cx="1498360" cy="475016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20000"/>
            <a:lumOff val="80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s-ES" sz="1700" b="1">
              <a:solidFill>
                <a:srgbClr val="002060"/>
              </a:solidFill>
            </a:rPr>
            <a:t>Desde ago-25: 679.023                                            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0.90848</cdr:x>
      <cdr:y>0.02465</cdr:y>
    </cdr:from>
    <cdr:to>
      <cdr:x>0.96925</cdr:x>
      <cdr:y>0.09427</cdr:y>
    </cdr:to>
    <cdr:sp macro="" textlink="">
      <cdr:nvSpPr>
        <cdr:cNvPr id="2" name="Rectángulo 1">
          <a:extLst xmlns:a="http://schemas.openxmlformats.org/drawingml/2006/main">
            <a:ext uri="{FF2B5EF4-FFF2-40B4-BE49-F238E27FC236}">
              <a16:creationId xmlns:a16="http://schemas.microsoft.com/office/drawing/2014/main" id="{91B5C9CF-A243-A28A-507E-4ABB49DB51FA}"/>
            </a:ext>
          </a:extLst>
        </cdr:cNvPr>
        <cdr:cNvSpPr/>
      </cdr:nvSpPr>
      <cdr:spPr>
        <a:xfrm xmlns:a="http://schemas.openxmlformats.org/drawingml/2006/main">
          <a:off x="7890494" y="134203"/>
          <a:ext cx="527813" cy="379091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95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wrap="none" lIns="36000" tIns="36000" rIns="36000" bIns="36000" anchor="ctr" anchorCtr="0">
          <a:noAutofit/>
        </a:bodyPr>
        <a:lstStyle xmlns:a="http://schemas.openxmlformats.org/drawingml/2006/main"/>
        <a:p xmlns:a="http://schemas.openxmlformats.org/drawingml/2006/main">
          <a:fld id="{D208934C-E8E3-4CB8-B6D6-9591A7F5B381}" type="TxLink">
            <a:rPr lang="en-US" sz="1600" b="1" i="0" u="none" strike="noStrike" kern="1200">
              <a:solidFill>
                <a:schemeClr val="bg2">
                  <a:lumMod val="25000"/>
                </a:schemeClr>
              </a:solidFill>
              <a:latin typeface="Calibri"/>
              <a:ea typeface="Calibri"/>
              <a:cs typeface="Calibri"/>
            </a:rPr>
            <a:pPr/>
            <a:t>28,8%</a:t>
          </a:fld>
          <a:endParaRPr lang="es-ES" sz="1600" b="1" i="1" kern="1200" dirty="0">
            <a:solidFill>
              <a:schemeClr val="bg2">
                <a:lumMod val="25000"/>
              </a:schemeClr>
            </a:solidFill>
            <a:latin typeface="Aptos Narrow" panose="020B0004020202020204" pitchFamily="34" charset="0"/>
          </a:endParaRPr>
        </a:p>
      </cdr:txBody>
    </cdr:sp>
  </cdr:relSizeAnchor>
  <cdr:relSizeAnchor xmlns:cdr="http://schemas.openxmlformats.org/drawingml/2006/chartDrawing">
    <cdr:from>
      <cdr:x>0.69924</cdr:x>
      <cdr:y>0.12554</cdr:y>
    </cdr:from>
    <cdr:to>
      <cdr:x>0.76097</cdr:x>
      <cdr:y>0.18456</cdr:y>
    </cdr:to>
    <cdr:sp macro="" textlink="">
      <cdr:nvSpPr>
        <cdr:cNvPr id="3" name="Rectángulo 2">
          <a:extLst xmlns:a="http://schemas.openxmlformats.org/drawingml/2006/main">
            <a:ext uri="{FF2B5EF4-FFF2-40B4-BE49-F238E27FC236}">
              <a16:creationId xmlns:a16="http://schemas.microsoft.com/office/drawing/2014/main" id="{C7705E9F-C39B-DB20-9370-B56E7EEF4001}"/>
            </a:ext>
          </a:extLst>
        </cdr:cNvPr>
        <cdr:cNvSpPr/>
      </cdr:nvSpPr>
      <cdr:spPr>
        <a:xfrm xmlns:a="http://schemas.openxmlformats.org/drawingml/2006/main">
          <a:off x="6219359" y="693360"/>
          <a:ext cx="549057" cy="325977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95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wrap="none" lIns="0" tIns="36000" rIns="0" bIns="36000" anchor="ctr" anchorCtr="0"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fld id="{658FE003-3590-4CA5-BB4B-0C60380D9EF7}" type="TxLink">
            <a:rPr lang="en-US" sz="1600" b="1" i="0" u="none" strike="noStrike" kern="1200">
              <a:solidFill>
                <a:schemeClr val="bg2">
                  <a:lumMod val="25000"/>
                </a:schemeClr>
              </a:solidFill>
              <a:latin typeface="Calibri"/>
              <a:ea typeface="Calibri"/>
              <a:cs typeface="Calibri"/>
            </a:rPr>
            <a:pPr/>
            <a:t>19,7%</a:t>
          </a:fld>
          <a:endParaRPr lang="es-ES" sz="1600" b="1" i="1" kern="1200" dirty="0">
            <a:solidFill>
              <a:schemeClr val="bg2">
                <a:lumMod val="25000"/>
              </a:schemeClr>
            </a:solidFill>
            <a:latin typeface="Aptos Narrow" panose="020B0004020202020204" pitchFamily="34" charset="0"/>
          </a:endParaRPr>
        </a:p>
      </cdr:txBody>
    </cdr:sp>
  </cdr:relSizeAnchor>
  <cdr:relSizeAnchor xmlns:cdr="http://schemas.openxmlformats.org/drawingml/2006/chartDrawing">
    <cdr:from>
      <cdr:x>0.5066</cdr:x>
      <cdr:y>0.21953</cdr:y>
    </cdr:from>
    <cdr:to>
      <cdr:x>0.56597</cdr:x>
      <cdr:y>0.27117</cdr:y>
    </cdr:to>
    <cdr:sp macro="" textlink="">
      <cdr:nvSpPr>
        <cdr:cNvPr id="4" name="Rectángulo 3">
          <a:extLst xmlns:a="http://schemas.openxmlformats.org/drawingml/2006/main">
            <a:ext uri="{FF2B5EF4-FFF2-40B4-BE49-F238E27FC236}">
              <a16:creationId xmlns:a16="http://schemas.microsoft.com/office/drawing/2014/main" id="{610416AC-6079-19A4-3FCE-021C034A8BB7}"/>
            </a:ext>
          </a:extLst>
        </cdr:cNvPr>
        <cdr:cNvSpPr/>
      </cdr:nvSpPr>
      <cdr:spPr>
        <a:xfrm xmlns:a="http://schemas.openxmlformats.org/drawingml/2006/main">
          <a:off x="4400053" y="1195355"/>
          <a:ext cx="515654" cy="281187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95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wrap="none" lIns="0" tIns="36000" rIns="0" bIns="36000" anchor="ctr" anchorCtr="0"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fld id="{BD4B5160-BAC5-440F-9A9E-B1DAB7F194A5}" type="TxLink">
            <a:rPr lang="en-US" sz="1600" b="1" i="0" u="none" strike="noStrike" kern="1200">
              <a:solidFill>
                <a:schemeClr val="bg2">
                  <a:lumMod val="25000"/>
                </a:schemeClr>
              </a:solidFill>
              <a:latin typeface="Calibri"/>
              <a:ea typeface="Calibri"/>
              <a:cs typeface="Calibri"/>
            </a:rPr>
            <a:pPr/>
            <a:t>11,3%</a:t>
          </a:fld>
          <a:endParaRPr lang="es-ES" sz="1600" b="1" i="1" kern="1200" dirty="0">
            <a:solidFill>
              <a:schemeClr val="bg2">
                <a:lumMod val="25000"/>
              </a:schemeClr>
            </a:solidFill>
            <a:latin typeface="Aptos Narrow" panose="020B0004020202020204" pitchFamily="34" charset="0"/>
          </a:endParaRPr>
        </a:p>
      </cdr:txBody>
    </cdr:sp>
  </cdr:relSizeAnchor>
  <cdr:relSizeAnchor xmlns:cdr="http://schemas.openxmlformats.org/drawingml/2006/chartDrawing">
    <cdr:from>
      <cdr:x>0.42445</cdr:x>
      <cdr:y>0.29367</cdr:y>
    </cdr:from>
    <cdr:to>
      <cdr:x>0.46467</cdr:x>
      <cdr:y>0.35914</cdr:y>
    </cdr:to>
    <cdr:sp macro="" textlink="">
      <cdr:nvSpPr>
        <cdr:cNvPr id="6" name="Rectángulo 5">
          <a:extLst xmlns:a="http://schemas.openxmlformats.org/drawingml/2006/main">
            <a:ext uri="{FF2B5EF4-FFF2-40B4-BE49-F238E27FC236}">
              <a16:creationId xmlns:a16="http://schemas.microsoft.com/office/drawing/2014/main" id="{46656A09-762D-9ED2-632E-05A0A914CC52}"/>
            </a:ext>
          </a:extLst>
        </cdr:cNvPr>
        <cdr:cNvSpPr/>
      </cdr:nvSpPr>
      <cdr:spPr>
        <a:xfrm xmlns:a="http://schemas.openxmlformats.org/drawingml/2006/main">
          <a:off x="3686544" y="1599085"/>
          <a:ext cx="349327" cy="356493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95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wrap="none" lIns="0" tIns="36000" rIns="0" bIns="36000" anchor="ctr" anchorCtr="0"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fld id="{8A848FD5-14EC-48C2-B215-8E9A1BD46664}" type="TxLink">
            <a:rPr lang="en-US" sz="1600" b="1" i="0" u="none" strike="noStrike" kern="1200">
              <a:solidFill>
                <a:schemeClr val="bg2">
                  <a:lumMod val="25000"/>
                </a:schemeClr>
              </a:solidFill>
              <a:latin typeface="Calibri"/>
              <a:ea typeface="Calibri"/>
              <a:cs typeface="Calibri"/>
            </a:rPr>
            <a:pPr/>
            <a:t>7,4%</a:t>
          </a:fld>
          <a:endParaRPr lang="es-ES" sz="1600" b="1" i="1" kern="1200" dirty="0">
            <a:solidFill>
              <a:schemeClr val="bg2">
                <a:lumMod val="25000"/>
              </a:schemeClr>
            </a:solidFill>
            <a:latin typeface="Aptos Narrow" panose="020B0004020202020204" pitchFamily="34" charset="0"/>
          </a:endParaRPr>
        </a:p>
      </cdr:txBody>
    </cdr:sp>
  </cdr:relSizeAnchor>
  <cdr:relSizeAnchor xmlns:cdr="http://schemas.openxmlformats.org/drawingml/2006/chartDrawing">
    <cdr:from>
      <cdr:x>0.32895</cdr:x>
      <cdr:y>0.38831</cdr:y>
    </cdr:from>
    <cdr:to>
      <cdr:x>0.37728</cdr:x>
      <cdr:y>0.45378</cdr:y>
    </cdr:to>
    <cdr:sp macro="" textlink="">
      <cdr:nvSpPr>
        <cdr:cNvPr id="7" name="Rectángulo 6">
          <a:extLst xmlns:a="http://schemas.openxmlformats.org/drawingml/2006/main">
            <a:ext uri="{FF2B5EF4-FFF2-40B4-BE49-F238E27FC236}">
              <a16:creationId xmlns:a16="http://schemas.microsoft.com/office/drawing/2014/main" id="{1FD3DE16-B5EA-2589-AF70-9FDC431FC7AA}"/>
            </a:ext>
          </a:extLst>
        </cdr:cNvPr>
        <cdr:cNvSpPr/>
      </cdr:nvSpPr>
      <cdr:spPr>
        <a:xfrm xmlns:a="http://schemas.openxmlformats.org/drawingml/2006/main">
          <a:off x="2857090" y="2114391"/>
          <a:ext cx="419766" cy="356493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95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wrap="none" lIns="0" tIns="36000" rIns="0" bIns="36000" anchor="ctr" anchorCtr="0"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fld id="{BE596184-994D-4639-9F4C-5105AB9B1803}" type="TxLink">
            <a:rPr lang="en-US" sz="1600" b="1" i="0" u="none" strike="noStrike" kern="1200">
              <a:solidFill>
                <a:schemeClr val="bg2">
                  <a:lumMod val="25000"/>
                </a:schemeClr>
              </a:solidFill>
              <a:latin typeface="Calibri"/>
              <a:ea typeface="Calibri"/>
              <a:cs typeface="Calibri"/>
            </a:rPr>
            <a:pPr/>
            <a:t>3,4%</a:t>
          </a:fld>
          <a:endParaRPr lang="es-ES" sz="1600" b="1" i="1" kern="1200" dirty="0">
            <a:solidFill>
              <a:schemeClr val="bg2">
                <a:lumMod val="25000"/>
              </a:schemeClr>
            </a:solidFill>
            <a:latin typeface="Aptos Narrow" panose="020B0004020202020204" pitchFamily="34" charset="0"/>
          </a:endParaRPr>
        </a:p>
      </cdr:txBody>
    </cdr:sp>
  </cdr:relSizeAnchor>
  <cdr:relSizeAnchor xmlns:cdr="http://schemas.openxmlformats.org/drawingml/2006/chartDrawing">
    <cdr:from>
      <cdr:x>0.32634</cdr:x>
      <cdr:y>0.47418</cdr:y>
    </cdr:from>
    <cdr:to>
      <cdr:x>0.37204</cdr:x>
      <cdr:y>0.52582</cdr:y>
    </cdr:to>
    <cdr:sp macro="" textlink="">
      <cdr:nvSpPr>
        <cdr:cNvPr id="8" name="Rectángulo 7">
          <a:extLst xmlns:a="http://schemas.openxmlformats.org/drawingml/2006/main">
            <a:ext uri="{FF2B5EF4-FFF2-40B4-BE49-F238E27FC236}">
              <a16:creationId xmlns:a16="http://schemas.microsoft.com/office/drawing/2014/main" id="{D749702B-207E-9522-4474-3D53754DFE9F}"/>
            </a:ext>
          </a:extLst>
        </cdr:cNvPr>
        <cdr:cNvSpPr/>
      </cdr:nvSpPr>
      <cdr:spPr>
        <a:xfrm xmlns:a="http://schemas.openxmlformats.org/drawingml/2006/main">
          <a:off x="2834404" y="2581972"/>
          <a:ext cx="396923" cy="281187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95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wrap="none" lIns="0" tIns="36000" rIns="0" bIns="36000" anchor="ctr" anchorCtr="0"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fld id="{AF7EEB8C-8684-4561-8D69-D371206BF274}" type="TxLink">
            <a:rPr lang="en-US" sz="1600" b="1" i="0" u="none" strike="noStrike" kern="1200">
              <a:solidFill>
                <a:schemeClr val="bg2">
                  <a:lumMod val="25000"/>
                </a:schemeClr>
              </a:solidFill>
              <a:latin typeface="Calibri"/>
              <a:ea typeface="Calibri"/>
              <a:cs typeface="Calibri"/>
            </a:rPr>
            <a:pPr/>
            <a:t>3,1%</a:t>
          </a:fld>
          <a:endParaRPr lang="es-ES" sz="1600" b="1" i="1" kern="1200" dirty="0">
            <a:solidFill>
              <a:schemeClr val="bg2">
                <a:lumMod val="25000"/>
              </a:schemeClr>
            </a:solidFill>
            <a:latin typeface="Aptos Narrow" panose="020B0004020202020204" pitchFamily="34" charset="0"/>
          </a:endParaRPr>
        </a:p>
      </cdr:txBody>
    </cdr:sp>
  </cdr:relSizeAnchor>
  <cdr:relSizeAnchor xmlns:cdr="http://schemas.openxmlformats.org/drawingml/2006/chartDrawing">
    <cdr:from>
      <cdr:x>0.32144</cdr:x>
      <cdr:y>0.57092</cdr:y>
    </cdr:from>
    <cdr:to>
      <cdr:x>0.37034</cdr:x>
      <cdr:y>0.63775</cdr:y>
    </cdr:to>
    <cdr:sp macro="" textlink="">
      <cdr:nvSpPr>
        <cdr:cNvPr id="9" name="Rectángulo 8">
          <a:extLst xmlns:a="http://schemas.openxmlformats.org/drawingml/2006/main">
            <a:ext uri="{FF2B5EF4-FFF2-40B4-BE49-F238E27FC236}">
              <a16:creationId xmlns:a16="http://schemas.microsoft.com/office/drawing/2014/main" id="{755D2475-6877-4536-5AEF-6F324D0BC8DA}"/>
            </a:ext>
          </a:extLst>
        </cdr:cNvPr>
        <cdr:cNvSpPr/>
      </cdr:nvSpPr>
      <cdr:spPr>
        <a:xfrm xmlns:a="http://schemas.openxmlformats.org/drawingml/2006/main">
          <a:off x="2791862" y="3108750"/>
          <a:ext cx="424716" cy="363899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95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wrap="none" lIns="0" tIns="36000" rIns="0" bIns="36000" anchor="ctr" anchorCtr="0"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fld id="{3D835295-53AF-4E4E-9DF9-2741CFAB3F43}" type="TxLink">
            <a:rPr lang="en-US" sz="1600" b="1" i="0" u="none" strike="noStrike" kern="1200">
              <a:solidFill>
                <a:schemeClr val="bg2">
                  <a:lumMod val="25000"/>
                </a:schemeClr>
              </a:solidFill>
              <a:latin typeface="Calibri"/>
              <a:ea typeface="Calibri"/>
              <a:cs typeface="Calibri"/>
            </a:rPr>
            <a:pPr/>
            <a:t>3,1%</a:t>
          </a:fld>
          <a:endParaRPr lang="es-ES" sz="1600" b="1" i="1" kern="1200" dirty="0">
            <a:solidFill>
              <a:schemeClr val="bg2">
                <a:lumMod val="25000"/>
              </a:schemeClr>
            </a:solidFill>
            <a:latin typeface="Aptos Narrow" panose="020B0004020202020204" pitchFamily="34" charset="0"/>
          </a:endParaRPr>
        </a:p>
      </cdr:txBody>
    </cdr:sp>
  </cdr:relSizeAnchor>
  <cdr:relSizeAnchor xmlns:cdr="http://schemas.openxmlformats.org/drawingml/2006/chartDrawing">
    <cdr:from>
      <cdr:x>0.29538</cdr:x>
      <cdr:y>0.66548</cdr:y>
    </cdr:from>
    <cdr:to>
      <cdr:x>0.33708</cdr:x>
      <cdr:y>0.73094</cdr:y>
    </cdr:to>
    <cdr:sp macro="" textlink="">
      <cdr:nvSpPr>
        <cdr:cNvPr id="10" name="Rectángulo 9">
          <a:extLst xmlns:a="http://schemas.openxmlformats.org/drawingml/2006/main">
            <a:ext uri="{FF2B5EF4-FFF2-40B4-BE49-F238E27FC236}">
              <a16:creationId xmlns:a16="http://schemas.microsoft.com/office/drawing/2014/main" id="{ACB4E60D-BE86-9C6D-92AC-382D0D384F0E}"/>
            </a:ext>
          </a:extLst>
        </cdr:cNvPr>
        <cdr:cNvSpPr/>
      </cdr:nvSpPr>
      <cdr:spPr>
        <a:xfrm xmlns:a="http://schemas.openxmlformats.org/drawingml/2006/main">
          <a:off x="2565513" y="3623619"/>
          <a:ext cx="362182" cy="356438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95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wrap="none" lIns="0" tIns="36000" rIns="0" bIns="36000" anchor="ctr" anchorCtr="0"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fld id="{48D9DEF2-4C81-42EA-B847-4252E8F69DB0}" type="TxLink">
            <a:rPr lang="en-US" sz="1600" b="1" i="0" u="none" strike="noStrike" kern="1200">
              <a:solidFill>
                <a:schemeClr val="bg2">
                  <a:lumMod val="25000"/>
                </a:schemeClr>
              </a:solidFill>
              <a:latin typeface="Calibri"/>
              <a:ea typeface="Calibri"/>
              <a:cs typeface="Calibri"/>
            </a:rPr>
            <a:pPr/>
            <a:t>2,6%</a:t>
          </a:fld>
          <a:endParaRPr lang="es-ES" sz="1600" b="1" i="1" kern="1200" dirty="0">
            <a:solidFill>
              <a:schemeClr val="bg2">
                <a:lumMod val="25000"/>
              </a:schemeClr>
            </a:solidFill>
            <a:latin typeface="Aptos Narrow" panose="020B0004020202020204" pitchFamily="34" charset="0"/>
          </a:endParaRPr>
        </a:p>
      </cdr:txBody>
    </cdr:sp>
  </cdr:relSizeAnchor>
  <cdr:relSizeAnchor xmlns:cdr="http://schemas.openxmlformats.org/drawingml/2006/chartDrawing">
    <cdr:from>
      <cdr:x>0.29051</cdr:x>
      <cdr:y>0.74727</cdr:y>
    </cdr:from>
    <cdr:to>
      <cdr:x>0.33518</cdr:x>
      <cdr:y>0.8155</cdr:y>
    </cdr:to>
    <cdr:sp macro="" textlink="">
      <cdr:nvSpPr>
        <cdr:cNvPr id="11" name="Rectángulo 10">
          <a:extLst xmlns:a="http://schemas.openxmlformats.org/drawingml/2006/main">
            <a:ext uri="{FF2B5EF4-FFF2-40B4-BE49-F238E27FC236}">
              <a16:creationId xmlns:a16="http://schemas.microsoft.com/office/drawing/2014/main" id="{2831F85F-632C-AD61-58EF-0F6DB63BD878}"/>
            </a:ext>
          </a:extLst>
        </cdr:cNvPr>
        <cdr:cNvSpPr/>
      </cdr:nvSpPr>
      <cdr:spPr>
        <a:xfrm xmlns:a="http://schemas.openxmlformats.org/drawingml/2006/main">
          <a:off x="2523172" y="4069007"/>
          <a:ext cx="387977" cy="37152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95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wrap="none" lIns="0" tIns="36000" rIns="0" bIns="36000" anchor="ctr" anchorCtr="0"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fld id="{E30B832B-ADA6-44DB-9502-751F9E4FF7CD}" type="TxLink">
            <a:rPr lang="en-US" sz="1600" b="1" i="0" u="none" strike="noStrike" kern="1200">
              <a:solidFill>
                <a:schemeClr val="bg2">
                  <a:lumMod val="25000"/>
                </a:schemeClr>
              </a:solidFill>
              <a:latin typeface="Calibri"/>
              <a:ea typeface="Calibri"/>
              <a:cs typeface="Calibri"/>
            </a:rPr>
            <a:pPr/>
            <a:t>2,2%</a:t>
          </a:fld>
          <a:endParaRPr lang="es-ES" sz="1600" b="1" i="1" kern="1200" dirty="0">
            <a:solidFill>
              <a:schemeClr val="bg2">
                <a:lumMod val="25000"/>
              </a:schemeClr>
            </a:solidFill>
            <a:latin typeface="Aptos Narrow" panose="020B0004020202020204" pitchFamily="34" charset="0"/>
          </a:endParaRPr>
        </a:p>
      </cdr:txBody>
    </cdr:sp>
  </cdr:relSizeAnchor>
  <cdr:relSizeAnchor xmlns:cdr="http://schemas.openxmlformats.org/drawingml/2006/chartDrawing">
    <cdr:from>
      <cdr:x>0.27151</cdr:x>
      <cdr:y>0.84508</cdr:y>
    </cdr:from>
    <cdr:to>
      <cdr:x>0.31926</cdr:x>
      <cdr:y>0.90778</cdr:y>
    </cdr:to>
    <cdr:sp macro="" textlink="">
      <cdr:nvSpPr>
        <cdr:cNvPr id="12" name="Rectángulo 11">
          <a:extLst xmlns:a="http://schemas.openxmlformats.org/drawingml/2006/main">
            <a:ext uri="{FF2B5EF4-FFF2-40B4-BE49-F238E27FC236}">
              <a16:creationId xmlns:a16="http://schemas.microsoft.com/office/drawing/2014/main" id="{B8492DF7-26BC-AB27-A761-FF5242526FFE}"/>
            </a:ext>
          </a:extLst>
        </cdr:cNvPr>
        <cdr:cNvSpPr/>
      </cdr:nvSpPr>
      <cdr:spPr>
        <a:xfrm xmlns:a="http://schemas.openxmlformats.org/drawingml/2006/main">
          <a:off x="2358148" y="4601555"/>
          <a:ext cx="414729" cy="341409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95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wrap="none" lIns="0" tIns="36000" rIns="0" bIns="36000" anchor="ctr" anchorCtr="0"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fld id="{2727866B-A0E3-428A-9BBD-50720267E0AA}" type="TxLink">
            <a:rPr lang="en-US" sz="1600" b="1" i="0" u="none" strike="noStrike" kern="1200">
              <a:solidFill>
                <a:schemeClr val="bg2">
                  <a:lumMod val="25000"/>
                </a:schemeClr>
              </a:solidFill>
              <a:latin typeface="Calibri"/>
              <a:ea typeface="Calibri"/>
              <a:cs typeface="Calibri"/>
            </a:rPr>
            <a:pPr/>
            <a:t>1,6%</a:t>
          </a:fld>
          <a:endParaRPr lang="es-ES" sz="1600" b="1" i="1" kern="1200" dirty="0">
            <a:solidFill>
              <a:schemeClr val="bg2">
                <a:lumMod val="25000"/>
              </a:schemeClr>
            </a:solidFill>
            <a:latin typeface="Aptos Narrow" panose="020B000402020202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02.09.2026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FED24-699D-BA92-23E0-D94088D5F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2AD846F-05B9-7B00-ADFD-F6B6E64A9BB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42542B-C257-E2C6-E516-717F0A1BA91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FC475423-FD1F-EC2D-E99A-C91A61A2BE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F2DD5222-4AAF-AE96-A7AE-F3CACD28B7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EBF92A-46FE-D264-2477-2246BA82DF8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1D65B7-0AF7-2036-7BA9-93C3E403D3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8174747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9E6541-AF6F-D61E-0D5F-559CA0509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DB7469A-A658-BBF5-4855-2E1D4667F3A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E40FD7-E842-F6C0-DFD9-47780AE8EEB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35800F2-8B8D-AFF0-B01C-B7249AB6B3E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CCB877D-55C1-42E6-EEB4-D75457FF1F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C450C9-C6C2-8E53-F793-F12C6133033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66EED0-120E-7415-ACC7-4A92BE1D03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5108170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DC940-BDD5-E601-7C99-4AA971FE77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794EB4C-0ACC-226E-6785-A0AE375C652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D43F3F-A8E6-B34F-BA3F-3A179593165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423F9C2-12F6-87D9-DD52-984A82EC15D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6AD36012-FF25-DAA2-75FB-E1EB481D10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F74BA4-23FF-6141-C5A8-5E18C53D0A3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908E45-30AE-F500-9FC7-9D454E2373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0304041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A3FC3-BB4C-088A-2BCE-480D37B804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6C78C97-4F3B-AC7D-AAA9-59A565F0D6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4BF6B8F-B18C-BE14-7F00-B71C14270A5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6FA9E64-1384-C146-C9E4-86A1BEE30A6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352830A-E0F9-5F7E-4A91-2C398F1631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C18FAE-CDE6-DE2B-865B-E72C36014D9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8256C2-EA0B-0048-6AB0-C7677A29F5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4197233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461FDA-D568-0056-23F5-4DE9374570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67AD5FE-052C-25EC-7BF8-8DDC4F3421D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21447E-D202-4D64-898D-7B4F6A76552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29A69E6C-0F2E-94BB-8180-EDA2B18C99D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E72D3C8-62D3-C474-EEB3-616F3CB015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s-ES" sz="1200" b="0">
                <a:solidFill>
                  <a:srgbClr val="245A8C"/>
                </a:solidFill>
              </a:rPr>
              <a:t>Los regularizados en alta se concentran mayoritariamente en el Régimen General (79,8%), </a:t>
            </a:r>
            <a:r>
              <a:rPr lang="es-ES" sz="1200" b="0">
                <a:solidFill>
                  <a:schemeClr val="tx1"/>
                </a:solidFill>
              </a:rPr>
              <a:t>seguido del Sistema Especial Agrario (9%), que supera en 4 pp. al trabajo por cuenta propia (RETA).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s-ES" sz="1200" b="1">
                <a:solidFill>
                  <a:srgbClr val="245A8C"/>
                </a:solidFill>
              </a:rPr>
              <a:t>Predominio masculino </a:t>
            </a:r>
            <a:r>
              <a:rPr lang="es-ES" sz="1200">
                <a:solidFill>
                  <a:schemeClr val="tx1"/>
                </a:solidFill>
              </a:rPr>
              <a:t>entre los regularizados en alta </a:t>
            </a:r>
            <a:r>
              <a:rPr lang="es-ES" sz="1200" b="1">
                <a:solidFill>
                  <a:srgbClr val="245A8C"/>
                </a:solidFill>
              </a:rPr>
              <a:t>(60,2%): </a:t>
            </a:r>
            <a:r>
              <a:rPr lang="es-ES" sz="1200">
                <a:solidFill>
                  <a:schemeClr val="tx1"/>
                </a:solidFill>
              </a:rPr>
              <a:t>hay 203.418 hombres y 134.499 mujeres.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s-ES" sz="1200" b="0">
              <a:solidFill>
                <a:schemeClr val="tx1"/>
              </a:solidFill>
            </a:endParaRPr>
          </a:p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28E3B8-F320-B807-91F9-1FACA38CDEB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0A852B-C3B3-3A64-4248-77579CB0A2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1814735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B0B13C-AEBA-12B8-AC09-2C375DC37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7D2D2F2-D622-82CB-3239-B94A382F493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B3018F-4596-CE87-C4C3-77403084B17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86ACDDC6-B34F-FEDA-E2C2-99D768BE725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CDC47D7-34C5-35E6-AF7E-4DD30E3A67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F885AF-60AE-4F21-EF5D-37EDC8AC73E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CCA62E-92E0-E774-0295-94DE2A3F95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9136466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03537-F648-23C0-C7F5-9724FF8CC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F9D41F9-0DA7-75A4-2641-8B26A8C926B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6F13E8-21C3-DB6A-95BD-D31E91E01BE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F0E7F990-A73F-6391-E93C-760D0C4931B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F4088417-5FD3-5D2F-9B08-482399945E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15E3AF-EA71-2AA7-C7E0-4EDD008D446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F48956-4C34-324D-575E-AB83CD1BA5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875849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2F8176-436E-1CE4-1422-2A60F3A17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C3E023E-6C0C-D1B4-9971-10218585CC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219B03-DF45-D5B3-12F3-D502F3AB05D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270071F-2A43-72C3-AD91-0AD83D15160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D3B16A9-BF63-9436-8E39-1E9EF76C10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FE6A74-3B3C-C623-6599-61E31138433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CA264A-37BB-47F9-F565-E39040E2C1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3173874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1BD25-ECC0-3853-40E3-AE9F4CAF7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CC63C29-A63B-9835-33BA-89E06B999F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4BA6C0-2D9E-63CA-6A44-7FFC3708B23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A46B46E-26BF-62CB-C77B-339D34328B8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1ADCCDC-BAEE-9879-B48A-91BCA3D6B3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8FA97C-6DE2-03BD-BE4B-776A0363A8E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4F9978-D179-C01B-EEEC-6FE3BAB051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6027388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13F58-E435-FD87-E815-FBBA204B47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EE89DEA-8AAE-E71C-06F4-A70FAE1757B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1D844D-879C-273F-9705-448880995A6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8ADA5B4B-C4F3-AE3A-A027-C0A913F5A57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D83174EE-1108-79F8-F6A5-D7E1A8359C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4935DA-F5A1-853F-74FA-B3B39A87626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8D4AEA-B68B-59C4-B9F5-E25A57A94B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460195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91D935-F89F-22CC-FDA3-CB14B9425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3B59842-B4F7-A071-462C-8D500A8DFF7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33694F-52E6-317E-1CCB-5BB562E4B36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2EA284D3-C8A3-058A-F95D-9722B096B9D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2BF11A9-6F2D-37BD-AF06-793BB97EC5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FC4828-7118-7B29-4244-40333E13133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828DD6-313F-4DAC-160D-19EF8E42B7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280995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410D55-DAD4-8A85-D611-0AF633B49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3A4D6C7-00A5-2D43-880F-944DD3C540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646850-F9CE-13EA-391C-227D3E39E0C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52EC573-81E0-6BE1-8CC4-44FF1D60F9D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DB25CE4-5AE5-C6BC-A2AA-95FD9AFDDC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4FEA0B-DCB0-2167-1207-DB4E5C31D62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D17169-403A-47CB-9F86-1548489E14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2526634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820FE-5F9F-7B60-9611-BF87248FF9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9B5F7DB-EE4F-E941-7C9A-FBA4D7D03E8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83B446-CC8B-2373-C7E7-B0DAF33F347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8731FB3D-7009-E740-8D39-91C82E8AE30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F8D4282B-9F88-394E-7D8B-3B21B1D496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69666E-4EE2-92B7-B4AC-4B995D3AD0B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DF64FB-13BC-B921-79ED-B6BCDC8C31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818121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DCE86-18F1-29FF-2A3A-EB6DE7BBD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3F8FA2C-D7A0-455F-178F-71FC660B19F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A719C5-45C6-452A-F342-3DBE90A1FB3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7929B24-9F6D-3434-91C9-0B51BA82127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4460E55-A0FA-6553-DE17-2A9563B74D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080D7D-2AF2-3C85-3288-16BED20E76C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4B1906-A23C-7615-7AE0-DB36749DD4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1429799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7F27EF-9C64-D9F0-AD1A-DF5D291ED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E6C5FE6-0166-1242-C011-E0F8919ACC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79EC7E-1977-7DBB-4C39-F9A11373DD0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FCE9D5D-BC4A-04AC-CBF1-215674D71E8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CF8EFB9-37AC-855E-015E-9E0FE97BFD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NOTA: </a:t>
            </a:r>
            <a:r>
              <a:rPr lang="es-ES" sz="1200" b="1" noProof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El 7,7% de los empleos creados en el último año (49.319) se incorpora a los dos sectores altamente productivos K y N</a:t>
            </a:r>
          </a:p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BB4A42-A83E-8BB3-64FF-61C0D1D1601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B3D5E4-A130-3A4F-59A8-DC0929FBF7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225623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E4E59-9FCE-2D1D-3D5D-0E48AF7A9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8AB37FF-37C8-4D70-8ECB-B3E32DD85C0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998077-2851-B861-0162-361EEB3AC5F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6BF9D90-3447-03B0-9AC8-C1C8291F445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5E7D79E5-C5AB-BE97-5051-9284913621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NOTA: </a:t>
            </a:r>
            <a:r>
              <a:rPr lang="en-US" b="1"/>
              <a:t>Entre Abril y Agosto de 2025 la </a:t>
            </a:r>
            <a:r>
              <a:rPr lang="en-US" b="1" err="1"/>
              <a:t>caída</a:t>
            </a:r>
            <a:r>
              <a:rPr lang="en-US" b="1"/>
              <a:t> </a:t>
            </a:r>
            <a:r>
              <a:rPr lang="en-US" b="1" err="1"/>
              <a:t>en</a:t>
            </a:r>
            <a:r>
              <a:rPr lang="en-US" b="1"/>
              <a:t> </a:t>
            </a:r>
            <a:r>
              <a:rPr lang="en-US" b="1" err="1"/>
              <a:t>centros</a:t>
            </a:r>
            <a:r>
              <a:rPr lang="en-US" b="1"/>
              <a:t> </a:t>
            </a:r>
            <a:r>
              <a:rPr lang="en-US" b="1" err="1"/>
              <a:t>públicos</a:t>
            </a:r>
            <a:r>
              <a:rPr lang="en-US" b="1"/>
              <a:t> </a:t>
            </a:r>
            <a:r>
              <a:rPr lang="en-US" b="1" err="1"/>
              <a:t>fue</a:t>
            </a:r>
            <a:r>
              <a:rPr lang="en-US" b="1"/>
              <a:t>: -72.757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382317-05FC-BD48-D2D0-3690AC194F7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74AB3F-4968-D0E0-FC94-AB8E2DE0A2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675194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BE3908-F819-9811-3C1C-1F91F5C349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DECCB9F-B8A3-39B2-3859-3BA7165DA0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F7CEC7-B241-FAE0-3D3E-F96DA8044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DF65034-AFE5-1E55-88B6-930FE5843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ADBE2B-82F4-F109-B5C4-1F7BDAA46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34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53A708-4509-7600-3DB9-C21BCE962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821C0FD-0B60-7F78-0856-28D5FA1535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8C93DA5-8455-C9F1-93A5-8CEFE6DBB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F1206B4-5D90-61AC-60EB-DA3F457C6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C79682B-352E-F29E-CBAD-9C82D2AEE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694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E4F340A-C356-DFB8-24DD-B707BACC05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16C2B8B-5AEA-183E-2B38-98FC07A797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34919F5-6AF8-C626-768C-6006BF116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93370FF-1B52-DF61-AB71-3AA859B7E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7359F1-779E-FFE9-F138-58FF0D971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927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05CB60-34A4-E2DC-419E-9FF7126D8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E5495D-F7EE-0435-63E1-A45CA20813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BC7EA40-FB31-D855-ED4B-9730793CA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5041FD5-5F81-DE3E-54CB-7397EB4EF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902282A-508A-37C6-8E18-B9EE21284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112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3A371B-B58B-D7A6-63B9-C7F8DC11C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A8C18EE-7D86-64FE-297C-1249EEA332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82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6058E34-24DF-1AC0-A15B-DF06752B9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67D2F3A-52AF-D1E3-D89F-CA97AC3E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A2520D-A457-B87F-6B5E-CBCF40E68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767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6E283A-B44F-BA54-A0BB-E8FB2BA96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812125D-03B9-0ED1-AED0-DD283E702E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93B759-A920-5A57-A2DF-BC718FDFEF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4AE8833-EC8B-90BF-10ED-751DE8418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A2ECE8E-F63C-079D-3CFA-93ED39E5C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96811FA-0371-2E3F-DFA6-E2A5B3020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634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25F6CF-57F4-FA30-1CF6-409611F49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DBC3B90-21A4-7DE4-94AD-50A2588F92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093D82-519A-4BA0-DA72-FC9DA8B5B3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649BF54-1FE7-C265-C40D-D0596317D1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47FFF63-5254-AFD2-1D79-996E5506E8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5F8341C-A388-22DF-9C92-AF6060825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CE2751F-5465-C084-4BD2-1738EF62D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757997B-A56C-BDF4-45F4-3A49B13F7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395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8FEFBF-8986-7656-ED57-E9E1A4944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AAD479A-901B-DB93-D27C-24F560606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1473A22-FD5A-C22B-FEFC-F71F996B1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2BCA73C-1957-B9D0-760E-63BB558B0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516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1107057-3072-F454-4CD8-E10C39519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62319D1-A788-3FE1-B625-2981E73CD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BC55C49-F184-FD13-644A-EDF1E6E01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145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C0D91A-6130-2AA5-C9A3-5EF3B8BF5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2C44AEE-8989-C81F-5368-AFB1F0A5C3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5B15323-4013-5D9B-1B3C-9AB22DDACD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7F4869B-CB8E-2C57-A102-736F962B0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D2A2A1D-7091-8701-3E3F-5347BF6F0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980E718-0EFE-0E57-812A-E73D94C77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257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3B9D13-D22A-90B6-47BA-55227B45A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4EBC054-48DD-E355-0A8A-9D43B28737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DBC9221-BF5B-9923-53E2-F554FC8F1B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0F39D03-3B0B-1123-13E8-D3D657A8F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02149A7-F82C-DB06-5D32-C2110532D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80E56F2-6B34-F9F7-A614-29149D45D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977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B9C69FD-4F3C-7F32-3CDC-DCA4A4C25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F5E71CB-BDC6-E3A4-EA03-AC0C871A26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E58B033-60C3-34D6-1DD8-EC8377D766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507D315-4C35-5E0E-67DF-9AAA78165C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B52E2D-6449-A4BB-E423-591927D367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754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1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4.xml"/><Relationship Id="rId4" Type="http://schemas.openxmlformats.org/officeDocument/2006/relationships/chart" Target="../charts/char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8.xml"/><Relationship Id="rId4" Type="http://schemas.openxmlformats.org/officeDocument/2006/relationships/chart" Target="../charts/char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.svg"/><Relationship Id="rId7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11" Type="http://schemas.openxmlformats.org/officeDocument/2006/relationships/image" Target="../media/image28.svg"/><Relationship Id="rId5" Type="http://schemas.openxmlformats.org/officeDocument/2006/relationships/image" Target="../media/image22.jpeg"/><Relationship Id="rId10" Type="http://schemas.openxmlformats.org/officeDocument/2006/relationships/image" Target="../media/image27.sv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sv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sv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-1028700" y="0"/>
            <a:ext cx="20774351" cy="10598156"/>
            <a:chOff x="0" y="0"/>
            <a:chExt cx="27699135" cy="14130875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699134" cy="14130875"/>
            </a:xfrm>
            <a:custGeom>
              <a:avLst/>
              <a:gdLst/>
              <a:ahLst/>
              <a:cxnLst/>
              <a:rect l="l" t="t" r="r" b="b"/>
              <a:pathLst>
                <a:path w="27699134" h="14130875">
                  <a:moveTo>
                    <a:pt x="0" y="0"/>
                  </a:moveTo>
                  <a:lnTo>
                    <a:pt x="27699134" y="0"/>
                  </a:lnTo>
                  <a:lnTo>
                    <a:pt x="27699134" y="14130875"/>
                  </a:lnTo>
                  <a:lnTo>
                    <a:pt x="0" y="141308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60000"/>
              </a:blip>
              <a:stretch>
                <a:fillRect t="-15339" b="-15339"/>
              </a:stretch>
            </a:blipFill>
          </p:spPr>
          <p:txBody>
            <a:bodyPr/>
            <a:lstStyle/>
            <a:p>
              <a:endParaRPr lang="es-ES" noProof="0"/>
            </a:p>
          </p:txBody>
        </p:sp>
      </p:grpSp>
      <p:grpSp>
        <p:nvGrpSpPr>
          <p:cNvPr id="4" name="Group 4"/>
          <p:cNvGrpSpPr>
            <a:grpSpLocks noGrp="1" noUngrp="1" noRot="1" noMove="1" noResize="1"/>
          </p:cNvGrpSpPr>
          <p:nvPr/>
        </p:nvGrpSpPr>
        <p:grpSpPr>
          <a:xfrm rot="-3895275">
            <a:off x="6690772" y="-74274"/>
            <a:ext cx="18011501" cy="14926909"/>
            <a:chOff x="0" y="0"/>
            <a:chExt cx="4743770" cy="3931367"/>
          </a:xfrm>
        </p:grpSpPr>
        <p:sp>
          <p:nvSpPr>
            <p:cNvPr id="5" name="Freeform 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743770" cy="3931367"/>
            </a:xfrm>
            <a:custGeom>
              <a:avLst/>
              <a:gdLst/>
              <a:ahLst/>
              <a:cxnLst/>
              <a:rect l="l" t="t" r="r" b="b"/>
              <a:pathLst>
                <a:path w="4743770" h="3931367">
                  <a:moveTo>
                    <a:pt x="0" y="0"/>
                  </a:moveTo>
                  <a:lnTo>
                    <a:pt x="4743770" y="0"/>
                  </a:lnTo>
                  <a:lnTo>
                    <a:pt x="4743770" y="3931367"/>
                  </a:lnTo>
                  <a:lnTo>
                    <a:pt x="0" y="3931367"/>
                  </a:lnTo>
                  <a:close/>
                </a:path>
              </a:pathLst>
            </a:custGeom>
            <a:solidFill>
              <a:srgbClr val="F8E376">
                <a:alpha val="69804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6" name="TextBox 6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9525"/>
              <a:ext cx="4743770" cy="39218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sp>
        <p:nvSpPr>
          <p:cNvPr id="7" name="Freeform 7"/>
          <p:cNvSpPr/>
          <p:nvPr/>
        </p:nvSpPr>
        <p:spPr>
          <a:xfrm>
            <a:off x="4729810" y="9089050"/>
            <a:ext cx="47625" cy="1292685"/>
          </a:xfrm>
          <a:custGeom>
            <a:avLst/>
            <a:gdLst/>
            <a:ahLst/>
            <a:cxnLst/>
            <a:rect l="l" t="t" r="r" b="b"/>
            <a:pathLst>
              <a:path w="47625" h="1292685">
                <a:moveTo>
                  <a:pt x="0" y="0"/>
                </a:moveTo>
                <a:lnTo>
                  <a:pt x="47625" y="0"/>
                </a:lnTo>
                <a:lnTo>
                  <a:pt x="47625" y="1292686"/>
                </a:lnTo>
                <a:lnTo>
                  <a:pt x="0" y="129268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grpSp>
        <p:nvGrpSpPr>
          <p:cNvPr id="8" name="Group 8"/>
          <p:cNvGrpSpPr/>
          <p:nvPr/>
        </p:nvGrpSpPr>
        <p:grpSpPr>
          <a:xfrm>
            <a:off x="-762000" y="5654176"/>
            <a:ext cx="7258679" cy="1013324"/>
            <a:chOff x="-40956" y="-133985"/>
            <a:chExt cx="9587043" cy="133836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546087" cy="1195498"/>
            </a:xfrm>
            <a:custGeom>
              <a:avLst/>
              <a:gdLst/>
              <a:ahLst/>
              <a:cxnLst/>
              <a:rect l="l" t="t" r="r" b="b"/>
              <a:pathLst>
                <a:path w="9546087" h="1195498">
                  <a:moveTo>
                    <a:pt x="0" y="0"/>
                  </a:moveTo>
                  <a:lnTo>
                    <a:pt x="9546087" y="0"/>
                  </a:lnTo>
                  <a:lnTo>
                    <a:pt x="9546087" y="1195498"/>
                  </a:lnTo>
                  <a:lnTo>
                    <a:pt x="0" y="1195498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205033" r="-56907" b="-183226"/>
              </a:stretch>
            </a:blip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-40956" y="-133985"/>
              <a:ext cx="9546090" cy="133836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6499"/>
                </a:lnSpc>
              </a:pPr>
              <a:r>
                <a:rPr lang="es-ES" sz="4999" spc="204" noProof="0">
                  <a:solidFill>
                    <a:srgbClr val="000000"/>
                  </a:solidFill>
                  <a:latin typeface="Impact"/>
                  <a:ea typeface="Impact"/>
                  <a:cs typeface="Impact"/>
                  <a:sym typeface="Impact"/>
                </a:rPr>
                <a:t>AGOSTO 2026</a:t>
              </a:r>
            </a:p>
          </p:txBody>
        </p:sp>
      </p:grpSp>
      <p:grpSp>
        <p:nvGrpSpPr>
          <p:cNvPr id="11" name="Group 11"/>
          <p:cNvGrpSpPr>
            <a:grpSpLocks noGrp="1" noUngrp="1" noRot="1" noMove="1" noResize="1"/>
          </p:cNvGrpSpPr>
          <p:nvPr/>
        </p:nvGrpSpPr>
        <p:grpSpPr>
          <a:xfrm>
            <a:off x="13532606" y="428125"/>
            <a:ext cx="3726694" cy="1201150"/>
            <a:chOff x="0" y="0"/>
            <a:chExt cx="4968926" cy="1601534"/>
          </a:xfrm>
        </p:grpSpPr>
        <p:sp>
          <p:nvSpPr>
            <p:cNvPr id="12" name="Freeform 1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968875" cy="1601470"/>
            </a:xfrm>
            <a:custGeom>
              <a:avLst/>
              <a:gdLst/>
              <a:ahLst/>
              <a:cxnLst/>
              <a:rect l="l" t="t" r="r" b="b"/>
              <a:pathLst>
                <a:path w="4968875" h="1601470">
                  <a:moveTo>
                    <a:pt x="0" y="0"/>
                  </a:moveTo>
                  <a:lnTo>
                    <a:pt x="4968875" y="0"/>
                  </a:lnTo>
                  <a:lnTo>
                    <a:pt x="4968875" y="1601470"/>
                  </a:lnTo>
                  <a:lnTo>
                    <a:pt x="0" y="16014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79" r="-1" b="-84"/>
              </a:stretch>
            </a:blipFill>
          </p:spPr>
          <p:txBody>
            <a:bodyPr/>
            <a:lstStyle/>
            <a:p>
              <a:endParaRPr lang="es-ES" noProof="0"/>
            </a:p>
          </p:txBody>
        </p:sp>
      </p:grpSp>
      <p:grpSp>
        <p:nvGrpSpPr>
          <p:cNvPr id="13" name="Group 13"/>
          <p:cNvGrpSpPr>
            <a:grpSpLocks noGrp="1" noUngrp="1" noRot="1" noMove="1" noResize="1"/>
          </p:cNvGrpSpPr>
          <p:nvPr/>
        </p:nvGrpSpPr>
        <p:grpSpPr>
          <a:xfrm>
            <a:off x="5473583" y="7698817"/>
            <a:ext cx="1888376" cy="2818477"/>
            <a:chOff x="0" y="0"/>
            <a:chExt cx="2638882" cy="3938638"/>
          </a:xfrm>
        </p:grpSpPr>
        <p:sp>
          <p:nvSpPr>
            <p:cNvPr id="14" name="Freeform 1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638933" cy="3938651"/>
            </a:xfrm>
            <a:custGeom>
              <a:avLst/>
              <a:gdLst/>
              <a:ahLst/>
              <a:cxnLst/>
              <a:rect l="l" t="t" r="r" b="b"/>
              <a:pathLst>
                <a:path w="2638933" h="3938651">
                  <a:moveTo>
                    <a:pt x="0" y="0"/>
                  </a:moveTo>
                  <a:lnTo>
                    <a:pt x="2638933" y="0"/>
                  </a:lnTo>
                  <a:lnTo>
                    <a:pt x="2638933" y="3938651"/>
                  </a:lnTo>
                  <a:lnTo>
                    <a:pt x="0" y="393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15000"/>
              </a:blip>
              <a:stretch>
                <a:fillRect l="-10" r="-8"/>
              </a:stretch>
            </a:blipFill>
          </p:spPr>
          <p:txBody>
            <a:bodyPr/>
            <a:lstStyle/>
            <a:p>
              <a:endParaRPr lang="es-ES" noProof="0"/>
            </a:p>
          </p:txBody>
        </p:sp>
      </p:grpSp>
      <p:sp>
        <p:nvSpPr>
          <p:cNvPr id="15" name="Freeform 1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344619" y="7672511"/>
            <a:ext cx="3851087" cy="2955708"/>
          </a:xfrm>
          <a:custGeom>
            <a:avLst/>
            <a:gdLst/>
            <a:ahLst/>
            <a:cxnLst/>
            <a:rect l="l" t="t" r="r" b="b"/>
            <a:pathLst>
              <a:path w="3851087" h="2955708">
                <a:moveTo>
                  <a:pt x="0" y="0"/>
                </a:moveTo>
                <a:lnTo>
                  <a:pt x="3851087" y="0"/>
                </a:lnTo>
                <a:lnTo>
                  <a:pt x="3851087" y="2955708"/>
                </a:lnTo>
                <a:lnTo>
                  <a:pt x="0" y="29557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5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26" b="-26"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16" name="Freeform 1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524257" y="8023612"/>
            <a:ext cx="2038585" cy="2493682"/>
          </a:xfrm>
          <a:custGeom>
            <a:avLst/>
            <a:gdLst/>
            <a:ahLst/>
            <a:cxnLst/>
            <a:rect l="l" t="t" r="r" b="b"/>
            <a:pathLst>
              <a:path w="2038585" h="2493682">
                <a:moveTo>
                  <a:pt x="0" y="0"/>
                </a:moveTo>
                <a:lnTo>
                  <a:pt x="2038585" y="0"/>
                </a:lnTo>
                <a:lnTo>
                  <a:pt x="2038585" y="2493682"/>
                </a:lnTo>
                <a:lnTo>
                  <a:pt x="0" y="24936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5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112" b="-112"/>
            </a:stretch>
          </a:blipFill>
        </p:spPr>
        <p:txBody>
          <a:bodyPr/>
          <a:lstStyle/>
          <a:p>
            <a:endParaRPr lang="es-ES" noProof="0"/>
          </a:p>
        </p:txBody>
      </p:sp>
      <p:grpSp>
        <p:nvGrpSpPr>
          <p:cNvPr id="17" name="Group 17"/>
          <p:cNvGrpSpPr>
            <a:grpSpLocks noGrp="1" noUngrp="1" noRot="1" noMove="1" noResize="1"/>
          </p:cNvGrpSpPr>
          <p:nvPr/>
        </p:nvGrpSpPr>
        <p:grpSpPr>
          <a:xfrm>
            <a:off x="1160337" y="8023612"/>
            <a:ext cx="2216475" cy="2518717"/>
            <a:chOff x="0" y="0"/>
            <a:chExt cx="2992044" cy="3400044"/>
          </a:xfrm>
        </p:grpSpPr>
        <p:sp>
          <p:nvSpPr>
            <p:cNvPr id="18" name="Freeform 1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991993" cy="3400044"/>
            </a:xfrm>
            <a:custGeom>
              <a:avLst/>
              <a:gdLst/>
              <a:ahLst/>
              <a:cxnLst/>
              <a:rect l="l" t="t" r="r" b="b"/>
              <a:pathLst>
                <a:path w="2991993" h="3400044">
                  <a:moveTo>
                    <a:pt x="0" y="0"/>
                  </a:moveTo>
                  <a:lnTo>
                    <a:pt x="2991993" y="0"/>
                  </a:lnTo>
                  <a:lnTo>
                    <a:pt x="2991993" y="3400044"/>
                  </a:lnTo>
                  <a:lnTo>
                    <a:pt x="0" y="3400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15000"/>
              </a:blip>
              <a:stretch>
                <a:fillRect l="-2" r="-4"/>
              </a:stretch>
            </a:blipFill>
          </p:spPr>
          <p:txBody>
            <a:bodyPr/>
            <a:lstStyle/>
            <a:p>
              <a:endParaRPr lang="es-ES" noProof="0"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074612" y="2587466"/>
            <a:ext cx="11233899" cy="27084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s-ES" sz="8800" spc="142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AFILIACIÓN A LA </a:t>
            </a:r>
          </a:p>
          <a:p>
            <a:pPr algn="l"/>
            <a:r>
              <a:rPr lang="es-ES" sz="8800" spc="153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SEGURIDAD SOCIAL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074612" y="5415775"/>
            <a:ext cx="9351902" cy="156152"/>
            <a:chOff x="0" y="0"/>
            <a:chExt cx="3532118" cy="5894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3532118" cy="58940"/>
            </a:xfrm>
            <a:custGeom>
              <a:avLst/>
              <a:gdLst/>
              <a:ahLst/>
              <a:cxnLst/>
              <a:rect l="l" t="t" r="r" b="b"/>
              <a:pathLst>
                <a:path w="3532118" h="58940">
                  <a:moveTo>
                    <a:pt x="3532118" y="0"/>
                  </a:moveTo>
                  <a:lnTo>
                    <a:pt x="3532118" y="58940"/>
                  </a:lnTo>
                  <a:lnTo>
                    <a:pt x="0" y="589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CC90"/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9525"/>
              <a:ext cx="3532118" cy="494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sp>
        <p:nvSpPr>
          <p:cNvPr id="23" name="Freeform 2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420391" y="2526151"/>
            <a:ext cx="7284829" cy="6146575"/>
          </a:xfrm>
          <a:custGeom>
            <a:avLst/>
            <a:gdLst/>
            <a:ahLst/>
            <a:cxnLst/>
            <a:rect l="l" t="t" r="r" b="b"/>
            <a:pathLst>
              <a:path w="7284829" h="6146575">
                <a:moveTo>
                  <a:pt x="0" y="0"/>
                </a:moveTo>
                <a:lnTo>
                  <a:pt x="7284830" y="0"/>
                </a:lnTo>
                <a:lnTo>
                  <a:pt x="7284830" y="6146574"/>
                </a:lnTo>
                <a:lnTo>
                  <a:pt x="0" y="614657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72D364-C20B-6909-496A-227973DD5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95494FB2-4E71-3E72-CD06-FC8B4B04B49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5159322"/>
              </p:ext>
            </p:extLst>
          </p:nvPr>
        </p:nvGraphicFramePr>
        <p:xfrm>
          <a:off x="1713804" y="2792696"/>
          <a:ext cx="11109807" cy="63912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" name="Group 4">
            <a:extLst>
              <a:ext uri="{FF2B5EF4-FFF2-40B4-BE49-F238E27FC236}">
                <a16:creationId xmlns:a16="http://schemas.microsoft.com/office/drawing/2014/main" id="{A9C96CDC-A1B0-162C-74F8-52EF4659AD8D}"/>
              </a:ext>
            </a:extLst>
          </p:cNvPr>
          <p:cNvGrpSpPr/>
          <p:nvPr/>
        </p:nvGrpSpPr>
        <p:grpSpPr>
          <a:xfrm>
            <a:off x="5723310" y="307700"/>
            <a:ext cx="12195257" cy="1907412"/>
            <a:chOff x="0" y="9525"/>
            <a:chExt cx="4013816" cy="655193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B3C2A616-1828-F00B-9BFF-89D779569077}"/>
                </a:ext>
              </a:extLst>
            </p:cNvPr>
            <p:cNvSpPr/>
            <p:nvPr/>
          </p:nvSpPr>
          <p:spPr>
            <a:xfrm>
              <a:off x="237" y="60309"/>
              <a:ext cx="4001735" cy="473655"/>
            </a:xfrm>
            <a:custGeom>
              <a:avLst/>
              <a:gdLst/>
              <a:ahLst/>
              <a:cxnLst/>
              <a:rect l="l" t="t" r="r" b="b"/>
              <a:pathLst>
                <a:path w="4013816" h="664718">
                  <a:moveTo>
                    <a:pt x="0" y="0"/>
                  </a:moveTo>
                  <a:lnTo>
                    <a:pt x="4013816" y="0"/>
                  </a:lnTo>
                  <a:lnTo>
                    <a:pt x="4013816" y="664718"/>
                  </a:lnTo>
                  <a:lnTo>
                    <a:pt x="0" y="664718"/>
                  </a:lnTo>
                  <a:close/>
                </a:path>
              </a:pathLst>
            </a:custGeom>
            <a:solidFill>
              <a:srgbClr val="F8E376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E34C1BEC-AF63-BAEE-AA24-B8880FB771AF}"/>
                </a:ext>
              </a:extLst>
            </p:cNvPr>
            <p:cNvSpPr txBox="1"/>
            <p:nvPr/>
          </p:nvSpPr>
          <p:spPr>
            <a:xfrm>
              <a:off x="0" y="9525"/>
              <a:ext cx="4013816" cy="655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2172F001-A23E-849B-EFDD-54539CCC93BE}"/>
              </a:ext>
            </a:extLst>
          </p:cNvPr>
          <p:cNvGrpSpPr/>
          <p:nvPr/>
        </p:nvGrpSpPr>
        <p:grpSpPr>
          <a:xfrm>
            <a:off x="0" y="9262257"/>
            <a:ext cx="18288000" cy="731215"/>
            <a:chOff x="0" y="0"/>
            <a:chExt cx="6396785" cy="240907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5B418DD2-74F6-FF2A-21DD-C9E5AF7BFDCB}"/>
                </a:ext>
              </a:extLst>
            </p:cNvPr>
            <p:cNvSpPr/>
            <p:nvPr/>
          </p:nvSpPr>
          <p:spPr>
            <a:xfrm>
              <a:off x="0" y="0"/>
              <a:ext cx="6396785" cy="240907"/>
            </a:xfrm>
            <a:custGeom>
              <a:avLst/>
              <a:gdLst/>
              <a:ahLst/>
              <a:cxnLst/>
              <a:rect l="l" t="t" r="r" b="b"/>
              <a:pathLst>
                <a:path w="6396785" h="240907">
                  <a:moveTo>
                    <a:pt x="6396785" y="0"/>
                  </a:moveTo>
                  <a:lnTo>
                    <a:pt x="6396785" y="240907"/>
                  </a:lnTo>
                  <a:lnTo>
                    <a:pt x="0" y="2409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D11A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774B6BC3-1673-B5A5-B5B8-D814BE6A2724}"/>
                </a:ext>
              </a:extLst>
            </p:cNvPr>
            <p:cNvSpPr txBox="1"/>
            <p:nvPr/>
          </p:nvSpPr>
          <p:spPr>
            <a:xfrm>
              <a:off x="0" y="9525"/>
              <a:ext cx="6396785" cy="2313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00DA2BBE-5C99-BCF4-0C84-215FDDB08C6A}"/>
              </a:ext>
            </a:extLst>
          </p:cNvPr>
          <p:cNvSpPr/>
          <p:nvPr/>
        </p:nvSpPr>
        <p:spPr>
          <a:xfrm>
            <a:off x="13171536" y="9094465"/>
            <a:ext cx="4198776" cy="1028700"/>
          </a:xfrm>
          <a:custGeom>
            <a:avLst/>
            <a:gdLst/>
            <a:ahLst/>
            <a:cxnLst/>
            <a:rect l="l" t="t" r="r" b="b"/>
            <a:pathLst>
              <a:path w="4198776" h="1028700">
                <a:moveTo>
                  <a:pt x="0" y="0"/>
                </a:moveTo>
                <a:lnTo>
                  <a:pt x="4198776" y="0"/>
                </a:lnTo>
                <a:lnTo>
                  <a:pt x="4198776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E742E2C3-9440-F2E3-1EF6-075515EC4F96}"/>
              </a:ext>
            </a:extLst>
          </p:cNvPr>
          <p:cNvSpPr txBox="1"/>
          <p:nvPr/>
        </p:nvSpPr>
        <p:spPr>
          <a:xfrm>
            <a:off x="6434447" y="794777"/>
            <a:ext cx="10937152" cy="14362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algn="ctr">
              <a:lnSpc>
                <a:spcPts val="2799"/>
              </a:lnSpc>
              <a:spcBef>
                <a:spcPct val="0"/>
              </a:spcBef>
            </a:pPr>
            <a:r>
              <a:rPr lang="es-ES" sz="2400" b="1">
                <a:solidFill>
                  <a:srgbClr val="000000"/>
                </a:solidFill>
                <a:latin typeface="Poppins Bold"/>
                <a:cs typeface="Poppins Bold"/>
              </a:rPr>
              <a:t>Construcción y Actividades Inmobiliarias lideran el crecimiento de la afiliación este mes, con aumentos muy superiores a la media nacional</a:t>
            </a:r>
          </a:p>
          <a:p>
            <a:pPr marL="0" lvl="1" algn="ctr">
              <a:lnSpc>
                <a:spcPts val="2799"/>
              </a:lnSpc>
              <a:spcBef>
                <a:spcPct val="0"/>
              </a:spcBef>
            </a:pPr>
            <a:endParaRPr lang="es-ES" sz="2400" b="1" noProof="0">
              <a:solidFill>
                <a:srgbClr val="000000"/>
              </a:solidFill>
              <a:latin typeface="Poppins Bold"/>
              <a:cs typeface="Poppins Bold"/>
            </a:endParaRP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B59054BD-CEBE-A900-406B-D42F08E06D55}"/>
              </a:ext>
            </a:extLst>
          </p:cNvPr>
          <p:cNvSpPr txBox="1"/>
          <p:nvPr/>
        </p:nvSpPr>
        <p:spPr>
          <a:xfrm>
            <a:off x="742936" y="247863"/>
            <a:ext cx="5896409" cy="2051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000"/>
              </a:lnSpc>
            </a:pPr>
            <a:r>
              <a:rPr lang="es-ES" sz="7200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AFILIADOS </a:t>
            </a:r>
          </a:p>
          <a:p>
            <a:pPr algn="just">
              <a:lnSpc>
                <a:spcPts val="8000"/>
              </a:lnSpc>
            </a:pPr>
            <a:r>
              <a:rPr lang="es-ES" sz="7200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SECCIONES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D93872FF-CF72-DABB-21EF-13D7D7CC0256}"/>
              </a:ext>
            </a:extLst>
          </p:cNvPr>
          <p:cNvSpPr txBox="1"/>
          <p:nvPr/>
        </p:nvSpPr>
        <p:spPr>
          <a:xfrm>
            <a:off x="-396179" y="9371795"/>
            <a:ext cx="13529615" cy="46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s-ES" sz="2400" noProof="0">
                <a:solidFill>
                  <a:srgbClr val="020301"/>
                </a:solidFill>
                <a:latin typeface="Poppins"/>
                <a:ea typeface="Poppins"/>
                <a:cs typeface="Poppins"/>
                <a:sym typeface="Poppins"/>
              </a:rPr>
              <a:t>SECRETARÍA DE ESTADO DE LA SEGURIDAD SOCIAL Y PENSIONES</a:t>
            </a:r>
          </a:p>
        </p:txBody>
      </p:sp>
      <p:sp>
        <p:nvSpPr>
          <p:cNvPr id="62" name="CuadroTexto 61">
            <a:extLst>
              <a:ext uri="{FF2B5EF4-FFF2-40B4-BE49-F238E27FC236}">
                <a16:creationId xmlns:a16="http://schemas.microsoft.com/office/drawing/2014/main" id="{66F9BDC1-8F1F-2E69-595E-B584ECD7F8BA}"/>
              </a:ext>
            </a:extLst>
          </p:cNvPr>
          <p:cNvSpPr txBox="1"/>
          <p:nvPr/>
        </p:nvSpPr>
        <p:spPr>
          <a:xfrm>
            <a:off x="12721474" y="3824312"/>
            <a:ext cx="116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/>
              <a:t>18.158</a:t>
            </a:r>
            <a:endParaRPr lang="es-ES" sz="1400" b="1" noProof="0"/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BA46DA5F-CB98-CC87-3E55-449A3F155790}"/>
              </a:ext>
            </a:extLst>
          </p:cNvPr>
          <p:cNvSpPr txBox="1"/>
          <p:nvPr/>
        </p:nvSpPr>
        <p:spPr>
          <a:xfrm>
            <a:off x="12467896" y="2512833"/>
            <a:ext cx="1747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i="1" u="sng" noProof="0"/>
              <a:t>Variación absoluta</a:t>
            </a:r>
          </a:p>
        </p:txBody>
      </p:sp>
      <p:sp>
        <p:nvSpPr>
          <p:cNvPr id="65" name="CuadroTexto 64">
            <a:extLst>
              <a:ext uri="{FF2B5EF4-FFF2-40B4-BE49-F238E27FC236}">
                <a16:creationId xmlns:a16="http://schemas.microsoft.com/office/drawing/2014/main" id="{C7BD8B65-F699-76F9-4D94-889EABDA1B3C}"/>
              </a:ext>
            </a:extLst>
          </p:cNvPr>
          <p:cNvSpPr txBox="1"/>
          <p:nvPr/>
        </p:nvSpPr>
        <p:spPr>
          <a:xfrm>
            <a:off x="13732996" y="6347888"/>
            <a:ext cx="2865853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noProof="0">
                <a:solidFill>
                  <a:schemeClr val="accent2">
                    <a:lumMod val="50000"/>
                  </a:schemeClr>
                </a:solidFill>
              </a:rPr>
              <a:t>Promedio nacional: 3,1%</a:t>
            </a:r>
          </a:p>
        </p:txBody>
      </p:sp>
      <p:cxnSp>
        <p:nvCxnSpPr>
          <p:cNvPr id="66" name="Conector recto 65">
            <a:extLst>
              <a:ext uri="{FF2B5EF4-FFF2-40B4-BE49-F238E27FC236}">
                <a16:creationId xmlns:a16="http://schemas.microsoft.com/office/drawing/2014/main" id="{36462D98-9856-0F1E-45AB-382D0FD2B8DA}"/>
              </a:ext>
            </a:extLst>
          </p:cNvPr>
          <p:cNvCxnSpPr>
            <a:cxnSpLocks/>
          </p:cNvCxnSpPr>
          <p:nvPr/>
        </p:nvCxnSpPr>
        <p:spPr>
          <a:xfrm>
            <a:off x="1679057" y="3787155"/>
            <a:ext cx="11844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ector recto 66">
            <a:extLst>
              <a:ext uri="{FF2B5EF4-FFF2-40B4-BE49-F238E27FC236}">
                <a16:creationId xmlns:a16="http://schemas.microsoft.com/office/drawing/2014/main" id="{8D2DEEF6-60C3-57AA-D85B-7CA362C1B9A1}"/>
              </a:ext>
            </a:extLst>
          </p:cNvPr>
          <p:cNvCxnSpPr>
            <a:cxnSpLocks/>
          </p:cNvCxnSpPr>
          <p:nvPr/>
        </p:nvCxnSpPr>
        <p:spPr>
          <a:xfrm flipV="1">
            <a:off x="1674312" y="6501341"/>
            <a:ext cx="11988000" cy="0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8" name="Conector recto 67">
            <a:extLst>
              <a:ext uri="{FF2B5EF4-FFF2-40B4-BE49-F238E27FC236}">
                <a16:creationId xmlns:a16="http://schemas.microsoft.com/office/drawing/2014/main" id="{898867B0-5377-257C-AD8E-142F4550B574}"/>
              </a:ext>
            </a:extLst>
          </p:cNvPr>
          <p:cNvCxnSpPr>
            <a:cxnSpLocks/>
          </p:cNvCxnSpPr>
          <p:nvPr/>
        </p:nvCxnSpPr>
        <p:spPr>
          <a:xfrm>
            <a:off x="1704555" y="4116154"/>
            <a:ext cx="11844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recto 68">
            <a:extLst>
              <a:ext uri="{FF2B5EF4-FFF2-40B4-BE49-F238E27FC236}">
                <a16:creationId xmlns:a16="http://schemas.microsoft.com/office/drawing/2014/main" id="{29596C27-2D4E-9B1A-29ED-8FAE5A310F59}"/>
              </a:ext>
            </a:extLst>
          </p:cNvPr>
          <p:cNvCxnSpPr>
            <a:cxnSpLocks/>
          </p:cNvCxnSpPr>
          <p:nvPr/>
        </p:nvCxnSpPr>
        <p:spPr>
          <a:xfrm>
            <a:off x="1712064" y="4453427"/>
            <a:ext cx="11844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ector recto 69">
            <a:extLst>
              <a:ext uri="{FF2B5EF4-FFF2-40B4-BE49-F238E27FC236}">
                <a16:creationId xmlns:a16="http://schemas.microsoft.com/office/drawing/2014/main" id="{13707C21-4527-6019-1DB4-39BAB28D85F0}"/>
              </a:ext>
            </a:extLst>
          </p:cNvPr>
          <p:cNvCxnSpPr>
            <a:cxnSpLocks/>
          </p:cNvCxnSpPr>
          <p:nvPr/>
        </p:nvCxnSpPr>
        <p:spPr>
          <a:xfrm>
            <a:off x="1728994" y="5103318"/>
            <a:ext cx="11844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ector recto 70">
            <a:extLst>
              <a:ext uri="{FF2B5EF4-FFF2-40B4-BE49-F238E27FC236}">
                <a16:creationId xmlns:a16="http://schemas.microsoft.com/office/drawing/2014/main" id="{97E020EE-3815-3E7D-F0ED-F4E5DA600FB4}"/>
              </a:ext>
            </a:extLst>
          </p:cNvPr>
          <p:cNvCxnSpPr>
            <a:cxnSpLocks/>
          </p:cNvCxnSpPr>
          <p:nvPr/>
        </p:nvCxnSpPr>
        <p:spPr>
          <a:xfrm>
            <a:off x="1685379" y="4782243"/>
            <a:ext cx="11844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ector recto 71">
            <a:extLst>
              <a:ext uri="{FF2B5EF4-FFF2-40B4-BE49-F238E27FC236}">
                <a16:creationId xmlns:a16="http://schemas.microsoft.com/office/drawing/2014/main" id="{701B510C-9219-DDFF-91F2-27296E9BA343}"/>
              </a:ext>
            </a:extLst>
          </p:cNvPr>
          <p:cNvCxnSpPr>
            <a:cxnSpLocks/>
          </p:cNvCxnSpPr>
          <p:nvPr/>
        </p:nvCxnSpPr>
        <p:spPr>
          <a:xfrm>
            <a:off x="1695523" y="5449034"/>
            <a:ext cx="11844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ector recto 72">
            <a:extLst>
              <a:ext uri="{FF2B5EF4-FFF2-40B4-BE49-F238E27FC236}">
                <a16:creationId xmlns:a16="http://schemas.microsoft.com/office/drawing/2014/main" id="{421DF209-E353-034B-1D85-77C087289D98}"/>
              </a:ext>
            </a:extLst>
          </p:cNvPr>
          <p:cNvCxnSpPr>
            <a:cxnSpLocks/>
          </p:cNvCxnSpPr>
          <p:nvPr/>
        </p:nvCxnSpPr>
        <p:spPr>
          <a:xfrm flipV="1">
            <a:off x="1662268" y="5808130"/>
            <a:ext cx="1192857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ector recto 73">
            <a:extLst>
              <a:ext uri="{FF2B5EF4-FFF2-40B4-BE49-F238E27FC236}">
                <a16:creationId xmlns:a16="http://schemas.microsoft.com/office/drawing/2014/main" id="{E9C631DA-1B32-DE8F-157B-EB2DDE20A312}"/>
              </a:ext>
            </a:extLst>
          </p:cNvPr>
          <p:cNvCxnSpPr>
            <a:cxnSpLocks/>
          </p:cNvCxnSpPr>
          <p:nvPr/>
        </p:nvCxnSpPr>
        <p:spPr>
          <a:xfrm>
            <a:off x="1679057" y="6113082"/>
            <a:ext cx="11844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ector recto 74">
            <a:extLst>
              <a:ext uri="{FF2B5EF4-FFF2-40B4-BE49-F238E27FC236}">
                <a16:creationId xmlns:a16="http://schemas.microsoft.com/office/drawing/2014/main" id="{A5022DF7-6018-7D6A-9BF2-BF404797A696}"/>
              </a:ext>
            </a:extLst>
          </p:cNvPr>
          <p:cNvCxnSpPr>
            <a:cxnSpLocks/>
          </p:cNvCxnSpPr>
          <p:nvPr/>
        </p:nvCxnSpPr>
        <p:spPr>
          <a:xfrm>
            <a:off x="1728994" y="6488428"/>
            <a:ext cx="1187863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ector recto 75">
            <a:extLst>
              <a:ext uri="{FF2B5EF4-FFF2-40B4-BE49-F238E27FC236}">
                <a16:creationId xmlns:a16="http://schemas.microsoft.com/office/drawing/2014/main" id="{29C2222F-1166-B0B8-7F81-0D4ADDFACC72}"/>
              </a:ext>
            </a:extLst>
          </p:cNvPr>
          <p:cNvCxnSpPr>
            <a:cxnSpLocks/>
          </p:cNvCxnSpPr>
          <p:nvPr/>
        </p:nvCxnSpPr>
        <p:spPr>
          <a:xfrm>
            <a:off x="1704555" y="6783349"/>
            <a:ext cx="11844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ector recto 76">
            <a:extLst>
              <a:ext uri="{FF2B5EF4-FFF2-40B4-BE49-F238E27FC236}">
                <a16:creationId xmlns:a16="http://schemas.microsoft.com/office/drawing/2014/main" id="{9628EF98-3BA4-970A-B1A0-680E892E88C7}"/>
              </a:ext>
            </a:extLst>
          </p:cNvPr>
          <p:cNvCxnSpPr>
            <a:cxnSpLocks/>
          </p:cNvCxnSpPr>
          <p:nvPr/>
        </p:nvCxnSpPr>
        <p:spPr>
          <a:xfrm>
            <a:off x="1709476" y="7109735"/>
            <a:ext cx="11844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ector recto 77">
            <a:extLst>
              <a:ext uri="{FF2B5EF4-FFF2-40B4-BE49-F238E27FC236}">
                <a16:creationId xmlns:a16="http://schemas.microsoft.com/office/drawing/2014/main" id="{1CC56961-2389-63E0-5599-2E9E9E510CCA}"/>
              </a:ext>
            </a:extLst>
          </p:cNvPr>
          <p:cNvCxnSpPr>
            <a:cxnSpLocks/>
          </p:cNvCxnSpPr>
          <p:nvPr/>
        </p:nvCxnSpPr>
        <p:spPr>
          <a:xfrm>
            <a:off x="1708563" y="7766526"/>
            <a:ext cx="11844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CuadroTexto 79">
            <a:extLst>
              <a:ext uri="{FF2B5EF4-FFF2-40B4-BE49-F238E27FC236}">
                <a16:creationId xmlns:a16="http://schemas.microsoft.com/office/drawing/2014/main" id="{A090B8AE-14E7-B904-F116-1B21A85EF813}"/>
              </a:ext>
            </a:extLst>
          </p:cNvPr>
          <p:cNvSpPr txBox="1"/>
          <p:nvPr/>
        </p:nvSpPr>
        <p:spPr>
          <a:xfrm>
            <a:off x="12699999" y="3487081"/>
            <a:ext cx="116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noProof="0"/>
              <a:t>    </a:t>
            </a:r>
            <a:r>
              <a:rPr lang="es-ES" sz="1400" b="1"/>
              <a:t>9.940</a:t>
            </a:r>
            <a:endParaRPr lang="es-ES" sz="1400" b="1" noProof="0"/>
          </a:p>
        </p:txBody>
      </p:sp>
      <p:sp>
        <p:nvSpPr>
          <p:cNvPr id="81" name="CuadroTexto 80">
            <a:extLst>
              <a:ext uri="{FF2B5EF4-FFF2-40B4-BE49-F238E27FC236}">
                <a16:creationId xmlns:a16="http://schemas.microsoft.com/office/drawing/2014/main" id="{7C7A4AA7-8A43-1560-EF5A-012100B95AF1}"/>
              </a:ext>
            </a:extLst>
          </p:cNvPr>
          <p:cNvSpPr txBox="1"/>
          <p:nvPr/>
        </p:nvSpPr>
        <p:spPr>
          <a:xfrm>
            <a:off x="12734715" y="5167992"/>
            <a:ext cx="116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noProof="0"/>
              <a:t>57.645</a:t>
            </a:r>
          </a:p>
        </p:txBody>
      </p:sp>
      <p:sp>
        <p:nvSpPr>
          <p:cNvPr id="82" name="CuadroTexto 81">
            <a:extLst>
              <a:ext uri="{FF2B5EF4-FFF2-40B4-BE49-F238E27FC236}">
                <a16:creationId xmlns:a16="http://schemas.microsoft.com/office/drawing/2014/main" id="{8C5764F2-923C-2B81-BD4D-D425A76EE2B9}"/>
              </a:ext>
            </a:extLst>
          </p:cNvPr>
          <p:cNvSpPr txBox="1"/>
          <p:nvPr/>
        </p:nvSpPr>
        <p:spPr>
          <a:xfrm>
            <a:off x="12767394" y="4471570"/>
            <a:ext cx="1080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/>
              <a:t>49.010</a:t>
            </a:r>
            <a:endParaRPr lang="es-ES" sz="1400" b="1" noProof="0"/>
          </a:p>
        </p:txBody>
      </p:sp>
      <p:sp>
        <p:nvSpPr>
          <p:cNvPr id="83" name="CuadroTexto 82">
            <a:extLst>
              <a:ext uri="{FF2B5EF4-FFF2-40B4-BE49-F238E27FC236}">
                <a16:creationId xmlns:a16="http://schemas.microsoft.com/office/drawing/2014/main" id="{BE2F22C2-3DAB-F353-E4E1-B276FC06B30B}"/>
              </a:ext>
            </a:extLst>
          </p:cNvPr>
          <p:cNvSpPr txBox="1"/>
          <p:nvPr/>
        </p:nvSpPr>
        <p:spPr>
          <a:xfrm>
            <a:off x="12762425" y="4803282"/>
            <a:ext cx="11033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noProof="0"/>
              <a:t>89.704</a:t>
            </a:r>
          </a:p>
        </p:txBody>
      </p:sp>
      <p:sp>
        <p:nvSpPr>
          <p:cNvPr id="84" name="CuadroTexto 83">
            <a:extLst>
              <a:ext uri="{FF2B5EF4-FFF2-40B4-BE49-F238E27FC236}">
                <a16:creationId xmlns:a16="http://schemas.microsoft.com/office/drawing/2014/main" id="{E214F068-38F6-0142-0FDD-4FD10F7F5EBB}"/>
              </a:ext>
            </a:extLst>
          </p:cNvPr>
          <p:cNvSpPr txBox="1"/>
          <p:nvPr/>
        </p:nvSpPr>
        <p:spPr>
          <a:xfrm>
            <a:off x="12738316" y="5467500"/>
            <a:ext cx="1161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/>
              <a:t>67.054</a:t>
            </a:r>
            <a:endParaRPr lang="es-ES" sz="1400" b="1" noProof="0"/>
          </a:p>
          <a:p>
            <a:pPr algn="ctr"/>
            <a:endParaRPr lang="es-ES" sz="1400" b="1" noProof="0"/>
          </a:p>
        </p:txBody>
      </p:sp>
      <p:sp>
        <p:nvSpPr>
          <p:cNvPr id="85" name="CuadroTexto 84">
            <a:extLst>
              <a:ext uri="{FF2B5EF4-FFF2-40B4-BE49-F238E27FC236}">
                <a16:creationId xmlns:a16="http://schemas.microsoft.com/office/drawing/2014/main" id="{EEC3D5DD-5B08-6F28-E1E2-FE9252104B6F}"/>
              </a:ext>
            </a:extLst>
          </p:cNvPr>
          <p:cNvSpPr txBox="1"/>
          <p:nvPr/>
        </p:nvSpPr>
        <p:spPr>
          <a:xfrm>
            <a:off x="12781827" y="4155222"/>
            <a:ext cx="116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noProof="0"/>
              <a:t>6.043</a:t>
            </a:r>
          </a:p>
        </p:txBody>
      </p:sp>
      <p:sp>
        <p:nvSpPr>
          <p:cNvPr id="86" name="CuadroTexto 85">
            <a:extLst>
              <a:ext uri="{FF2B5EF4-FFF2-40B4-BE49-F238E27FC236}">
                <a16:creationId xmlns:a16="http://schemas.microsoft.com/office/drawing/2014/main" id="{6A27C97B-46F8-5AFC-04B4-1E8EEE4E1359}"/>
              </a:ext>
            </a:extLst>
          </p:cNvPr>
          <p:cNvSpPr txBox="1"/>
          <p:nvPr/>
        </p:nvSpPr>
        <p:spPr>
          <a:xfrm>
            <a:off x="12749209" y="6807321"/>
            <a:ext cx="1108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/>
              <a:t>29.331</a:t>
            </a:r>
            <a:endParaRPr lang="es-ES" sz="1400" b="1" noProof="0"/>
          </a:p>
          <a:p>
            <a:pPr algn="ctr"/>
            <a:endParaRPr lang="es-ES" sz="1400" b="1" noProof="0"/>
          </a:p>
        </p:txBody>
      </p:sp>
      <p:sp>
        <p:nvSpPr>
          <p:cNvPr id="87" name="CuadroTexto 86">
            <a:extLst>
              <a:ext uri="{FF2B5EF4-FFF2-40B4-BE49-F238E27FC236}">
                <a16:creationId xmlns:a16="http://schemas.microsoft.com/office/drawing/2014/main" id="{8B78246D-227E-57A3-661C-69F08805309D}"/>
              </a:ext>
            </a:extLst>
          </p:cNvPr>
          <p:cNvSpPr txBox="1"/>
          <p:nvPr/>
        </p:nvSpPr>
        <p:spPr>
          <a:xfrm>
            <a:off x="12759790" y="6193564"/>
            <a:ext cx="10787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noProof="0"/>
              <a:t>19.347</a:t>
            </a:r>
          </a:p>
        </p:txBody>
      </p:sp>
      <p:sp>
        <p:nvSpPr>
          <p:cNvPr id="88" name="CuadroTexto 87">
            <a:extLst>
              <a:ext uri="{FF2B5EF4-FFF2-40B4-BE49-F238E27FC236}">
                <a16:creationId xmlns:a16="http://schemas.microsoft.com/office/drawing/2014/main" id="{C0ABF6B3-8AC5-1D1D-1BC9-62126C9CA2B0}"/>
              </a:ext>
            </a:extLst>
          </p:cNvPr>
          <p:cNvSpPr txBox="1"/>
          <p:nvPr/>
        </p:nvSpPr>
        <p:spPr>
          <a:xfrm>
            <a:off x="12711670" y="6526044"/>
            <a:ext cx="1161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noProof="0"/>
              <a:t>10.889</a:t>
            </a:r>
          </a:p>
          <a:p>
            <a:pPr algn="ctr"/>
            <a:endParaRPr lang="es-ES" sz="1400" b="1" noProof="0"/>
          </a:p>
        </p:txBody>
      </p:sp>
      <p:sp>
        <p:nvSpPr>
          <p:cNvPr id="89" name="CuadroTexto 88">
            <a:extLst>
              <a:ext uri="{FF2B5EF4-FFF2-40B4-BE49-F238E27FC236}">
                <a16:creationId xmlns:a16="http://schemas.microsoft.com/office/drawing/2014/main" id="{B48D8D6D-DA77-7A94-A1A4-5AA9263C891E}"/>
              </a:ext>
            </a:extLst>
          </p:cNvPr>
          <p:cNvSpPr txBox="1"/>
          <p:nvPr/>
        </p:nvSpPr>
        <p:spPr>
          <a:xfrm>
            <a:off x="12711872" y="7130891"/>
            <a:ext cx="1161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noProof="0"/>
              <a:t>29.972</a:t>
            </a:r>
          </a:p>
          <a:p>
            <a:pPr algn="ctr"/>
            <a:endParaRPr lang="es-ES" sz="1400" b="1" noProof="0"/>
          </a:p>
        </p:txBody>
      </p:sp>
      <p:sp>
        <p:nvSpPr>
          <p:cNvPr id="90" name="CuadroTexto 89">
            <a:extLst>
              <a:ext uri="{FF2B5EF4-FFF2-40B4-BE49-F238E27FC236}">
                <a16:creationId xmlns:a16="http://schemas.microsoft.com/office/drawing/2014/main" id="{98957E17-1459-9A4D-B2B4-E265BE2BAFF2}"/>
              </a:ext>
            </a:extLst>
          </p:cNvPr>
          <p:cNvSpPr txBox="1"/>
          <p:nvPr/>
        </p:nvSpPr>
        <p:spPr>
          <a:xfrm>
            <a:off x="12773850" y="7470862"/>
            <a:ext cx="1161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/>
              <a:t>6.688</a:t>
            </a:r>
            <a:endParaRPr lang="es-ES" sz="1400" b="1" noProof="0"/>
          </a:p>
          <a:p>
            <a:pPr algn="ctr"/>
            <a:endParaRPr lang="es-ES" sz="1400" b="1" noProof="0"/>
          </a:p>
        </p:txBody>
      </p:sp>
      <p:sp>
        <p:nvSpPr>
          <p:cNvPr id="91" name="CuadroTexto 90">
            <a:extLst>
              <a:ext uri="{FF2B5EF4-FFF2-40B4-BE49-F238E27FC236}">
                <a16:creationId xmlns:a16="http://schemas.microsoft.com/office/drawing/2014/main" id="{8B3C0207-F673-87FB-C5D0-988D7D4682D3}"/>
              </a:ext>
            </a:extLst>
          </p:cNvPr>
          <p:cNvSpPr txBox="1"/>
          <p:nvPr/>
        </p:nvSpPr>
        <p:spPr>
          <a:xfrm>
            <a:off x="12735723" y="7811741"/>
            <a:ext cx="1161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/>
              <a:t>40.884</a:t>
            </a:r>
            <a:endParaRPr lang="es-ES" sz="1400" b="1" noProof="0"/>
          </a:p>
          <a:p>
            <a:pPr algn="ctr"/>
            <a:endParaRPr lang="es-ES" sz="1400" b="1" noProof="0"/>
          </a:p>
        </p:txBody>
      </p:sp>
      <p:sp>
        <p:nvSpPr>
          <p:cNvPr id="92" name="CuadroTexto 91">
            <a:extLst>
              <a:ext uri="{FF2B5EF4-FFF2-40B4-BE49-F238E27FC236}">
                <a16:creationId xmlns:a16="http://schemas.microsoft.com/office/drawing/2014/main" id="{597508EE-9DEF-72B7-B67C-0B1D4DF3235A}"/>
              </a:ext>
            </a:extLst>
          </p:cNvPr>
          <p:cNvSpPr txBox="1"/>
          <p:nvPr/>
        </p:nvSpPr>
        <p:spPr>
          <a:xfrm>
            <a:off x="12739460" y="8140705"/>
            <a:ext cx="1161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noProof="0"/>
              <a:t>12.646</a:t>
            </a:r>
          </a:p>
          <a:p>
            <a:pPr algn="ctr"/>
            <a:endParaRPr lang="es-ES" sz="1400" b="1" noProof="0"/>
          </a:p>
        </p:txBody>
      </p:sp>
      <p:cxnSp>
        <p:nvCxnSpPr>
          <p:cNvPr id="93" name="Conector recto 92">
            <a:extLst>
              <a:ext uri="{FF2B5EF4-FFF2-40B4-BE49-F238E27FC236}">
                <a16:creationId xmlns:a16="http://schemas.microsoft.com/office/drawing/2014/main" id="{14AA3E32-55B2-485B-82F6-B8B96119C62B}"/>
              </a:ext>
            </a:extLst>
          </p:cNvPr>
          <p:cNvCxnSpPr>
            <a:cxnSpLocks/>
          </p:cNvCxnSpPr>
          <p:nvPr/>
        </p:nvCxnSpPr>
        <p:spPr>
          <a:xfrm>
            <a:off x="1695523" y="3459725"/>
            <a:ext cx="11844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onector recto 93">
            <a:extLst>
              <a:ext uri="{FF2B5EF4-FFF2-40B4-BE49-F238E27FC236}">
                <a16:creationId xmlns:a16="http://schemas.microsoft.com/office/drawing/2014/main" id="{7AEE8473-EA92-63BE-7832-1A62D1E71241}"/>
              </a:ext>
            </a:extLst>
          </p:cNvPr>
          <p:cNvCxnSpPr>
            <a:cxnSpLocks/>
          </p:cNvCxnSpPr>
          <p:nvPr/>
        </p:nvCxnSpPr>
        <p:spPr>
          <a:xfrm>
            <a:off x="1679057" y="3131145"/>
            <a:ext cx="11844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CuadroTexto 94">
            <a:extLst>
              <a:ext uri="{FF2B5EF4-FFF2-40B4-BE49-F238E27FC236}">
                <a16:creationId xmlns:a16="http://schemas.microsoft.com/office/drawing/2014/main" id="{466D6946-E357-4946-43E9-D318EF1F0620}"/>
              </a:ext>
            </a:extLst>
          </p:cNvPr>
          <p:cNvSpPr txBox="1"/>
          <p:nvPr/>
        </p:nvSpPr>
        <p:spPr>
          <a:xfrm>
            <a:off x="12739460" y="3162863"/>
            <a:ext cx="1148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noProof="0"/>
              <a:t>13.906</a:t>
            </a:r>
          </a:p>
          <a:p>
            <a:pPr algn="ctr"/>
            <a:endParaRPr lang="es-ES" sz="1400" b="1" noProof="0"/>
          </a:p>
        </p:txBody>
      </p:sp>
      <p:sp>
        <p:nvSpPr>
          <p:cNvPr id="96" name="CuadroTexto 95">
            <a:extLst>
              <a:ext uri="{FF2B5EF4-FFF2-40B4-BE49-F238E27FC236}">
                <a16:creationId xmlns:a16="http://schemas.microsoft.com/office/drawing/2014/main" id="{EC708CF9-0851-2324-1462-CDF7D2C71BDD}"/>
              </a:ext>
            </a:extLst>
          </p:cNvPr>
          <p:cNvSpPr txBox="1"/>
          <p:nvPr/>
        </p:nvSpPr>
        <p:spPr>
          <a:xfrm>
            <a:off x="12734118" y="2852739"/>
            <a:ext cx="1161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noProof="0"/>
              <a:t>90.254</a:t>
            </a:r>
          </a:p>
          <a:p>
            <a:pPr algn="ctr"/>
            <a:r>
              <a:rPr lang="es-ES" sz="1400" b="1" noProof="0"/>
              <a:t>	</a:t>
            </a:r>
          </a:p>
        </p:txBody>
      </p:sp>
      <p:cxnSp>
        <p:nvCxnSpPr>
          <p:cNvPr id="97" name="Conector recto 96">
            <a:extLst>
              <a:ext uri="{FF2B5EF4-FFF2-40B4-BE49-F238E27FC236}">
                <a16:creationId xmlns:a16="http://schemas.microsoft.com/office/drawing/2014/main" id="{CC46F399-91E4-7DE2-F1B9-F5041D5482E5}"/>
              </a:ext>
            </a:extLst>
          </p:cNvPr>
          <p:cNvCxnSpPr>
            <a:cxnSpLocks/>
          </p:cNvCxnSpPr>
          <p:nvPr/>
        </p:nvCxnSpPr>
        <p:spPr>
          <a:xfrm>
            <a:off x="1679057" y="8087019"/>
            <a:ext cx="11844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CuadroTexto 97">
            <a:extLst>
              <a:ext uri="{FF2B5EF4-FFF2-40B4-BE49-F238E27FC236}">
                <a16:creationId xmlns:a16="http://schemas.microsoft.com/office/drawing/2014/main" id="{05D8FD53-970E-DB8B-66FA-1D1C2497B0E8}"/>
              </a:ext>
            </a:extLst>
          </p:cNvPr>
          <p:cNvSpPr txBox="1"/>
          <p:nvPr/>
        </p:nvSpPr>
        <p:spPr>
          <a:xfrm>
            <a:off x="12810139" y="8453181"/>
            <a:ext cx="10053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/>
              <a:t>49.412</a:t>
            </a:r>
            <a:endParaRPr lang="es-ES" sz="1400" b="1" noProof="0"/>
          </a:p>
          <a:p>
            <a:pPr algn="ctr"/>
            <a:endParaRPr lang="es-ES" sz="1400" b="1" noProof="0"/>
          </a:p>
        </p:txBody>
      </p:sp>
      <p:cxnSp>
        <p:nvCxnSpPr>
          <p:cNvPr id="99" name="Conector recto 98">
            <a:extLst>
              <a:ext uri="{FF2B5EF4-FFF2-40B4-BE49-F238E27FC236}">
                <a16:creationId xmlns:a16="http://schemas.microsoft.com/office/drawing/2014/main" id="{5DD35B89-055B-7E82-3E28-25B8D915D24E}"/>
              </a:ext>
            </a:extLst>
          </p:cNvPr>
          <p:cNvCxnSpPr>
            <a:cxnSpLocks/>
          </p:cNvCxnSpPr>
          <p:nvPr/>
        </p:nvCxnSpPr>
        <p:spPr>
          <a:xfrm>
            <a:off x="1724576" y="8803435"/>
            <a:ext cx="11844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Conector recto 102">
            <a:extLst>
              <a:ext uri="{FF2B5EF4-FFF2-40B4-BE49-F238E27FC236}">
                <a16:creationId xmlns:a16="http://schemas.microsoft.com/office/drawing/2014/main" id="{FB268EA3-A813-DF45-8416-52C3DF3A5D9B}"/>
              </a:ext>
            </a:extLst>
          </p:cNvPr>
          <p:cNvCxnSpPr>
            <a:cxnSpLocks/>
          </p:cNvCxnSpPr>
          <p:nvPr/>
        </p:nvCxnSpPr>
        <p:spPr>
          <a:xfrm>
            <a:off x="1719041" y="7438969"/>
            <a:ext cx="11844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Conector recto 103">
            <a:extLst>
              <a:ext uri="{FF2B5EF4-FFF2-40B4-BE49-F238E27FC236}">
                <a16:creationId xmlns:a16="http://schemas.microsoft.com/office/drawing/2014/main" id="{BF820FD9-D5C3-4E18-F281-449B5B019687}"/>
              </a:ext>
            </a:extLst>
          </p:cNvPr>
          <p:cNvCxnSpPr>
            <a:cxnSpLocks/>
          </p:cNvCxnSpPr>
          <p:nvPr/>
        </p:nvCxnSpPr>
        <p:spPr>
          <a:xfrm>
            <a:off x="1728994" y="8458882"/>
            <a:ext cx="11844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CuadroTexto 104">
            <a:extLst>
              <a:ext uri="{FF2B5EF4-FFF2-40B4-BE49-F238E27FC236}">
                <a16:creationId xmlns:a16="http://schemas.microsoft.com/office/drawing/2014/main" id="{5F323317-714C-5095-1D5C-CB7FBC1360AC}"/>
              </a:ext>
            </a:extLst>
          </p:cNvPr>
          <p:cNvSpPr txBox="1"/>
          <p:nvPr/>
        </p:nvSpPr>
        <p:spPr>
          <a:xfrm>
            <a:off x="12736881" y="5808130"/>
            <a:ext cx="1161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/>
              <a:t>36.938</a:t>
            </a:r>
            <a:endParaRPr lang="es-ES" sz="1400" b="1" noProof="0"/>
          </a:p>
          <a:p>
            <a:pPr algn="ctr"/>
            <a:endParaRPr lang="es-ES" sz="1400" b="1" noProof="0"/>
          </a:p>
        </p:txBody>
      </p:sp>
      <p:sp>
        <p:nvSpPr>
          <p:cNvPr id="2" name="TextBox 19">
            <a:extLst>
              <a:ext uri="{FF2B5EF4-FFF2-40B4-BE49-F238E27FC236}">
                <a16:creationId xmlns:a16="http://schemas.microsoft.com/office/drawing/2014/main" id="{3E636CF9-06F1-89A5-B0DF-D7A6D2253404}"/>
              </a:ext>
            </a:extLst>
          </p:cNvPr>
          <p:cNvSpPr txBox="1"/>
          <p:nvPr/>
        </p:nvSpPr>
        <p:spPr>
          <a:xfrm>
            <a:off x="742936" y="2201091"/>
            <a:ext cx="7945352" cy="5628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300"/>
              </a:lnSpc>
            </a:pPr>
            <a:r>
              <a:rPr lang="es-ES" sz="1600" i="1" spc="26" noProof="0">
                <a:solidFill>
                  <a:srgbClr val="000000"/>
                </a:solidFill>
                <a:latin typeface="Arial"/>
                <a:ea typeface="League Spartan"/>
                <a:cs typeface="Arial"/>
                <a:sym typeface="League Spartan"/>
              </a:rPr>
              <a:t>Variación interanual – </a:t>
            </a:r>
            <a:r>
              <a:rPr lang="es-ES" sz="1600" i="1" spc="26">
                <a:solidFill>
                  <a:srgbClr val="000000"/>
                </a:solidFill>
                <a:latin typeface="Arial"/>
                <a:ea typeface="League Spartan"/>
                <a:cs typeface="Arial"/>
                <a:sym typeface="League Spartan"/>
              </a:rPr>
              <a:t>agosto</a:t>
            </a:r>
            <a:r>
              <a:rPr lang="es-ES" sz="1600" i="1" spc="26" noProof="0">
                <a:solidFill>
                  <a:srgbClr val="000000"/>
                </a:solidFill>
                <a:latin typeface="Arial"/>
                <a:ea typeface="League Spartan"/>
                <a:cs typeface="Arial"/>
                <a:sym typeface="League Spartan"/>
              </a:rPr>
              <a:t>: 2026 vs. 2025 (%).</a:t>
            </a:r>
          </a:p>
          <a:p>
            <a:pPr lvl="0">
              <a:lnSpc>
                <a:spcPts val="2300"/>
              </a:lnSpc>
            </a:pPr>
            <a:r>
              <a:rPr lang="es-ES" sz="1600" i="1" spc="26" err="1">
                <a:solidFill>
                  <a:srgbClr val="000000"/>
                </a:solidFill>
                <a:latin typeface="Arial"/>
                <a:cs typeface="Arial"/>
                <a:sym typeface="League Spartan"/>
              </a:rPr>
              <a:t>RG+Autónomos</a:t>
            </a:r>
            <a:r>
              <a:rPr lang="es-ES" sz="1600" i="1" spc="26">
                <a:solidFill>
                  <a:srgbClr val="000000"/>
                </a:solidFill>
                <a:latin typeface="Arial"/>
                <a:cs typeface="Arial"/>
                <a:sym typeface="League Spartan"/>
              </a:rPr>
              <a:t>. Datos sin ajustar. Secciones de más de 50.000 afiliados.</a:t>
            </a:r>
            <a:endParaRPr lang="es-ES" sz="1600" i="1" spc="26">
              <a:solidFill>
                <a:srgbClr val="000000"/>
              </a:solidFill>
              <a:latin typeface="Arial"/>
              <a:cs typeface="Arial"/>
            </a:endParaRPr>
          </a:p>
        </p:txBody>
      </p:sp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706DDD82-D23B-4566-B572-DA1A8A2434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0462051"/>
              </p:ext>
            </p:extLst>
          </p:nvPr>
        </p:nvGraphicFramePr>
        <p:xfrm>
          <a:off x="1820748" y="2792696"/>
          <a:ext cx="11524427" cy="66586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411154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414A04-2374-46DD-D934-B779C9D57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7F5EFE6E-D023-FBA5-267E-567C0B1CF5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2475" y="3340568"/>
            <a:ext cx="8527410" cy="5657274"/>
          </a:xfrm>
          <a:prstGeom prst="rect">
            <a:avLst/>
          </a:prstGeom>
        </p:spPr>
      </p:pic>
      <p:grpSp>
        <p:nvGrpSpPr>
          <p:cNvPr id="4" name="Group 4">
            <a:extLst>
              <a:ext uri="{FF2B5EF4-FFF2-40B4-BE49-F238E27FC236}">
                <a16:creationId xmlns:a16="http://schemas.microsoft.com/office/drawing/2014/main" id="{DBC6C77A-C208-7656-D4CE-4417B1050EEB}"/>
              </a:ext>
            </a:extLst>
          </p:cNvPr>
          <p:cNvGrpSpPr/>
          <p:nvPr/>
        </p:nvGrpSpPr>
        <p:grpSpPr>
          <a:xfrm>
            <a:off x="8281657" y="414359"/>
            <a:ext cx="9703557" cy="1825992"/>
            <a:chOff x="-74873" y="0"/>
            <a:chExt cx="4094966" cy="664718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AB59121E-B179-6232-2D3C-E48FFBA7EC93}"/>
                </a:ext>
              </a:extLst>
            </p:cNvPr>
            <p:cNvSpPr/>
            <p:nvPr/>
          </p:nvSpPr>
          <p:spPr>
            <a:xfrm>
              <a:off x="-74873" y="0"/>
              <a:ext cx="4094966" cy="664718"/>
            </a:xfrm>
            <a:custGeom>
              <a:avLst/>
              <a:gdLst/>
              <a:ahLst/>
              <a:cxnLst/>
              <a:rect l="l" t="t" r="r" b="b"/>
              <a:pathLst>
                <a:path w="4013816" h="664718">
                  <a:moveTo>
                    <a:pt x="0" y="0"/>
                  </a:moveTo>
                  <a:lnTo>
                    <a:pt x="4013816" y="0"/>
                  </a:lnTo>
                  <a:lnTo>
                    <a:pt x="4013816" y="664718"/>
                  </a:lnTo>
                  <a:lnTo>
                    <a:pt x="0" y="664718"/>
                  </a:lnTo>
                  <a:close/>
                </a:path>
              </a:pathLst>
            </a:custGeom>
            <a:solidFill>
              <a:srgbClr val="F8E376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C3E3AD7D-3781-2CB1-1FCC-483185EF2B97}"/>
                </a:ext>
              </a:extLst>
            </p:cNvPr>
            <p:cNvSpPr txBox="1"/>
            <p:nvPr/>
          </p:nvSpPr>
          <p:spPr>
            <a:xfrm>
              <a:off x="0" y="9525"/>
              <a:ext cx="4013816" cy="655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BB59B2DC-838A-A775-DC56-B93F05782056}"/>
              </a:ext>
            </a:extLst>
          </p:cNvPr>
          <p:cNvGrpSpPr/>
          <p:nvPr/>
        </p:nvGrpSpPr>
        <p:grpSpPr>
          <a:xfrm>
            <a:off x="0" y="9262257"/>
            <a:ext cx="18288000" cy="731215"/>
            <a:chOff x="0" y="0"/>
            <a:chExt cx="6396785" cy="240907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3F2D02CE-CA58-FADE-6B86-810BD83BE870}"/>
                </a:ext>
              </a:extLst>
            </p:cNvPr>
            <p:cNvSpPr/>
            <p:nvPr/>
          </p:nvSpPr>
          <p:spPr>
            <a:xfrm>
              <a:off x="0" y="0"/>
              <a:ext cx="6396785" cy="240907"/>
            </a:xfrm>
            <a:custGeom>
              <a:avLst/>
              <a:gdLst/>
              <a:ahLst/>
              <a:cxnLst/>
              <a:rect l="l" t="t" r="r" b="b"/>
              <a:pathLst>
                <a:path w="6396785" h="240907">
                  <a:moveTo>
                    <a:pt x="6396785" y="0"/>
                  </a:moveTo>
                  <a:lnTo>
                    <a:pt x="6396785" y="240907"/>
                  </a:lnTo>
                  <a:lnTo>
                    <a:pt x="0" y="2409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D11A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44245AF9-A7AB-154A-2C4F-89B340A07D9A}"/>
                </a:ext>
              </a:extLst>
            </p:cNvPr>
            <p:cNvSpPr txBox="1"/>
            <p:nvPr/>
          </p:nvSpPr>
          <p:spPr>
            <a:xfrm>
              <a:off x="0" y="9525"/>
              <a:ext cx="6396785" cy="2313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F355C20D-556B-1A92-1B54-B10FF24C80DF}"/>
              </a:ext>
            </a:extLst>
          </p:cNvPr>
          <p:cNvSpPr/>
          <p:nvPr/>
        </p:nvSpPr>
        <p:spPr>
          <a:xfrm>
            <a:off x="13172056" y="9094700"/>
            <a:ext cx="4198776" cy="1028700"/>
          </a:xfrm>
          <a:custGeom>
            <a:avLst/>
            <a:gdLst/>
            <a:ahLst/>
            <a:cxnLst/>
            <a:rect l="l" t="t" r="r" b="b"/>
            <a:pathLst>
              <a:path w="4198776" h="1028700">
                <a:moveTo>
                  <a:pt x="0" y="0"/>
                </a:moveTo>
                <a:lnTo>
                  <a:pt x="4198776" y="0"/>
                </a:lnTo>
                <a:lnTo>
                  <a:pt x="4198776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F16FB0E5-0ECA-6E58-1B61-CFD5C8B58C45}"/>
              </a:ext>
            </a:extLst>
          </p:cNvPr>
          <p:cNvSpPr txBox="1"/>
          <p:nvPr/>
        </p:nvSpPr>
        <p:spPr>
          <a:xfrm>
            <a:off x="744234" y="394566"/>
            <a:ext cx="7676435" cy="20390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5300"/>
              </a:lnSpc>
              <a:spcBef>
                <a:spcPct val="0"/>
              </a:spcBef>
            </a:pPr>
            <a:r>
              <a:rPr lang="en-US" sz="5600" spc="414">
                <a:solidFill>
                  <a:srgbClr val="000000"/>
                </a:solidFill>
                <a:latin typeface="Impact" panose="020B0806030902050204" pitchFamily="34" charset="0"/>
                <a:ea typeface="League Spartan"/>
                <a:cs typeface="League Spartan"/>
                <a:sym typeface="League Spartan"/>
              </a:rPr>
              <a:t>AFILIADOS EN EDUCACIÓN POR TIPO DE CONTRATO Y CENTRO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DFB4CF80-BA47-5D4A-9636-CDF943D4DDC2}"/>
              </a:ext>
            </a:extLst>
          </p:cNvPr>
          <p:cNvSpPr txBox="1"/>
          <p:nvPr/>
        </p:nvSpPr>
        <p:spPr>
          <a:xfrm>
            <a:off x="-396179" y="9371795"/>
            <a:ext cx="13529615" cy="46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s-ES" sz="2400" noProof="0">
                <a:solidFill>
                  <a:srgbClr val="020301"/>
                </a:solidFill>
                <a:latin typeface="Poppins"/>
                <a:ea typeface="Poppins"/>
                <a:cs typeface="Poppins"/>
                <a:sym typeface="Poppins"/>
              </a:rPr>
              <a:t>SECRETARÍA DE ESTADO DE LA SEGURIDAD SOCIAL Y PENSIONES</a:t>
            </a:r>
          </a:p>
        </p:txBody>
      </p:sp>
      <p:sp>
        <p:nvSpPr>
          <p:cNvPr id="3" name="TextBox 19">
            <a:extLst>
              <a:ext uri="{FF2B5EF4-FFF2-40B4-BE49-F238E27FC236}">
                <a16:creationId xmlns:a16="http://schemas.microsoft.com/office/drawing/2014/main" id="{11398998-BEC3-EDBE-0224-2A95D23A5E29}"/>
              </a:ext>
            </a:extLst>
          </p:cNvPr>
          <p:cNvSpPr txBox="1"/>
          <p:nvPr/>
        </p:nvSpPr>
        <p:spPr>
          <a:xfrm>
            <a:off x="734491" y="2458290"/>
            <a:ext cx="8215270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s-ES" sz="1600" i="1" spc="26">
                <a:solidFill>
                  <a:srgbClr val="000000"/>
                </a:solidFill>
                <a:latin typeface="Arial"/>
                <a:cs typeface="Arial"/>
              </a:rPr>
              <a:t>Agosto vs. Abril</a:t>
            </a:r>
          </a:p>
          <a:p>
            <a:pPr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s-ES" sz="1600" i="1" spc="26">
                <a:solidFill>
                  <a:srgbClr val="000000"/>
                </a:solidFill>
                <a:latin typeface="Arial"/>
                <a:cs typeface="Arial"/>
                <a:sym typeface="League Spartan"/>
              </a:rPr>
              <a:t>Régimen General. </a:t>
            </a:r>
            <a:r>
              <a:rPr lang="es-ES" sz="1600" i="1" spc="26">
                <a:solidFill>
                  <a:srgbClr val="000000"/>
                </a:solidFill>
                <a:latin typeface="Arial"/>
                <a:cs typeface="Arial"/>
              </a:rPr>
              <a:t>Afiliados fin de mes. Datos sin ajustar</a:t>
            </a:r>
          </a:p>
        </p:txBody>
      </p:sp>
      <p:sp>
        <p:nvSpPr>
          <p:cNvPr id="21" name="TextBox 14">
            <a:extLst>
              <a:ext uri="{FF2B5EF4-FFF2-40B4-BE49-F238E27FC236}">
                <a16:creationId xmlns:a16="http://schemas.microsoft.com/office/drawing/2014/main" id="{E4DC9ED2-BD27-7240-176D-C1137D61072C}"/>
              </a:ext>
            </a:extLst>
          </p:cNvPr>
          <p:cNvSpPr txBox="1"/>
          <p:nvPr/>
        </p:nvSpPr>
        <p:spPr>
          <a:xfrm>
            <a:off x="8371604" y="557599"/>
            <a:ext cx="9523596" cy="14183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algn="ctr">
              <a:lnSpc>
                <a:spcPts val="2799"/>
              </a:lnSpc>
              <a:spcBef>
                <a:spcPct val="0"/>
              </a:spcBef>
            </a:pPr>
            <a:r>
              <a:rPr lang="es-ES" sz="2000" b="1" dirty="0">
                <a:solidFill>
                  <a:srgbClr val="000000"/>
                </a:solidFill>
                <a:latin typeface="Poppins Bold"/>
                <a:cs typeface="Poppins Bold"/>
              </a:rPr>
              <a:t>La caída en la sección de la Educación entre abril y agosto, por tipo de contrato, se concentra en fijos discontinuos (43,1% este año). Por tipo de centro, se condensa en Otros Centros Educativos (academias , centros deportivos, cooperativas de trabajos asociado…) y en Centros Públicos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1D68BAD2-BDE3-E2E0-5D4F-DE2C176C1B3E}"/>
              </a:ext>
            </a:extLst>
          </p:cNvPr>
          <p:cNvSpPr txBox="1"/>
          <p:nvPr/>
        </p:nvSpPr>
        <p:spPr>
          <a:xfrm>
            <a:off x="2375818" y="3156892"/>
            <a:ext cx="49326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s-ES" sz="1600" i="1" spc="26">
                <a:solidFill>
                  <a:srgbClr val="000000"/>
                </a:solidFill>
                <a:latin typeface="Arial"/>
                <a:cs typeface="Arial"/>
              </a:rPr>
              <a:t>(% s/ Total). </a:t>
            </a:r>
            <a:endParaRPr lang="es-ES" sz="1600"/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57959549-E46C-B172-4AA8-3C198E8BE1DA}"/>
              </a:ext>
            </a:extLst>
          </p:cNvPr>
          <p:cNvSpPr txBox="1"/>
          <p:nvPr/>
        </p:nvSpPr>
        <p:spPr>
          <a:xfrm>
            <a:off x="10992716" y="3020412"/>
            <a:ext cx="49326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s-ES" sz="1600" b="0" i="1" spc="26" dirty="0">
                <a:solidFill>
                  <a:srgbClr val="000000"/>
                </a:solidFill>
                <a:latin typeface="Arial"/>
                <a:cs typeface="Arial"/>
              </a:rPr>
              <a:t>(Valores Absolutos). </a:t>
            </a:r>
            <a:endParaRPr lang="es-ES" sz="1600" dirty="0"/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F1B8750D-846C-561E-D5FC-98808FA196DC}"/>
              </a:ext>
            </a:extLst>
          </p:cNvPr>
          <p:cNvSpPr txBox="1"/>
          <p:nvPr/>
        </p:nvSpPr>
        <p:spPr>
          <a:xfrm>
            <a:off x="10571742" y="5938372"/>
            <a:ext cx="1403004" cy="461665"/>
          </a:xfrm>
          <a:prstGeom prst="rect">
            <a:avLst/>
          </a:prstGeom>
          <a:solidFill>
            <a:srgbClr val="FFF9E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100" b="1"/>
              <a:t>-</a:t>
            </a:r>
            <a:r>
              <a:rPr lang="es-ES" sz="2400" b="1"/>
              <a:t>153.691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867CFE1E-CBA5-CBCA-FFB0-149C2309436F}"/>
              </a:ext>
            </a:extLst>
          </p:cNvPr>
          <p:cNvSpPr txBox="1"/>
          <p:nvPr/>
        </p:nvSpPr>
        <p:spPr>
          <a:xfrm>
            <a:off x="14552844" y="8019777"/>
            <a:ext cx="1111154" cy="41549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000" b="1"/>
              <a:t>-31.987</a:t>
            </a: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CFD95D16-615F-E071-A451-E8AB073F882B}"/>
              </a:ext>
            </a:extLst>
          </p:cNvPr>
          <p:cNvSpPr txBox="1"/>
          <p:nvPr/>
        </p:nvSpPr>
        <p:spPr>
          <a:xfrm>
            <a:off x="14732329" y="5775497"/>
            <a:ext cx="1403004" cy="430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200" b="1"/>
              <a:t>-133.114</a:t>
            </a: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DA4C1842-036B-503B-B67A-59817DE96FDD}"/>
              </a:ext>
            </a:extLst>
          </p:cNvPr>
          <p:cNvSpPr txBox="1"/>
          <p:nvPr/>
        </p:nvSpPr>
        <p:spPr>
          <a:xfrm>
            <a:off x="16391677" y="7974154"/>
            <a:ext cx="860611" cy="3077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400" b="1"/>
              <a:t>-12.555</a:t>
            </a:r>
          </a:p>
        </p:txBody>
      </p:sp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8F95D0B1-10D9-4F4E-84CB-799F7849AFA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8973278"/>
              </p:ext>
            </p:extLst>
          </p:nvPr>
        </p:nvGraphicFramePr>
        <p:xfrm>
          <a:off x="614873" y="3698360"/>
          <a:ext cx="7666784" cy="52356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538759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688FB-A393-8F89-146F-0CBD25B05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n 24">
            <a:extLst>
              <a:ext uri="{FF2B5EF4-FFF2-40B4-BE49-F238E27FC236}">
                <a16:creationId xmlns:a16="http://schemas.microsoft.com/office/drawing/2014/main" id="{1A479966-1CE3-748E-9BA6-EE5BBF4913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1149" y="2381632"/>
            <a:ext cx="8567180" cy="6406761"/>
          </a:xfrm>
          <a:prstGeom prst="rect">
            <a:avLst/>
          </a:prstGeom>
        </p:spPr>
      </p:pic>
      <p:grpSp>
        <p:nvGrpSpPr>
          <p:cNvPr id="4" name="Group 4">
            <a:extLst>
              <a:ext uri="{FF2B5EF4-FFF2-40B4-BE49-F238E27FC236}">
                <a16:creationId xmlns:a16="http://schemas.microsoft.com/office/drawing/2014/main" id="{33F4525D-BB8A-775F-6595-ABC55C33F1FD}"/>
              </a:ext>
            </a:extLst>
          </p:cNvPr>
          <p:cNvGrpSpPr/>
          <p:nvPr/>
        </p:nvGrpSpPr>
        <p:grpSpPr>
          <a:xfrm>
            <a:off x="6469039" y="298277"/>
            <a:ext cx="11037493" cy="1351669"/>
            <a:chOff x="0" y="0"/>
            <a:chExt cx="4020093" cy="664718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59AB3233-8663-ECCE-2269-D2E711035E3E}"/>
                </a:ext>
              </a:extLst>
            </p:cNvPr>
            <p:cNvSpPr/>
            <p:nvPr/>
          </p:nvSpPr>
          <p:spPr>
            <a:xfrm>
              <a:off x="6277" y="0"/>
              <a:ext cx="4013816" cy="664718"/>
            </a:xfrm>
            <a:custGeom>
              <a:avLst/>
              <a:gdLst/>
              <a:ahLst/>
              <a:cxnLst/>
              <a:rect l="l" t="t" r="r" b="b"/>
              <a:pathLst>
                <a:path w="4013816" h="664718">
                  <a:moveTo>
                    <a:pt x="0" y="0"/>
                  </a:moveTo>
                  <a:lnTo>
                    <a:pt x="4013816" y="0"/>
                  </a:lnTo>
                  <a:lnTo>
                    <a:pt x="4013816" y="664718"/>
                  </a:lnTo>
                  <a:lnTo>
                    <a:pt x="0" y="664718"/>
                  </a:lnTo>
                  <a:close/>
                </a:path>
              </a:pathLst>
            </a:custGeom>
            <a:solidFill>
              <a:srgbClr val="F8E376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ACDF3470-2C64-53D0-53C1-BEEBF2EBFCC3}"/>
                </a:ext>
              </a:extLst>
            </p:cNvPr>
            <p:cNvSpPr txBox="1"/>
            <p:nvPr/>
          </p:nvSpPr>
          <p:spPr>
            <a:xfrm>
              <a:off x="0" y="9525"/>
              <a:ext cx="4013816" cy="655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A543E254-4923-77B7-0E24-2ED4C4602154}"/>
              </a:ext>
            </a:extLst>
          </p:cNvPr>
          <p:cNvGrpSpPr/>
          <p:nvPr/>
        </p:nvGrpSpPr>
        <p:grpSpPr>
          <a:xfrm>
            <a:off x="0" y="9262257"/>
            <a:ext cx="18288000" cy="731215"/>
            <a:chOff x="0" y="0"/>
            <a:chExt cx="6396785" cy="240907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7C65E87D-EE19-B20A-71AD-8E86FBF6FB61}"/>
                </a:ext>
              </a:extLst>
            </p:cNvPr>
            <p:cNvSpPr/>
            <p:nvPr/>
          </p:nvSpPr>
          <p:spPr>
            <a:xfrm>
              <a:off x="0" y="0"/>
              <a:ext cx="6396785" cy="240907"/>
            </a:xfrm>
            <a:custGeom>
              <a:avLst/>
              <a:gdLst/>
              <a:ahLst/>
              <a:cxnLst/>
              <a:rect l="l" t="t" r="r" b="b"/>
              <a:pathLst>
                <a:path w="6396785" h="240907">
                  <a:moveTo>
                    <a:pt x="6396785" y="0"/>
                  </a:moveTo>
                  <a:lnTo>
                    <a:pt x="6396785" y="240907"/>
                  </a:lnTo>
                  <a:lnTo>
                    <a:pt x="0" y="2409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D11A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A82B3D92-3A43-486C-275B-0BEEDD73AF9A}"/>
                </a:ext>
              </a:extLst>
            </p:cNvPr>
            <p:cNvSpPr txBox="1"/>
            <p:nvPr/>
          </p:nvSpPr>
          <p:spPr>
            <a:xfrm>
              <a:off x="0" y="9525"/>
              <a:ext cx="6396785" cy="2313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9FD6E310-68A4-86D9-91FF-0E437D82BBC9}"/>
              </a:ext>
            </a:extLst>
          </p:cNvPr>
          <p:cNvSpPr/>
          <p:nvPr/>
        </p:nvSpPr>
        <p:spPr>
          <a:xfrm>
            <a:off x="13171536" y="9094465"/>
            <a:ext cx="4198776" cy="1028700"/>
          </a:xfrm>
          <a:custGeom>
            <a:avLst/>
            <a:gdLst/>
            <a:ahLst/>
            <a:cxnLst/>
            <a:rect l="l" t="t" r="r" b="b"/>
            <a:pathLst>
              <a:path w="4198776" h="1028700">
                <a:moveTo>
                  <a:pt x="0" y="0"/>
                </a:moveTo>
                <a:lnTo>
                  <a:pt x="4198776" y="0"/>
                </a:lnTo>
                <a:lnTo>
                  <a:pt x="4198776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130F3ADD-FCA2-CF5F-89B6-2DFC18191D8F}"/>
              </a:ext>
            </a:extLst>
          </p:cNvPr>
          <p:cNvSpPr txBox="1"/>
          <p:nvPr/>
        </p:nvSpPr>
        <p:spPr>
          <a:xfrm>
            <a:off x="744234" y="394566"/>
            <a:ext cx="5896409" cy="2051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000"/>
              </a:lnSpc>
            </a:pPr>
            <a:r>
              <a:rPr lang="es-ES" sz="7200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AFILIADOS </a:t>
            </a:r>
          </a:p>
          <a:p>
            <a:pPr algn="just">
              <a:lnSpc>
                <a:spcPts val="8000"/>
              </a:lnSpc>
            </a:pPr>
            <a:r>
              <a:rPr lang="es-ES" sz="7200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POR CCAA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83059D29-F554-B2FA-7937-4059058EFDE8}"/>
              </a:ext>
            </a:extLst>
          </p:cNvPr>
          <p:cNvSpPr txBox="1"/>
          <p:nvPr/>
        </p:nvSpPr>
        <p:spPr>
          <a:xfrm>
            <a:off x="-396179" y="9371795"/>
            <a:ext cx="13529615" cy="46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s-ES" sz="2400" noProof="0">
                <a:solidFill>
                  <a:srgbClr val="020301"/>
                </a:solidFill>
                <a:latin typeface="Poppins"/>
                <a:ea typeface="Poppins"/>
                <a:cs typeface="Poppins"/>
                <a:sym typeface="Poppins"/>
              </a:rPr>
              <a:t>SECRETARÍA DE ESTADO DE LA SEGURIDAD SOCIAL Y PENSIONES</a:t>
            </a:r>
          </a:p>
        </p:txBody>
      </p:sp>
      <p:sp>
        <p:nvSpPr>
          <p:cNvPr id="28" name="TextBox 14">
            <a:extLst>
              <a:ext uri="{FF2B5EF4-FFF2-40B4-BE49-F238E27FC236}">
                <a16:creationId xmlns:a16="http://schemas.microsoft.com/office/drawing/2014/main" id="{40FA0306-93E5-15D4-DD8B-FEAA7A2A05D9}"/>
              </a:ext>
            </a:extLst>
          </p:cNvPr>
          <p:cNvSpPr txBox="1"/>
          <p:nvPr/>
        </p:nvSpPr>
        <p:spPr>
          <a:xfrm>
            <a:off x="6469039" y="572729"/>
            <a:ext cx="10727281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algn="ctr">
              <a:lnSpc>
                <a:spcPts val="2799"/>
              </a:lnSpc>
              <a:spcBef>
                <a:spcPct val="0"/>
              </a:spcBef>
            </a:pPr>
            <a:r>
              <a:rPr lang="es-ES" sz="2400" b="1" dirty="0">
                <a:solidFill>
                  <a:srgbClr val="000000"/>
                </a:solidFill>
                <a:latin typeface="Poppins Bold"/>
                <a:cs typeface="Poppins Bold"/>
              </a:rPr>
              <a:t>El empleo mantiene un crecimiento generalizado en el último año: la mayoría de las comunidades autónomas supera el 2% interanual</a:t>
            </a:r>
          </a:p>
          <a:p>
            <a:pPr marL="0" lvl="1" algn="ctr">
              <a:lnSpc>
                <a:spcPts val="2799"/>
              </a:lnSpc>
              <a:spcBef>
                <a:spcPct val="0"/>
              </a:spcBef>
            </a:pPr>
            <a:endParaRPr lang="es-ES" sz="2400" b="1" dirty="0">
              <a:solidFill>
                <a:srgbClr val="000000"/>
              </a:solidFill>
              <a:latin typeface="Poppins Bold"/>
              <a:cs typeface="Poppins Bold"/>
            </a:endParaRPr>
          </a:p>
        </p:txBody>
      </p:sp>
      <p:sp>
        <p:nvSpPr>
          <p:cNvPr id="3" name="TextBox 19">
            <a:extLst>
              <a:ext uri="{FF2B5EF4-FFF2-40B4-BE49-F238E27FC236}">
                <a16:creationId xmlns:a16="http://schemas.microsoft.com/office/drawing/2014/main" id="{75BD6C6E-71D9-7299-2875-FD2D6188B968}"/>
              </a:ext>
            </a:extLst>
          </p:cNvPr>
          <p:cNvSpPr txBox="1"/>
          <p:nvPr/>
        </p:nvSpPr>
        <p:spPr>
          <a:xfrm>
            <a:off x="744234" y="2446410"/>
            <a:ext cx="7326994" cy="5628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300"/>
              </a:lnSpc>
            </a:pPr>
            <a:r>
              <a:rPr lang="es-ES" sz="1600" i="1" spc="26" dirty="0">
                <a:solidFill>
                  <a:srgbClr val="000000"/>
                </a:solidFill>
                <a:latin typeface="Arial"/>
                <a:cs typeface="Arial"/>
              </a:rPr>
              <a:t>Agosto 2026. Variación interanual</a:t>
            </a:r>
            <a:r>
              <a:rPr lang="es-ES" sz="1600" i="1" spc="26" dirty="0">
                <a:solidFill>
                  <a:srgbClr val="000000"/>
                </a:solidFill>
                <a:latin typeface="Arial"/>
                <a:cs typeface="Arial"/>
                <a:sym typeface="League Spartan"/>
              </a:rPr>
              <a:t>.</a:t>
            </a:r>
            <a:endParaRPr lang="es-ES" sz="1600" i="1" spc="26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lvl="0" indent="0" algn="l">
              <a:lnSpc>
                <a:spcPts val="2300"/>
              </a:lnSpc>
            </a:pPr>
            <a:r>
              <a:rPr lang="es-ES" sz="1600" i="1" spc="26" dirty="0" err="1">
                <a:solidFill>
                  <a:srgbClr val="000000"/>
                </a:solidFill>
                <a:latin typeface="Arial"/>
                <a:ea typeface="League Spartan"/>
                <a:cs typeface="Arial"/>
                <a:sym typeface="League Spartan"/>
              </a:rPr>
              <a:t>RG+Autónomos</a:t>
            </a:r>
            <a:r>
              <a:rPr lang="es-ES" sz="1600" i="1" spc="26" dirty="0">
                <a:solidFill>
                  <a:srgbClr val="000000"/>
                </a:solidFill>
                <a:latin typeface="Arial"/>
                <a:ea typeface="League Spartan"/>
                <a:cs typeface="Arial"/>
                <a:sym typeface="League Spartan"/>
              </a:rPr>
              <a:t>. Datos desestacionalizados.</a:t>
            </a:r>
            <a:endParaRPr lang="es-ES" sz="1600" i="1" spc="26" dirty="0">
              <a:solidFill>
                <a:srgbClr val="000000"/>
              </a:solidFill>
              <a:latin typeface="Arial"/>
              <a:ea typeface="League Spartan"/>
              <a:cs typeface="Arial"/>
            </a:endParaRPr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3A0CF4C6-CB01-B7CB-7FB0-3DA091F710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88329" y="6480606"/>
            <a:ext cx="2691101" cy="2372052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D8409838-0385-6C2C-A39B-AB91698287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1846" y="7505320"/>
            <a:ext cx="3881184" cy="1349287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88D28FFA-0ADF-2B18-B312-3F5570DC32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82233" y="7666632"/>
            <a:ext cx="1314065" cy="1086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1767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2E0094-827C-F1CA-D86F-FB011539E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EF3F904C-AA27-E12D-72C7-7D07BD65A1D6}"/>
              </a:ext>
            </a:extLst>
          </p:cNvPr>
          <p:cNvGrpSpPr/>
          <p:nvPr/>
        </p:nvGrpSpPr>
        <p:grpSpPr>
          <a:xfrm>
            <a:off x="6223819" y="315454"/>
            <a:ext cx="11699630" cy="1581585"/>
            <a:chOff x="0" y="0"/>
            <a:chExt cx="4020093" cy="664718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879076C3-0ED7-2A00-66FD-928D0655F4BF}"/>
                </a:ext>
              </a:extLst>
            </p:cNvPr>
            <p:cNvSpPr/>
            <p:nvPr/>
          </p:nvSpPr>
          <p:spPr>
            <a:xfrm>
              <a:off x="6277" y="0"/>
              <a:ext cx="4013816" cy="664718"/>
            </a:xfrm>
            <a:custGeom>
              <a:avLst/>
              <a:gdLst/>
              <a:ahLst/>
              <a:cxnLst/>
              <a:rect l="l" t="t" r="r" b="b"/>
              <a:pathLst>
                <a:path w="4013816" h="664718">
                  <a:moveTo>
                    <a:pt x="0" y="0"/>
                  </a:moveTo>
                  <a:lnTo>
                    <a:pt x="4013816" y="0"/>
                  </a:lnTo>
                  <a:lnTo>
                    <a:pt x="4013816" y="664718"/>
                  </a:lnTo>
                  <a:lnTo>
                    <a:pt x="0" y="664718"/>
                  </a:lnTo>
                  <a:close/>
                </a:path>
              </a:pathLst>
            </a:custGeom>
            <a:solidFill>
              <a:srgbClr val="F8E376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6C5549BF-3B6B-E96D-1BB8-6B4077DC4DEA}"/>
                </a:ext>
              </a:extLst>
            </p:cNvPr>
            <p:cNvSpPr txBox="1"/>
            <p:nvPr/>
          </p:nvSpPr>
          <p:spPr>
            <a:xfrm>
              <a:off x="0" y="9525"/>
              <a:ext cx="4013816" cy="655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6D7A0469-2C61-B4A5-52D3-847F316A4D4C}"/>
              </a:ext>
            </a:extLst>
          </p:cNvPr>
          <p:cNvGrpSpPr/>
          <p:nvPr/>
        </p:nvGrpSpPr>
        <p:grpSpPr>
          <a:xfrm>
            <a:off x="0" y="9262257"/>
            <a:ext cx="18288000" cy="731215"/>
            <a:chOff x="0" y="0"/>
            <a:chExt cx="6396785" cy="240907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31A46EC2-999B-1472-3968-7D136197577C}"/>
                </a:ext>
              </a:extLst>
            </p:cNvPr>
            <p:cNvSpPr/>
            <p:nvPr/>
          </p:nvSpPr>
          <p:spPr>
            <a:xfrm>
              <a:off x="0" y="0"/>
              <a:ext cx="6396785" cy="240907"/>
            </a:xfrm>
            <a:custGeom>
              <a:avLst/>
              <a:gdLst/>
              <a:ahLst/>
              <a:cxnLst/>
              <a:rect l="l" t="t" r="r" b="b"/>
              <a:pathLst>
                <a:path w="6396785" h="240907">
                  <a:moveTo>
                    <a:pt x="6396785" y="0"/>
                  </a:moveTo>
                  <a:lnTo>
                    <a:pt x="6396785" y="240907"/>
                  </a:lnTo>
                  <a:lnTo>
                    <a:pt x="0" y="2409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D11A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E2F08EDA-40E6-38A6-61FB-656D284615A9}"/>
                </a:ext>
              </a:extLst>
            </p:cNvPr>
            <p:cNvSpPr txBox="1"/>
            <p:nvPr/>
          </p:nvSpPr>
          <p:spPr>
            <a:xfrm>
              <a:off x="0" y="9525"/>
              <a:ext cx="6396785" cy="2313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1F893B15-2E9B-623A-CB21-8D5336F50267}"/>
              </a:ext>
            </a:extLst>
          </p:cNvPr>
          <p:cNvSpPr/>
          <p:nvPr/>
        </p:nvSpPr>
        <p:spPr>
          <a:xfrm>
            <a:off x="13171536" y="9094465"/>
            <a:ext cx="4198776" cy="1028700"/>
          </a:xfrm>
          <a:custGeom>
            <a:avLst/>
            <a:gdLst/>
            <a:ahLst/>
            <a:cxnLst/>
            <a:rect l="l" t="t" r="r" b="b"/>
            <a:pathLst>
              <a:path w="4198776" h="1028700">
                <a:moveTo>
                  <a:pt x="0" y="0"/>
                </a:moveTo>
                <a:lnTo>
                  <a:pt x="4198776" y="0"/>
                </a:lnTo>
                <a:lnTo>
                  <a:pt x="4198776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F9427823-5429-14A6-7AB7-230DE84FE33F}"/>
              </a:ext>
            </a:extLst>
          </p:cNvPr>
          <p:cNvSpPr txBox="1"/>
          <p:nvPr/>
        </p:nvSpPr>
        <p:spPr>
          <a:xfrm>
            <a:off x="6774984" y="586128"/>
            <a:ext cx="10589917" cy="14362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algn="ctr">
              <a:lnSpc>
                <a:spcPts val="2799"/>
              </a:lnSpc>
              <a:spcBef>
                <a:spcPct val="0"/>
              </a:spcBef>
            </a:pPr>
            <a:r>
              <a:rPr lang="es-ES" sz="2400" b="1">
                <a:solidFill>
                  <a:srgbClr val="000000"/>
                </a:solidFill>
                <a:latin typeface="Poppins Bold"/>
                <a:cs typeface="Poppins Bold"/>
              </a:rPr>
              <a:t>La mejora de la calidad </a:t>
            </a:r>
            <a:r>
              <a:rPr lang="es-ES" sz="2400" b="1">
                <a:solidFill>
                  <a:srgbClr val="000000"/>
                </a:solidFill>
                <a:latin typeface="Poppins Bold"/>
                <a:cs typeface="Poppins Bold"/>
                <a:sym typeface="League Spartan"/>
              </a:rPr>
              <a:t>del empleo se concentra sobre todo en el  empleo a tiempo completo, mientras que el número de fijos discontinuos continúa estabilizado</a:t>
            </a:r>
            <a:endParaRPr lang="es-ES" sz="2400" b="1">
              <a:solidFill>
                <a:srgbClr val="000000"/>
              </a:solidFill>
              <a:latin typeface="Poppins Bold"/>
              <a:cs typeface="Poppins Bold"/>
            </a:endParaRPr>
          </a:p>
          <a:p>
            <a:pPr marL="0" lvl="1" algn="ctr">
              <a:lnSpc>
                <a:spcPts val="2799"/>
              </a:lnSpc>
              <a:spcBef>
                <a:spcPct val="0"/>
              </a:spcBef>
            </a:pPr>
            <a:endParaRPr lang="es-ES" sz="2400" b="1" noProof="0">
              <a:solidFill>
                <a:srgbClr val="000000"/>
              </a:solidFill>
              <a:latin typeface="Poppins Bold"/>
              <a:cs typeface="Poppins Bold"/>
            </a:endParaRP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1E56D37F-823C-80CC-74C6-C154966CCFC4}"/>
              </a:ext>
            </a:extLst>
          </p:cNvPr>
          <p:cNvSpPr txBox="1"/>
          <p:nvPr/>
        </p:nvSpPr>
        <p:spPr>
          <a:xfrm>
            <a:off x="744234" y="394566"/>
            <a:ext cx="5896409" cy="2051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000"/>
              </a:lnSpc>
            </a:pPr>
            <a:r>
              <a:rPr lang="es-ES" sz="7200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AFILIADOS </a:t>
            </a:r>
          </a:p>
          <a:p>
            <a:pPr algn="just">
              <a:lnSpc>
                <a:spcPts val="8000"/>
              </a:lnSpc>
            </a:pPr>
            <a:r>
              <a:rPr lang="es-ES" sz="7200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INDEFINIDOS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C3FF3B53-DF0E-9BBA-0110-CC34BE7BFD89}"/>
              </a:ext>
            </a:extLst>
          </p:cNvPr>
          <p:cNvSpPr txBox="1"/>
          <p:nvPr/>
        </p:nvSpPr>
        <p:spPr>
          <a:xfrm>
            <a:off x="-396179" y="9371795"/>
            <a:ext cx="13529615" cy="46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s-ES" sz="2400" noProof="0">
                <a:solidFill>
                  <a:srgbClr val="020301"/>
                </a:solidFill>
                <a:latin typeface="Poppins"/>
                <a:ea typeface="Poppins"/>
                <a:cs typeface="Poppins"/>
                <a:sym typeface="Poppins"/>
              </a:rPr>
              <a:t>SECRETARÍA DE ESTADO DE LA SEGURIDAD SOCIAL Y PENSIONES</a:t>
            </a:r>
          </a:p>
        </p:txBody>
      </p:sp>
      <p:sp>
        <p:nvSpPr>
          <p:cNvPr id="2" name="TextBox 19">
            <a:extLst>
              <a:ext uri="{FF2B5EF4-FFF2-40B4-BE49-F238E27FC236}">
                <a16:creationId xmlns:a16="http://schemas.microsoft.com/office/drawing/2014/main" id="{910E5374-0759-EB24-1322-AC714860AC2B}"/>
              </a:ext>
            </a:extLst>
          </p:cNvPr>
          <p:cNvSpPr txBox="1"/>
          <p:nvPr/>
        </p:nvSpPr>
        <p:spPr>
          <a:xfrm>
            <a:off x="762811" y="2644064"/>
            <a:ext cx="8215270" cy="246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/>
            <a:r>
              <a:rPr lang="es-ES" sz="1600" i="1" spc="26" noProof="0">
                <a:solidFill>
                  <a:srgbClr val="000000"/>
                </a:solidFill>
                <a:latin typeface="Arial"/>
                <a:ea typeface="League Spartan"/>
                <a:cs typeface="Arial"/>
                <a:sym typeface="League Spartan"/>
              </a:rPr>
              <a:t>Régimen General. Datos sin ajustar.</a:t>
            </a:r>
            <a:endParaRPr lang="es-ES" sz="1600" i="1" spc="26" noProof="0">
              <a:solidFill>
                <a:srgbClr val="000000"/>
              </a:solidFill>
              <a:latin typeface="Arial"/>
              <a:ea typeface="League Spartan"/>
              <a:cs typeface="Arial"/>
            </a:endParaRPr>
          </a:p>
        </p:txBody>
      </p:sp>
      <p:graphicFrame>
        <p:nvGraphicFramePr>
          <p:cNvPr id="16" name="Gráfico 15">
            <a:extLst>
              <a:ext uri="{FF2B5EF4-FFF2-40B4-BE49-F238E27FC236}">
                <a16:creationId xmlns:a16="http://schemas.microsoft.com/office/drawing/2014/main" id="{BA8C73DC-10D4-423C-B20D-67469BC2FE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5851512"/>
              </p:ext>
            </p:extLst>
          </p:nvPr>
        </p:nvGraphicFramePr>
        <p:xfrm>
          <a:off x="8720919" y="2890023"/>
          <a:ext cx="9416956" cy="6043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0" name="Gráfico 19">
            <a:extLst>
              <a:ext uri="{FF2B5EF4-FFF2-40B4-BE49-F238E27FC236}">
                <a16:creationId xmlns:a16="http://schemas.microsoft.com/office/drawing/2014/main" id="{6679CDD3-73CC-4216-87ED-1E865E6798D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8128367"/>
              </p:ext>
            </p:extLst>
          </p:nvPr>
        </p:nvGraphicFramePr>
        <p:xfrm>
          <a:off x="20589" y="3176574"/>
          <a:ext cx="8798717" cy="57574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7611921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57541-21FD-993A-9DFB-F1D08FA311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39AC05DA-EE5A-A7AC-86F3-324085DD9083}"/>
              </a:ext>
            </a:extLst>
          </p:cNvPr>
          <p:cNvGrpSpPr/>
          <p:nvPr/>
        </p:nvGrpSpPr>
        <p:grpSpPr>
          <a:xfrm>
            <a:off x="6640643" y="427492"/>
            <a:ext cx="11292515" cy="1748886"/>
            <a:chOff x="0" y="0"/>
            <a:chExt cx="4020093" cy="664718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C1CE6178-E4D2-22C9-FAED-7B72E16781FD}"/>
                </a:ext>
              </a:extLst>
            </p:cNvPr>
            <p:cNvSpPr/>
            <p:nvPr/>
          </p:nvSpPr>
          <p:spPr>
            <a:xfrm>
              <a:off x="6277" y="0"/>
              <a:ext cx="4013816" cy="664718"/>
            </a:xfrm>
            <a:custGeom>
              <a:avLst/>
              <a:gdLst/>
              <a:ahLst/>
              <a:cxnLst/>
              <a:rect l="l" t="t" r="r" b="b"/>
              <a:pathLst>
                <a:path w="4013816" h="664718">
                  <a:moveTo>
                    <a:pt x="0" y="0"/>
                  </a:moveTo>
                  <a:lnTo>
                    <a:pt x="4013816" y="0"/>
                  </a:lnTo>
                  <a:lnTo>
                    <a:pt x="4013816" y="664718"/>
                  </a:lnTo>
                  <a:lnTo>
                    <a:pt x="0" y="664718"/>
                  </a:lnTo>
                  <a:close/>
                </a:path>
              </a:pathLst>
            </a:custGeom>
            <a:solidFill>
              <a:srgbClr val="F8E376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B554CEC4-EE33-DFFA-C674-7ECE1B955351}"/>
                </a:ext>
              </a:extLst>
            </p:cNvPr>
            <p:cNvSpPr txBox="1"/>
            <p:nvPr/>
          </p:nvSpPr>
          <p:spPr>
            <a:xfrm>
              <a:off x="0" y="9525"/>
              <a:ext cx="4013816" cy="655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F304491F-161D-99A2-0EBA-5B10208EC535}"/>
              </a:ext>
            </a:extLst>
          </p:cNvPr>
          <p:cNvGrpSpPr/>
          <p:nvPr/>
        </p:nvGrpSpPr>
        <p:grpSpPr>
          <a:xfrm>
            <a:off x="0" y="9220288"/>
            <a:ext cx="18288000" cy="731215"/>
            <a:chOff x="0" y="0"/>
            <a:chExt cx="6396785" cy="240907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8619A4AB-92B5-3739-44A1-715367F55F19}"/>
                </a:ext>
              </a:extLst>
            </p:cNvPr>
            <p:cNvSpPr/>
            <p:nvPr/>
          </p:nvSpPr>
          <p:spPr>
            <a:xfrm>
              <a:off x="0" y="0"/>
              <a:ext cx="6396785" cy="240907"/>
            </a:xfrm>
            <a:custGeom>
              <a:avLst/>
              <a:gdLst/>
              <a:ahLst/>
              <a:cxnLst/>
              <a:rect l="l" t="t" r="r" b="b"/>
              <a:pathLst>
                <a:path w="6396785" h="240907">
                  <a:moveTo>
                    <a:pt x="6396785" y="0"/>
                  </a:moveTo>
                  <a:lnTo>
                    <a:pt x="6396785" y="240907"/>
                  </a:lnTo>
                  <a:lnTo>
                    <a:pt x="0" y="2409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D11A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738F2495-B974-AD1C-EA90-F0126AA17586}"/>
                </a:ext>
              </a:extLst>
            </p:cNvPr>
            <p:cNvSpPr txBox="1"/>
            <p:nvPr/>
          </p:nvSpPr>
          <p:spPr>
            <a:xfrm>
              <a:off x="0" y="9525"/>
              <a:ext cx="6396785" cy="2313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C93DFCB3-7570-084F-4472-318D21598016}"/>
              </a:ext>
            </a:extLst>
          </p:cNvPr>
          <p:cNvSpPr/>
          <p:nvPr/>
        </p:nvSpPr>
        <p:spPr>
          <a:xfrm>
            <a:off x="13758911" y="9777090"/>
            <a:ext cx="4198776" cy="1028700"/>
          </a:xfrm>
          <a:custGeom>
            <a:avLst/>
            <a:gdLst/>
            <a:ahLst/>
            <a:cxnLst/>
            <a:rect l="l" t="t" r="r" b="b"/>
            <a:pathLst>
              <a:path w="4198776" h="1028700">
                <a:moveTo>
                  <a:pt x="0" y="0"/>
                </a:moveTo>
                <a:lnTo>
                  <a:pt x="4198776" y="0"/>
                </a:lnTo>
                <a:lnTo>
                  <a:pt x="4198776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40930641-FFC5-8402-FFA0-4800ABAA7B40}"/>
              </a:ext>
            </a:extLst>
          </p:cNvPr>
          <p:cNvSpPr txBox="1"/>
          <p:nvPr/>
        </p:nvSpPr>
        <p:spPr>
          <a:xfrm>
            <a:off x="744234" y="394566"/>
            <a:ext cx="5896409" cy="2051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000"/>
              </a:lnSpc>
            </a:pPr>
            <a:r>
              <a:rPr lang="es-ES" sz="7200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AFILIADOS </a:t>
            </a:r>
          </a:p>
          <a:p>
            <a:pPr algn="just">
              <a:lnSpc>
                <a:spcPts val="8000"/>
              </a:lnSpc>
            </a:pPr>
            <a:r>
              <a:rPr lang="es-ES" sz="7200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POR CONTRATO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F2B39650-E078-89AF-340F-B5EA68711F4C}"/>
              </a:ext>
            </a:extLst>
          </p:cNvPr>
          <p:cNvSpPr txBox="1"/>
          <p:nvPr/>
        </p:nvSpPr>
        <p:spPr>
          <a:xfrm>
            <a:off x="-396179" y="9371795"/>
            <a:ext cx="13529615" cy="46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s-ES" sz="2400" noProof="0">
                <a:solidFill>
                  <a:srgbClr val="020301"/>
                </a:solidFill>
                <a:latin typeface="Poppins"/>
                <a:ea typeface="Poppins"/>
                <a:cs typeface="Poppins"/>
                <a:sym typeface="Poppins"/>
              </a:rPr>
              <a:t>SECRETARÍA DE ESTADO DE LA SEGURIDAD SOCIAL Y PENSIONES</a:t>
            </a:r>
          </a:p>
        </p:txBody>
      </p:sp>
      <p:sp>
        <p:nvSpPr>
          <p:cNvPr id="3" name="TextBox 19">
            <a:extLst>
              <a:ext uri="{FF2B5EF4-FFF2-40B4-BE49-F238E27FC236}">
                <a16:creationId xmlns:a16="http://schemas.microsoft.com/office/drawing/2014/main" id="{09BA94F5-0202-1397-FB2F-4E48753A000C}"/>
              </a:ext>
            </a:extLst>
          </p:cNvPr>
          <p:cNvSpPr txBox="1"/>
          <p:nvPr/>
        </p:nvSpPr>
        <p:spPr>
          <a:xfrm>
            <a:off x="744234" y="2419119"/>
            <a:ext cx="8215270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ES" sz="1600" i="1" spc="26" noProof="0">
                <a:solidFill>
                  <a:srgbClr val="000000"/>
                </a:solidFill>
                <a:latin typeface="Arial"/>
                <a:cs typeface="Arial"/>
              </a:rPr>
              <a:t>% s/ total contratos.</a:t>
            </a:r>
            <a:endParaRPr lang="es-ES" noProof="0"/>
          </a:p>
          <a:p>
            <a:pPr marL="0" lvl="0" indent="0" algn="l"/>
            <a:r>
              <a:rPr lang="es-ES" sz="1600" i="1" spc="26" noProof="0">
                <a:solidFill>
                  <a:srgbClr val="000000"/>
                </a:solidFill>
                <a:latin typeface="Arial"/>
                <a:ea typeface="League Spartan"/>
                <a:cs typeface="Arial"/>
                <a:sym typeface="League Spartan"/>
              </a:rPr>
              <a:t>Régimen General. Datos sin ajustar.</a:t>
            </a:r>
            <a:endParaRPr lang="es-ES" sz="1600" i="1" spc="26" noProof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6871DC1-82A4-8FD4-700B-C29D8BCE3AF0}"/>
              </a:ext>
            </a:extLst>
          </p:cNvPr>
          <p:cNvSpPr txBox="1"/>
          <p:nvPr/>
        </p:nvSpPr>
        <p:spPr>
          <a:xfrm>
            <a:off x="12354799" y="2975718"/>
            <a:ext cx="2420643" cy="301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s-ES" sz="1800" b="1" i="1" noProof="0">
                <a:latin typeface="Poppins Italics"/>
                <a:ea typeface="Poppins Italics"/>
                <a:cs typeface="Poppins Italics"/>
                <a:sym typeface="Poppins Italics"/>
              </a:rPr>
              <a:t>agosto-2026</a:t>
            </a:r>
          </a:p>
        </p:txBody>
      </p:sp>
      <p:sp>
        <p:nvSpPr>
          <p:cNvPr id="19" name="TextBox 15">
            <a:extLst>
              <a:ext uri="{FF2B5EF4-FFF2-40B4-BE49-F238E27FC236}">
                <a16:creationId xmlns:a16="http://schemas.microsoft.com/office/drawing/2014/main" id="{844D0062-129A-93B0-B1AD-47DB7F9DF8BD}"/>
              </a:ext>
            </a:extLst>
          </p:cNvPr>
          <p:cNvSpPr txBox="1"/>
          <p:nvPr/>
        </p:nvSpPr>
        <p:spPr>
          <a:xfrm>
            <a:off x="3733795" y="3005880"/>
            <a:ext cx="2420643" cy="301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s-ES" b="1" i="1">
                <a:latin typeface="Poppins Italics"/>
                <a:ea typeface="Poppins Italics"/>
                <a:cs typeface="Poppins Italics"/>
                <a:sym typeface="Poppins Italics"/>
              </a:rPr>
              <a:t>agosto</a:t>
            </a:r>
            <a:r>
              <a:rPr lang="es-ES" sz="1800" b="1" i="1" noProof="0">
                <a:latin typeface="Poppins Italics"/>
                <a:ea typeface="Poppins Italics"/>
                <a:cs typeface="Poppins Italics"/>
                <a:sym typeface="Poppins Italics"/>
              </a:rPr>
              <a:t>-2018</a:t>
            </a:r>
          </a:p>
        </p:txBody>
      </p:sp>
      <p:sp>
        <p:nvSpPr>
          <p:cNvPr id="21" name="TextBox 14">
            <a:extLst>
              <a:ext uri="{FF2B5EF4-FFF2-40B4-BE49-F238E27FC236}">
                <a16:creationId xmlns:a16="http://schemas.microsoft.com/office/drawing/2014/main" id="{F1D1CE2F-B0C7-EE1D-71C2-038B591DCAB2}"/>
              </a:ext>
            </a:extLst>
          </p:cNvPr>
          <p:cNvSpPr txBox="1"/>
          <p:nvPr/>
        </p:nvSpPr>
        <p:spPr>
          <a:xfrm>
            <a:off x="6658275" y="575531"/>
            <a:ext cx="11070167" cy="1795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algn="ctr">
              <a:lnSpc>
                <a:spcPts val="2799"/>
              </a:lnSpc>
              <a:spcBef>
                <a:spcPct val="0"/>
              </a:spcBef>
            </a:pPr>
            <a:r>
              <a:rPr lang="es-ES" sz="2400" b="1">
                <a:solidFill>
                  <a:srgbClr val="000000"/>
                </a:solidFill>
                <a:latin typeface="Poppins Bold"/>
                <a:cs typeface="Poppins Bold"/>
                <a:sym typeface="League Spartan"/>
              </a:rPr>
              <a:t>La fuerte</a:t>
            </a:r>
            <a:r>
              <a:rPr lang="es-ES" sz="2400" b="1" noProof="0">
                <a:solidFill>
                  <a:srgbClr val="000000"/>
                </a:solidFill>
                <a:latin typeface="Poppins Bold"/>
                <a:cs typeface="Poppins Bold"/>
                <a:sym typeface="League Spartan"/>
              </a:rPr>
              <a:t> </a:t>
            </a:r>
            <a:r>
              <a:rPr lang="es-ES" sz="2400" b="1">
                <a:solidFill>
                  <a:srgbClr val="000000"/>
                </a:solidFill>
                <a:latin typeface="Poppins Bold"/>
                <a:cs typeface="Poppins Bold"/>
              </a:rPr>
              <a:t>reducción de los trabajadores con contrato temporal y el aumento de los indefinidos, especialmente los de tiempo completo, se produce en todos los grupos de edad y es especialmente pronunciada entre la población joven</a:t>
            </a:r>
          </a:p>
          <a:p>
            <a:pPr marL="0" lvl="1" algn="ctr">
              <a:lnSpc>
                <a:spcPts val="2799"/>
              </a:lnSpc>
              <a:spcBef>
                <a:spcPct val="0"/>
              </a:spcBef>
            </a:pPr>
            <a:endParaRPr lang="es-ES" sz="2400" b="1" noProof="0">
              <a:solidFill>
                <a:srgbClr val="000000"/>
              </a:solidFill>
              <a:latin typeface="Poppins Bold"/>
              <a:cs typeface="Poppins Bold"/>
            </a:endParaRPr>
          </a:p>
        </p:txBody>
      </p:sp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9BB9D5BC-87BA-43A6-B309-EAB109AC32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025020"/>
              </p:ext>
            </p:extLst>
          </p:nvPr>
        </p:nvGraphicFramePr>
        <p:xfrm>
          <a:off x="1050879" y="3307245"/>
          <a:ext cx="8011236" cy="5686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8C333B1D-BC47-4124-9443-C466F0ED6D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6893562"/>
              </p:ext>
            </p:extLst>
          </p:nvPr>
        </p:nvGraphicFramePr>
        <p:xfrm>
          <a:off x="9717206" y="3305994"/>
          <a:ext cx="8011236" cy="57617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Rectángulo 12">
            <a:extLst>
              <a:ext uri="{FF2B5EF4-FFF2-40B4-BE49-F238E27FC236}">
                <a16:creationId xmlns:a16="http://schemas.microsoft.com/office/drawing/2014/main" id="{1AA0293F-E720-ECAA-70D7-009E32D74E97}"/>
              </a:ext>
            </a:extLst>
          </p:cNvPr>
          <p:cNvSpPr/>
          <p:nvPr/>
        </p:nvSpPr>
        <p:spPr>
          <a:xfrm>
            <a:off x="7024255" y="3277083"/>
            <a:ext cx="1546540" cy="4897099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/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4AD3C9F5-9052-88F9-27A6-5264D9B867DB}"/>
              </a:ext>
            </a:extLst>
          </p:cNvPr>
          <p:cNvSpPr/>
          <p:nvPr/>
        </p:nvSpPr>
        <p:spPr>
          <a:xfrm>
            <a:off x="15731525" y="3305994"/>
            <a:ext cx="1546540" cy="4897099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09092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DC6333-F95E-AB70-0D05-86F22430A4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866C5112-744C-AC96-3896-9B889C301511}"/>
              </a:ext>
            </a:extLst>
          </p:cNvPr>
          <p:cNvGrpSpPr/>
          <p:nvPr/>
        </p:nvGrpSpPr>
        <p:grpSpPr>
          <a:xfrm>
            <a:off x="6367125" y="255489"/>
            <a:ext cx="11914765" cy="1200374"/>
            <a:chOff x="0" y="0"/>
            <a:chExt cx="4020093" cy="664718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D6019BD1-5D2C-41C9-4ADC-B82000F37AF3}"/>
                </a:ext>
              </a:extLst>
            </p:cNvPr>
            <p:cNvSpPr/>
            <p:nvPr/>
          </p:nvSpPr>
          <p:spPr>
            <a:xfrm>
              <a:off x="6277" y="0"/>
              <a:ext cx="4013816" cy="664718"/>
            </a:xfrm>
            <a:custGeom>
              <a:avLst/>
              <a:gdLst/>
              <a:ahLst/>
              <a:cxnLst/>
              <a:rect l="l" t="t" r="r" b="b"/>
              <a:pathLst>
                <a:path w="4013816" h="664718">
                  <a:moveTo>
                    <a:pt x="0" y="0"/>
                  </a:moveTo>
                  <a:lnTo>
                    <a:pt x="4013816" y="0"/>
                  </a:lnTo>
                  <a:lnTo>
                    <a:pt x="4013816" y="664718"/>
                  </a:lnTo>
                  <a:lnTo>
                    <a:pt x="0" y="664718"/>
                  </a:lnTo>
                  <a:close/>
                </a:path>
              </a:pathLst>
            </a:custGeom>
            <a:solidFill>
              <a:srgbClr val="F8E376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8CCF1AAB-21D2-D3BB-5110-F6B62D21AD65}"/>
                </a:ext>
              </a:extLst>
            </p:cNvPr>
            <p:cNvSpPr txBox="1"/>
            <p:nvPr/>
          </p:nvSpPr>
          <p:spPr>
            <a:xfrm>
              <a:off x="0" y="9525"/>
              <a:ext cx="4013816" cy="655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4CBF29B9-F2E6-3D02-E28B-DCEE1B67037B}"/>
              </a:ext>
            </a:extLst>
          </p:cNvPr>
          <p:cNvGrpSpPr/>
          <p:nvPr/>
        </p:nvGrpSpPr>
        <p:grpSpPr>
          <a:xfrm>
            <a:off x="0" y="9262257"/>
            <a:ext cx="18288000" cy="731215"/>
            <a:chOff x="0" y="0"/>
            <a:chExt cx="6396785" cy="240907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93F872C7-BB38-E8F4-ED1E-69E77A96258A}"/>
                </a:ext>
              </a:extLst>
            </p:cNvPr>
            <p:cNvSpPr/>
            <p:nvPr/>
          </p:nvSpPr>
          <p:spPr>
            <a:xfrm>
              <a:off x="0" y="0"/>
              <a:ext cx="6396785" cy="240907"/>
            </a:xfrm>
            <a:custGeom>
              <a:avLst/>
              <a:gdLst/>
              <a:ahLst/>
              <a:cxnLst/>
              <a:rect l="l" t="t" r="r" b="b"/>
              <a:pathLst>
                <a:path w="6396785" h="240907">
                  <a:moveTo>
                    <a:pt x="6396785" y="0"/>
                  </a:moveTo>
                  <a:lnTo>
                    <a:pt x="6396785" y="240907"/>
                  </a:lnTo>
                  <a:lnTo>
                    <a:pt x="0" y="2409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D11A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1F436217-744F-966B-FDBA-57195DD7046D}"/>
                </a:ext>
              </a:extLst>
            </p:cNvPr>
            <p:cNvSpPr txBox="1"/>
            <p:nvPr/>
          </p:nvSpPr>
          <p:spPr>
            <a:xfrm>
              <a:off x="0" y="9525"/>
              <a:ext cx="6396785" cy="2313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220EE12D-75C4-CF7D-7D2A-2C10EAC19023}"/>
              </a:ext>
            </a:extLst>
          </p:cNvPr>
          <p:cNvSpPr/>
          <p:nvPr/>
        </p:nvSpPr>
        <p:spPr>
          <a:xfrm>
            <a:off x="13171536" y="9094465"/>
            <a:ext cx="4198776" cy="1028700"/>
          </a:xfrm>
          <a:custGeom>
            <a:avLst/>
            <a:gdLst/>
            <a:ahLst/>
            <a:cxnLst/>
            <a:rect l="l" t="t" r="r" b="b"/>
            <a:pathLst>
              <a:path w="4198776" h="1028700">
                <a:moveTo>
                  <a:pt x="0" y="0"/>
                </a:moveTo>
                <a:lnTo>
                  <a:pt x="4198776" y="0"/>
                </a:lnTo>
                <a:lnTo>
                  <a:pt x="4198776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2AB5FF81-BD96-B0B4-610A-D1EC0C2B7E8C}"/>
              </a:ext>
            </a:extLst>
          </p:cNvPr>
          <p:cNvSpPr txBox="1"/>
          <p:nvPr/>
        </p:nvSpPr>
        <p:spPr>
          <a:xfrm>
            <a:off x="6671589" y="435273"/>
            <a:ext cx="11076083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algn="ctr">
              <a:lnSpc>
                <a:spcPts val="2799"/>
              </a:lnSpc>
              <a:spcBef>
                <a:spcPct val="0"/>
              </a:spcBef>
            </a:pPr>
            <a:r>
              <a:rPr lang="es-ES" sz="2400" b="1" dirty="0">
                <a:solidFill>
                  <a:srgbClr val="000000"/>
                </a:solidFill>
                <a:latin typeface="Poppins Bold"/>
                <a:cs typeface="Poppins Bold"/>
              </a:rPr>
              <a:t>Las personas regularizadas en alta se encuadran principalmente en el Régimen General de la Seguridad Social y el perfil es mayoritariamente masculino </a:t>
            </a:r>
            <a:endParaRPr lang="es-ES" sz="2400" b="1" noProof="0" dirty="0">
              <a:solidFill>
                <a:srgbClr val="000000"/>
              </a:solidFill>
              <a:latin typeface="Poppins Bold"/>
              <a:cs typeface="Poppins Bold"/>
            </a:endParaRP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DB7F39A4-38D9-4439-9B7E-21520A8894D7}"/>
              </a:ext>
            </a:extLst>
          </p:cNvPr>
          <p:cNvSpPr txBox="1"/>
          <p:nvPr/>
        </p:nvSpPr>
        <p:spPr>
          <a:xfrm>
            <a:off x="-396179" y="9371795"/>
            <a:ext cx="13529615" cy="46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s-ES" sz="2400" noProof="0">
                <a:solidFill>
                  <a:srgbClr val="020301"/>
                </a:solidFill>
                <a:latin typeface="Poppins"/>
                <a:ea typeface="Poppins"/>
                <a:cs typeface="Poppins"/>
                <a:sym typeface="Poppins"/>
              </a:rPr>
              <a:t>SECRETARÍA DE ESTADO DE LA SEGURIDAD SOCIAL Y PENSIONES</a:t>
            </a:r>
          </a:p>
        </p:txBody>
      </p:sp>
      <p:sp>
        <p:nvSpPr>
          <p:cNvPr id="37" name="Rounded Rectangle 3">
            <a:extLst>
              <a:ext uri="{FF2B5EF4-FFF2-40B4-BE49-F238E27FC236}">
                <a16:creationId xmlns:a16="http://schemas.microsoft.com/office/drawing/2014/main" id="{79212AD9-450D-AE63-9DE1-566E2CD60C0E}"/>
              </a:ext>
            </a:extLst>
          </p:cNvPr>
          <p:cNvSpPr/>
          <p:nvPr/>
        </p:nvSpPr>
        <p:spPr>
          <a:xfrm>
            <a:off x="3117676" y="2507211"/>
            <a:ext cx="4495455" cy="99054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r>
              <a:rPr lang="es-ES" b="1">
                <a:solidFill>
                  <a:srgbClr val="2E471D"/>
                </a:solidFill>
              </a:rPr>
              <a:t>AFILIADOS EN ALTA PROCEDENTES DE PROCESO DE REGULARIZACIÓN</a:t>
            </a:r>
          </a:p>
          <a:p>
            <a:pPr algn="ctr"/>
            <a:r>
              <a:rPr lang="es-ES" b="1" i="1">
                <a:solidFill>
                  <a:srgbClr val="2E471D"/>
                </a:solidFill>
              </a:rPr>
              <a:t>(% s/ total. a 31-ago.-26)</a:t>
            </a:r>
          </a:p>
        </p:txBody>
      </p:sp>
      <p:sp>
        <p:nvSpPr>
          <p:cNvPr id="39" name="Rounded Rectangle 3">
            <a:extLst>
              <a:ext uri="{FF2B5EF4-FFF2-40B4-BE49-F238E27FC236}">
                <a16:creationId xmlns:a16="http://schemas.microsoft.com/office/drawing/2014/main" id="{36033F78-879C-FAED-B10C-C118AB34E44E}"/>
              </a:ext>
            </a:extLst>
          </p:cNvPr>
          <p:cNvSpPr/>
          <p:nvPr/>
        </p:nvSpPr>
        <p:spPr>
          <a:xfrm>
            <a:off x="6396181" y="8244714"/>
            <a:ext cx="5170321" cy="787807"/>
          </a:xfrm>
          <a:prstGeom prst="roundRect">
            <a:avLst/>
          </a:prstGeom>
          <a:noFill/>
          <a:ln>
            <a:solidFill>
              <a:srgbClr val="1E7C6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>
              <a:lnSpc>
                <a:spcPct val="150000"/>
              </a:lnSpc>
            </a:pPr>
            <a:r>
              <a:rPr lang="es-ES" sz="1950" b="1">
                <a:solidFill>
                  <a:srgbClr val="2E471D"/>
                </a:solidFill>
              </a:rPr>
              <a:t>Total personas regularizadas en alta: 337.917</a:t>
            </a:r>
            <a:endParaRPr lang="es-ES" sz="1950">
              <a:solidFill>
                <a:srgbClr val="2E471D"/>
              </a:solidFill>
            </a:endParaRPr>
          </a:p>
        </p:txBody>
      </p:sp>
      <p:sp>
        <p:nvSpPr>
          <p:cNvPr id="51" name="TextBox 17">
            <a:extLst>
              <a:ext uri="{FF2B5EF4-FFF2-40B4-BE49-F238E27FC236}">
                <a16:creationId xmlns:a16="http://schemas.microsoft.com/office/drawing/2014/main" id="{3080CC4C-1839-714A-8C32-E89F022FFC48}"/>
              </a:ext>
            </a:extLst>
          </p:cNvPr>
          <p:cNvSpPr txBox="1"/>
          <p:nvPr/>
        </p:nvSpPr>
        <p:spPr>
          <a:xfrm>
            <a:off x="323610" y="394566"/>
            <a:ext cx="6329897" cy="20518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000"/>
              </a:lnSpc>
            </a:pPr>
            <a:r>
              <a:rPr lang="en-US" sz="720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PROCESO DE REGULARIZACIÓN</a:t>
            </a:r>
          </a:p>
        </p:txBody>
      </p:sp>
      <p:sp>
        <p:nvSpPr>
          <p:cNvPr id="11" name="TextBox 19">
            <a:extLst>
              <a:ext uri="{FF2B5EF4-FFF2-40B4-BE49-F238E27FC236}">
                <a16:creationId xmlns:a16="http://schemas.microsoft.com/office/drawing/2014/main" id="{D92F8CB6-F6F9-0474-8B32-150C4D5BF238}"/>
              </a:ext>
            </a:extLst>
          </p:cNvPr>
          <p:cNvSpPr txBox="1"/>
          <p:nvPr/>
        </p:nvSpPr>
        <p:spPr>
          <a:xfrm>
            <a:off x="324354" y="2380999"/>
            <a:ext cx="2831479" cy="2758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300"/>
              </a:lnSpc>
            </a:pPr>
            <a:r>
              <a:rPr lang="es-ES" sz="1500" i="1" spc="26" noProof="0">
                <a:solidFill>
                  <a:srgbClr val="000000"/>
                </a:solidFill>
                <a:latin typeface="Arial"/>
                <a:cs typeface="Arial"/>
                <a:sym typeface="League Spartan"/>
              </a:rPr>
              <a:t>(Última información disponible)</a:t>
            </a:r>
            <a:endParaRPr lang="es-ES" sz="1500" noProof="0"/>
          </a:p>
        </p:txBody>
      </p:sp>
      <p:graphicFrame>
        <p:nvGraphicFramePr>
          <p:cNvPr id="2" name="Chart 2">
            <a:extLst>
              <a:ext uri="{FF2B5EF4-FFF2-40B4-BE49-F238E27FC236}">
                <a16:creationId xmlns:a16="http://schemas.microsoft.com/office/drawing/2014/main" id="{3DDF6BA9-D0DD-554E-907F-0BAD58608F75}"/>
              </a:ext>
            </a:extLst>
          </p:cNvPr>
          <p:cNvGraphicFramePr>
            <a:graphicFrameLocks/>
          </p:cNvGraphicFramePr>
          <p:nvPr/>
        </p:nvGraphicFramePr>
        <p:xfrm>
          <a:off x="2012572" y="3458722"/>
          <a:ext cx="5960807" cy="46751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Rounded Rectangle 3">
            <a:extLst>
              <a:ext uri="{FF2B5EF4-FFF2-40B4-BE49-F238E27FC236}">
                <a16:creationId xmlns:a16="http://schemas.microsoft.com/office/drawing/2014/main" id="{D16CB84D-8A08-A32A-46C1-BA2CC2D3B207}"/>
              </a:ext>
            </a:extLst>
          </p:cNvPr>
          <p:cNvSpPr/>
          <p:nvPr/>
        </p:nvSpPr>
        <p:spPr>
          <a:xfrm>
            <a:off x="10815181" y="2476571"/>
            <a:ext cx="4902801" cy="99054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r>
              <a:rPr lang="es-ES" b="1">
                <a:solidFill>
                  <a:srgbClr val="2E471D"/>
                </a:solidFill>
              </a:rPr>
              <a:t>AFILIADOS EN ALTA PROCEDENTES DE PROCESO DE REGULARIZACIÓN POR SEXO</a:t>
            </a:r>
          </a:p>
          <a:p>
            <a:pPr algn="ctr"/>
            <a:r>
              <a:rPr lang="es-ES" b="1" i="1">
                <a:solidFill>
                  <a:srgbClr val="2E471D"/>
                </a:solidFill>
              </a:rPr>
              <a:t>(% s/ total. 31-ago.-26)</a:t>
            </a:r>
          </a:p>
          <a:p>
            <a:pPr algn="ctr"/>
            <a:r>
              <a:rPr lang="es-ES" b="1">
                <a:solidFill>
                  <a:srgbClr val="2E471D"/>
                </a:solidFill>
              </a:rPr>
              <a:t> </a:t>
            </a:r>
          </a:p>
        </p:txBody>
      </p:sp>
      <p:graphicFrame>
        <p:nvGraphicFramePr>
          <p:cNvPr id="17" name="Chart 1">
            <a:extLst>
              <a:ext uri="{FF2B5EF4-FFF2-40B4-BE49-F238E27FC236}">
                <a16:creationId xmlns:a16="http://schemas.microsoft.com/office/drawing/2014/main" id="{D5C36160-F518-95B9-ED0F-EDB1778E9D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9943590"/>
              </p:ext>
            </p:extLst>
          </p:nvPr>
        </p:nvGraphicFramePr>
        <p:xfrm>
          <a:off x="10349140" y="3596725"/>
          <a:ext cx="5834882" cy="47537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1066385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5440EC-3799-7315-D5E1-91CDD8C14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D96D55E3-CA3E-F793-7662-2A6FDFBB1FA6}"/>
              </a:ext>
            </a:extLst>
          </p:cNvPr>
          <p:cNvGrpSpPr/>
          <p:nvPr/>
        </p:nvGrpSpPr>
        <p:grpSpPr>
          <a:xfrm>
            <a:off x="6322352" y="532229"/>
            <a:ext cx="11581390" cy="1062490"/>
            <a:chOff x="0" y="0"/>
            <a:chExt cx="4020093" cy="664718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70194068-BFC3-0250-E5E8-F86639BC7161}"/>
                </a:ext>
              </a:extLst>
            </p:cNvPr>
            <p:cNvSpPr/>
            <p:nvPr/>
          </p:nvSpPr>
          <p:spPr>
            <a:xfrm>
              <a:off x="6277" y="0"/>
              <a:ext cx="4013816" cy="664718"/>
            </a:xfrm>
            <a:custGeom>
              <a:avLst/>
              <a:gdLst/>
              <a:ahLst/>
              <a:cxnLst/>
              <a:rect l="l" t="t" r="r" b="b"/>
              <a:pathLst>
                <a:path w="4013816" h="664718">
                  <a:moveTo>
                    <a:pt x="0" y="0"/>
                  </a:moveTo>
                  <a:lnTo>
                    <a:pt x="4013816" y="0"/>
                  </a:lnTo>
                  <a:lnTo>
                    <a:pt x="4013816" y="664718"/>
                  </a:lnTo>
                  <a:lnTo>
                    <a:pt x="0" y="664718"/>
                  </a:lnTo>
                  <a:close/>
                </a:path>
              </a:pathLst>
            </a:custGeom>
            <a:solidFill>
              <a:srgbClr val="F8E376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C8AA606C-A7AC-B540-9654-3F3C119774AF}"/>
                </a:ext>
              </a:extLst>
            </p:cNvPr>
            <p:cNvSpPr txBox="1"/>
            <p:nvPr/>
          </p:nvSpPr>
          <p:spPr>
            <a:xfrm>
              <a:off x="0" y="9525"/>
              <a:ext cx="4013816" cy="655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6C435548-DACC-2ECB-0ABD-B16102F08A0C}"/>
              </a:ext>
            </a:extLst>
          </p:cNvPr>
          <p:cNvGrpSpPr/>
          <p:nvPr/>
        </p:nvGrpSpPr>
        <p:grpSpPr>
          <a:xfrm>
            <a:off x="0" y="9262257"/>
            <a:ext cx="18288000" cy="731215"/>
            <a:chOff x="0" y="0"/>
            <a:chExt cx="6396785" cy="240907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227618F6-03AA-028A-81D9-19D82F2AF514}"/>
                </a:ext>
              </a:extLst>
            </p:cNvPr>
            <p:cNvSpPr/>
            <p:nvPr/>
          </p:nvSpPr>
          <p:spPr>
            <a:xfrm>
              <a:off x="0" y="0"/>
              <a:ext cx="6396785" cy="240907"/>
            </a:xfrm>
            <a:custGeom>
              <a:avLst/>
              <a:gdLst/>
              <a:ahLst/>
              <a:cxnLst/>
              <a:rect l="l" t="t" r="r" b="b"/>
              <a:pathLst>
                <a:path w="6396785" h="240907">
                  <a:moveTo>
                    <a:pt x="6396785" y="0"/>
                  </a:moveTo>
                  <a:lnTo>
                    <a:pt x="6396785" y="240907"/>
                  </a:lnTo>
                  <a:lnTo>
                    <a:pt x="0" y="2409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D11A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F7699B01-3074-E5FA-D2A8-99DC8FF2A982}"/>
                </a:ext>
              </a:extLst>
            </p:cNvPr>
            <p:cNvSpPr txBox="1"/>
            <p:nvPr/>
          </p:nvSpPr>
          <p:spPr>
            <a:xfrm>
              <a:off x="0" y="9525"/>
              <a:ext cx="6396785" cy="2313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D6AF7D69-502B-C4E3-86AC-A1CF5D285174}"/>
              </a:ext>
            </a:extLst>
          </p:cNvPr>
          <p:cNvSpPr/>
          <p:nvPr/>
        </p:nvSpPr>
        <p:spPr>
          <a:xfrm>
            <a:off x="13171536" y="9094465"/>
            <a:ext cx="4198776" cy="1028700"/>
          </a:xfrm>
          <a:custGeom>
            <a:avLst/>
            <a:gdLst/>
            <a:ahLst/>
            <a:cxnLst/>
            <a:rect l="l" t="t" r="r" b="b"/>
            <a:pathLst>
              <a:path w="4198776" h="1028700">
                <a:moveTo>
                  <a:pt x="0" y="0"/>
                </a:moveTo>
                <a:lnTo>
                  <a:pt x="4198776" y="0"/>
                </a:lnTo>
                <a:lnTo>
                  <a:pt x="4198776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6AA83E4F-8863-DE51-6D7A-05735326099A}"/>
              </a:ext>
            </a:extLst>
          </p:cNvPr>
          <p:cNvSpPr txBox="1"/>
          <p:nvPr/>
        </p:nvSpPr>
        <p:spPr>
          <a:xfrm>
            <a:off x="6581687" y="633749"/>
            <a:ext cx="10644728" cy="1795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algn="ctr">
              <a:lnSpc>
                <a:spcPts val="2799"/>
              </a:lnSpc>
              <a:spcBef>
                <a:spcPct val="0"/>
              </a:spcBef>
            </a:pPr>
            <a:r>
              <a:rPr lang="es-ES" sz="2400" b="1">
                <a:solidFill>
                  <a:srgbClr val="000000"/>
                </a:solidFill>
                <a:latin typeface="Poppins Bold"/>
                <a:cs typeface="Poppins Bold"/>
              </a:rPr>
              <a:t>Madrid, Cataluña, Andalucía y Valencia concentran el 63,1% del volumen total de los afiliados en alta procedentes del proceso de regularización</a:t>
            </a:r>
          </a:p>
          <a:p>
            <a:pPr marL="0" lvl="1" algn="ctr">
              <a:lnSpc>
                <a:spcPts val="2799"/>
              </a:lnSpc>
              <a:spcBef>
                <a:spcPct val="0"/>
              </a:spcBef>
            </a:pPr>
            <a:endParaRPr lang="es-ES" sz="2400" b="1">
              <a:solidFill>
                <a:srgbClr val="000000"/>
              </a:solidFill>
              <a:latin typeface="Poppins Bold"/>
              <a:cs typeface="Poppins Bold"/>
            </a:endParaRPr>
          </a:p>
          <a:p>
            <a:pPr marL="0" lvl="1" algn="ctr">
              <a:lnSpc>
                <a:spcPts val="2799"/>
              </a:lnSpc>
              <a:spcBef>
                <a:spcPct val="0"/>
              </a:spcBef>
            </a:pPr>
            <a:endParaRPr lang="es-ES" sz="2400" b="1" noProof="0">
              <a:solidFill>
                <a:srgbClr val="000000"/>
              </a:solidFill>
              <a:latin typeface="Poppins Bold"/>
              <a:cs typeface="Poppins Bold"/>
            </a:endParaRP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5A95A8FB-3B3F-0596-6FA7-16BDE4C1C275}"/>
              </a:ext>
            </a:extLst>
          </p:cNvPr>
          <p:cNvSpPr txBox="1"/>
          <p:nvPr/>
        </p:nvSpPr>
        <p:spPr>
          <a:xfrm>
            <a:off x="-396179" y="9371795"/>
            <a:ext cx="13529615" cy="46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s-ES" sz="2400" noProof="0">
                <a:solidFill>
                  <a:srgbClr val="020301"/>
                </a:solidFill>
                <a:latin typeface="Poppins"/>
                <a:ea typeface="Poppins"/>
                <a:cs typeface="Poppins"/>
                <a:sym typeface="Poppins"/>
              </a:rPr>
              <a:t>SECRETARÍA DE ESTADO DE LA SEGURIDAD SOCIAL Y PENSIONES</a:t>
            </a:r>
          </a:p>
        </p:txBody>
      </p:sp>
      <p:sp>
        <p:nvSpPr>
          <p:cNvPr id="51" name="TextBox 17">
            <a:extLst>
              <a:ext uri="{FF2B5EF4-FFF2-40B4-BE49-F238E27FC236}">
                <a16:creationId xmlns:a16="http://schemas.microsoft.com/office/drawing/2014/main" id="{ACA77564-838A-9B1B-CAEE-C298BFC11349}"/>
              </a:ext>
            </a:extLst>
          </p:cNvPr>
          <p:cNvSpPr txBox="1"/>
          <p:nvPr/>
        </p:nvSpPr>
        <p:spPr>
          <a:xfrm>
            <a:off x="206379" y="233374"/>
            <a:ext cx="6116216" cy="20518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000"/>
              </a:lnSpc>
            </a:pPr>
            <a:r>
              <a:rPr lang="en-US" sz="7200">
                <a:solidFill>
                  <a:srgbClr val="000000"/>
                </a:solidFill>
                <a:latin typeface="Impact"/>
                <a:sym typeface="Impact"/>
              </a:rPr>
              <a:t>PROCESO DE REGULARIZACIÓN</a:t>
            </a:r>
            <a:endParaRPr lang="en-US"/>
          </a:p>
        </p:txBody>
      </p:sp>
      <p:sp>
        <p:nvSpPr>
          <p:cNvPr id="17" name="Rounded Rectangle 3">
            <a:extLst>
              <a:ext uri="{FF2B5EF4-FFF2-40B4-BE49-F238E27FC236}">
                <a16:creationId xmlns:a16="http://schemas.microsoft.com/office/drawing/2014/main" id="{C684A80A-3AC2-562D-7D5F-A7E79557960C}"/>
              </a:ext>
            </a:extLst>
          </p:cNvPr>
          <p:cNvSpPr/>
          <p:nvPr/>
        </p:nvSpPr>
        <p:spPr>
          <a:xfrm>
            <a:off x="4891861" y="2357805"/>
            <a:ext cx="6910934" cy="94495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r>
              <a:rPr lang="es-ES" b="1">
                <a:solidFill>
                  <a:srgbClr val="2E471D"/>
                </a:solidFill>
              </a:rPr>
              <a:t>AFILIADOS EN ALTA PROCEDENTES DE PROCESO DE REGULARIZACIÓN POR CCAA</a:t>
            </a:r>
          </a:p>
          <a:p>
            <a:pPr algn="ctr"/>
            <a:r>
              <a:rPr lang="es-ES" b="1" i="1">
                <a:solidFill>
                  <a:srgbClr val="2E471D"/>
                </a:solidFill>
              </a:rPr>
              <a:t>(Valor absoluto y % s/ total.  31-ago.-26)</a:t>
            </a:r>
          </a:p>
          <a:p>
            <a:pPr algn="ctr"/>
            <a:r>
              <a:rPr lang="es-ES" sz="1200" b="1">
                <a:solidFill>
                  <a:srgbClr val="2E471D"/>
                </a:solidFill>
              </a:rPr>
              <a:t> </a:t>
            </a:r>
          </a:p>
          <a:p>
            <a:endParaRPr lang="es-ES" sz="1200">
              <a:solidFill>
                <a:srgbClr val="2E471D"/>
              </a:solidFill>
            </a:endParaRPr>
          </a:p>
        </p:txBody>
      </p:sp>
      <p:sp>
        <p:nvSpPr>
          <p:cNvPr id="3" name="TextBox 19">
            <a:extLst>
              <a:ext uri="{FF2B5EF4-FFF2-40B4-BE49-F238E27FC236}">
                <a16:creationId xmlns:a16="http://schemas.microsoft.com/office/drawing/2014/main" id="{B6188475-B170-80DE-7292-8E4E00BAB1BF}"/>
              </a:ext>
            </a:extLst>
          </p:cNvPr>
          <p:cNvSpPr txBox="1"/>
          <p:nvPr/>
        </p:nvSpPr>
        <p:spPr>
          <a:xfrm>
            <a:off x="206379" y="2256833"/>
            <a:ext cx="2831479" cy="2758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300"/>
              </a:lnSpc>
            </a:pPr>
            <a:r>
              <a:rPr lang="es-ES" sz="1500" i="1" spc="26" noProof="0">
                <a:solidFill>
                  <a:srgbClr val="000000"/>
                </a:solidFill>
                <a:latin typeface="Arial"/>
                <a:cs typeface="Arial"/>
                <a:sym typeface="League Spartan"/>
              </a:rPr>
              <a:t>(Última información disponible)</a:t>
            </a:r>
            <a:endParaRPr lang="es-ES" sz="1500" noProof="0"/>
          </a:p>
        </p:txBody>
      </p:sp>
      <p:graphicFrame>
        <p:nvGraphicFramePr>
          <p:cNvPr id="11" name="Chart 2">
            <a:extLst>
              <a:ext uri="{FF2B5EF4-FFF2-40B4-BE49-F238E27FC236}">
                <a16:creationId xmlns:a16="http://schemas.microsoft.com/office/drawing/2014/main" id="{1CF8E719-FA3B-468F-B58C-83AEF1D16AA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2416821"/>
              </p:ext>
            </p:extLst>
          </p:nvPr>
        </p:nvGraphicFramePr>
        <p:xfrm>
          <a:off x="3706003" y="3331670"/>
          <a:ext cx="9198836" cy="5887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19588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DACC6-EBBE-D1ED-4119-1E7DF927F7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D7315E76-28BE-0E64-3020-BEE3CF16FF0D}"/>
              </a:ext>
            </a:extLst>
          </p:cNvPr>
          <p:cNvGrpSpPr/>
          <p:nvPr/>
        </p:nvGrpSpPr>
        <p:grpSpPr>
          <a:xfrm>
            <a:off x="6494659" y="432640"/>
            <a:ext cx="11530105" cy="1846188"/>
            <a:chOff x="0" y="0"/>
            <a:chExt cx="4020093" cy="664718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99C114D0-4FEC-96F1-0FF6-826F70DBC65C}"/>
                </a:ext>
              </a:extLst>
            </p:cNvPr>
            <p:cNvSpPr/>
            <p:nvPr/>
          </p:nvSpPr>
          <p:spPr>
            <a:xfrm>
              <a:off x="6277" y="0"/>
              <a:ext cx="4013816" cy="664718"/>
            </a:xfrm>
            <a:custGeom>
              <a:avLst/>
              <a:gdLst/>
              <a:ahLst/>
              <a:cxnLst/>
              <a:rect l="l" t="t" r="r" b="b"/>
              <a:pathLst>
                <a:path w="4013816" h="664718">
                  <a:moveTo>
                    <a:pt x="0" y="0"/>
                  </a:moveTo>
                  <a:lnTo>
                    <a:pt x="4013816" y="0"/>
                  </a:lnTo>
                  <a:lnTo>
                    <a:pt x="4013816" y="664718"/>
                  </a:lnTo>
                  <a:lnTo>
                    <a:pt x="0" y="664718"/>
                  </a:lnTo>
                  <a:close/>
                </a:path>
              </a:pathLst>
            </a:custGeom>
            <a:solidFill>
              <a:srgbClr val="F8E376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D3F735AE-080E-0C22-B51E-ECF472DE09BE}"/>
                </a:ext>
              </a:extLst>
            </p:cNvPr>
            <p:cNvSpPr txBox="1"/>
            <p:nvPr/>
          </p:nvSpPr>
          <p:spPr>
            <a:xfrm>
              <a:off x="0" y="9525"/>
              <a:ext cx="4013816" cy="655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0069D668-EE3B-714B-93D2-B75A5D6F456E}"/>
              </a:ext>
            </a:extLst>
          </p:cNvPr>
          <p:cNvGrpSpPr/>
          <p:nvPr/>
        </p:nvGrpSpPr>
        <p:grpSpPr>
          <a:xfrm>
            <a:off x="0" y="9262257"/>
            <a:ext cx="18288000" cy="731215"/>
            <a:chOff x="0" y="0"/>
            <a:chExt cx="6396785" cy="240907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9A438EA0-D729-CE4E-1E61-74CA4BABCFBB}"/>
                </a:ext>
              </a:extLst>
            </p:cNvPr>
            <p:cNvSpPr/>
            <p:nvPr/>
          </p:nvSpPr>
          <p:spPr>
            <a:xfrm>
              <a:off x="0" y="0"/>
              <a:ext cx="6396785" cy="240907"/>
            </a:xfrm>
            <a:custGeom>
              <a:avLst/>
              <a:gdLst/>
              <a:ahLst/>
              <a:cxnLst/>
              <a:rect l="l" t="t" r="r" b="b"/>
              <a:pathLst>
                <a:path w="6396785" h="240907">
                  <a:moveTo>
                    <a:pt x="6396785" y="0"/>
                  </a:moveTo>
                  <a:lnTo>
                    <a:pt x="6396785" y="240907"/>
                  </a:lnTo>
                  <a:lnTo>
                    <a:pt x="0" y="2409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D11A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E8722EC3-C052-7B5C-B08A-22086B6E5733}"/>
                </a:ext>
              </a:extLst>
            </p:cNvPr>
            <p:cNvSpPr txBox="1"/>
            <p:nvPr/>
          </p:nvSpPr>
          <p:spPr>
            <a:xfrm>
              <a:off x="0" y="9525"/>
              <a:ext cx="6396785" cy="2313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8E9515B9-DA5F-3161-AC0E-8F532BC94BD2}"/>
              </a:ext>
            </a:extLst>
          </p:cNvPr>
          <p:cNvSpPr/>
          <p:nvPr/>
        </p:nvSpPr>
        <p:spPr>
          <a:xfrm>
            <a:off x="13171536" y="9094465"/>
            <a:ext cx="4198776" cy="1028700"/>
          </a:xfrm>
          <a:custGeom>
            <a:avLst/>
            <a:gdLst/>
            <a:ahLst/>
            <a:cxnLst/>
            <a:rect l="l" t="t" r="r" b="b"/>
            <a:pathLst>
              <a:path w="4198776" h="1028700">
                <a:moveTo>
                  <a:pt x="0" y="0"/>
                </a:moveTo>
                <a:lnTo>
                  <a:pt x="4198776" y="0"/>
                </a:lnTo>
                <a:lnTo>
                  <a:pt x="4198776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3CC4DD82-6DA2-41C5-B69C-B03F12E3B543}"/>
              </a:ext>
            </a:extLst>
          </p:cNvPr>
          <p:cNvSpPr txBox="1"/>
          <p:nvPr/>
        </p:nvSpPr>
        <p:spPr>
          <a:xfrm>
            <a:off x="7051633" y="635584"/>
            <a:ext cx="10649962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ES" sz="2400" b="1" dirty="0">
                <a:solidFill>
                  <a:srgbClr val="000000"/>
                </a:solidFill>
                <a:latin typeface="Poppins Bold"/>
                <a:cs typeface="Poppins Bold"/>
              </a:rPr>
              <a:t>Por nacionalidad, los afiliados en alta procedentes de la regularización que más peso tienen sobre el total son de Colombia y Venezuela. Las personas que provienen de Latinoamérica representan el 72,5%</a:t>
            </a:r>
            <a:endParaRPr lang="es-ES" sz="2400" b="1" noProof="0" dirty="0">
              <a:solidFill>
                <a:srgbClr val="000000"/>
              </a:solidFill>
              <a:latin typeface="Poppins Bold"/>
              <a:cs typeface="Poppins Bold"/>
            </a:endParaRP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A055421D-3653-8378-E96D-6D5169F47A1D}"/>
              </a:ext>
            </a:extLst>
          </p:cNvPr>
          <p:cNvSpPr txBox="1"/>
          <p:nvPr/>
        </p:nvSpPr>
        <p:spPr>
          <a:xfrm>
            <a:off x="263236" y="394566"/>
            <a:ext cx="6377407" cy="20518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000"/>
              </a:lnSpc>
            </a:pPr>
            <a:r>
              <a:rPr lang="en-US" sz="720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PROCESO DE REGULARIZACIÓN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31A65E09-20C0-7D4B-74D8-B9A04D1E8BCB}"/>
              </a:ext>
            </a:extLst>
          </p:cNvPr>
          <p:cNvSpPr txBox="1"/>
          <p:nvPr/>
        </p:nvSpPr>
        <p:spPr>
          <a:xfrm>
            <a:off x="-396179" y="9371795"/>
            <a:ext cx="13529615" cy="46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s-ES" sz="2400" noProof="0">
                <a:solidFill>
                  <a:srgbClr val="020301"/>
                </a:solidFill>
                <a:latin typeface="Poppins"/>
                <a:ea typeface="Poppins"/>
                <a:cs typeface="Poppins"/>
                <a:sym typeface="Poppins"/>
              </a:rPr>
              <a:t>SECRETARÍA DE ESTADO DE LA SEGURIDAD SOCIAL Y PENSIONES</a:t>
            </a:r>
          </a:p>
        </p:txBody>
      </p:sp>
      <p:sp>
        <p:nvSpPr>
          <p:cNvPr id="13" name="TextBox 19">
            <a:extLst>
              <a:ext uri="{FF2B5EF4-FFF2-40B4-BE49-F238E27FC236}">
                <a16:creationId xmlns:a16="http://schemas.microsoft.com/office/drawing/2014/main" id="{EF1B4548-01A0-4167-A832-05A24DD39571}"/>
              </a:ext>
            </a:extLst>
          </p:cNvPr>
          <p:cNvSpPr txBox="1"/>
          <p:nvPr/>
        </p:nvSpPr>
        <p:spPr>
          <a:xfrm>
            <a:off x="324354" y="2380999"/>
            <a:ext cx="2831479" cy="2758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300"/>
              </a:lnSpc>
            </a:pPr>
            <a:r>
              <a:rPr lang="es-ES" sz="1500" i="1" spc="26" noProof="0">
                <a:solidFill>
                  <a:srgbClr val="000000"/>
                </a:solidFill>
                <a:latin typeface="Arial"/>
                <a:cs typeface="Arial"/>
                <a:sym typeface="League Spartan"/>
              </a:rPr>
              <a:t>(Última información disponible)</a:t>
            </a:r>
            <a:endParaRPr lang="es-ES" sz="1500" noProof="0"/>
          </a:p>
        </p:txBody>
      </p:sp>
      <p:sp>
        <p:nvSpPr>
          <p:cNvPr id="16" name="Rounded Rectangle 3">
            <a:extLst>
              <a:ext uri="{FF2B5EF4-FFF2-40B4-BE49-F238E27FC236}">
                <a16:creationId xmlns:a16="http://schemas.microsoft.com/office/drawing/2014/main" id="{1E539727-30A2-8DF9-77E4-76324192D273}"/>
              </a:ext>
            </a:extLst>
          </p:cNvPr>
          <p:cNvSpPr/>
          <p:nvPr/>
        </p:nvSpPr>
        <p:spPr>
          <a:xfrm>
            <a:off x="5083590" y="2529257"/>
            <a:ext cx="6910934" cy="94495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r>
              <a:rPr lang="es-ES" b="1">
                <a:solidFill>
                  <a:srgbClr val="2E471D"/>
                </a:solidFill>
              </a:rPr>
              <a:t>AFILIADOS EN ALTA PROCEDENTES DE PROCESO DE REGULARIZACIÓN POR NACIONALIDAD. TOP 10</a:t>
            </a:r>
          </a:p>
          <a:p>
            <a:pPr algn="ctr"/>
            <a:r>
              <a:rPr lang="es-ES" b="1" i="1">
                <a:solidFill>
                  <a:srgbClr val="2E471D"/>
                </a:solidFill>
              </a:rPr>
              <a:t>(Valor absoluto y % s/ total.  31-ago.-26)</a:t>
            </a:r>
          </a:p>
          <a:p>
            <a:pPr algn="ctr"/>
            <a:r>
              <a:rPr lang="es-ES" sz="1200" b="1">
                <a:solidFill>
                  <a:srgbClr val="2E471D"/>
                </a:solidFill>
              </a:rPr>
              <a:t> </a:t>
            </a:r>
          </a:p>
          <a:p>
            <a:endParaRPr lang="es-ES" sz="1200">
              <a:solidFill>
                <a:srgbClr val="2E471D"/>
              </a:solidFill>
            </a:endParaRPr>
          </a:p>
        </p:txBody>
      </p:sp>
      <p:graphicFrame>
        <p:nvGraphicFramePr>
          <p:cNvPr id="19" name="Gráfico 18">
            <a:extLst>
              <a:ext uri="{FF2B5EF4-FFF2-40B4-BE49-F238E27FC236}">
                <a16:creationId xmlns:a16="http://schemas.microsoft.com/office/drawing/2014/main" id="{1E39AD9F-8673-45CD-B51B-AB8CDE8570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3433457"/>
              </p:ext>
            </p:extLst>
          </p:nvPr>
        </p:nvGraphicFramePr>
        <p:xfrm>
          <a:off x="4277032" y="3488666"/>
          <a:ext cx="8894503" cy="5523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109033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FF7E39-31D4-0B31-721C-7DB727797A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BE188B2F-6778-2B1E-EC80-90DCF076EDB8}"/>
              </a:ext>
            </a:extLst>
          </p:cNvPr>
          <p:cNvGrpSpPr/>
          <p:nvPr/>
        </p:nvGrpSpPr>
        <p:grpSpPr>
          <a:xfrm>
            <a:off x="6322352" y="532229"/>
            <a:ext cx="11581390" cy="1511056"/>
            <a:chOff x="0" y="0"/>
            <a:chExt cx="4020093" cy="664718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6AEF012A-AC52-C329-FF96-709D6A1B8393}"/>
                </a:ext>
              </a:extLst>
            </p:cNvPr>
            <p:cNvSpPr/>
            <p:nvPr/>
          </p:nvSpPr>
          <p:spPr>
            <a:xfrm>
              <a:off x="6277" y="0"/>
              <a:ext cx="4013816" cy="664718"/>
            </a:xfrm>
            <a:custGeom>
              <a:avLst/>
              <a:gdLst/>
              <a:ahLst/>
              <a:cxnLst/>
              <a:rect l="l" t="t" r="r" b="b"/>
              <a:pathLst>
                <a:path w="4013816" h="664718">
                  <a:moveTo>
                    <a:pt x="0" y="0"/>
                  </a:moveTo>
                  <a:lnTo>
                    <a:pt x="4013816" y="0"/>
                  </a:lnTo>
                  <a:lnTo>
                    <a:pt x="4013816" y="664718"/>
                  </a:lnTo>
                  <a:lnTo>
                    <a:pt x="0" y="664718"/>
                  </a:lnTo>
                  <a:close/>
                </a:path>
              </a:pathLst>
            </a:custGeom>
            <a:solidFill>
              <a:srgbClr val="F8E376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AC133C2B-A9DB-CAF1-E3A3-C837C44FC961}"/>
                </a:ext>
              </a:extLst>
            </p:cNvPr>
            <p:cNvSpPr txBox="1"/>
            <p:nvPr/>
          </p:nvSpPr>
          <p:spPr>
            <a:xfrm>
              <a:off x="0" y="9525"/>
              <a:ext cx="4013816" cy="655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1C0960CB-E723-3FBF-742F-0618786BA160}"/>
              </a:ext>
            </a:extLst>
          </p:cNvPr>
          <p:cNvGrpSpPr/>
          <p:nvPr/>
        </p:nvGrpSpPr>
        <p:grpSpPr>
          <a:xfrm>
            <a:off x="0" y="9262257"/>
            <a:ext cx="18288000" cy="731215"/>
            <a:chOff x="0" y="0"/>
            <a:chExt cx="6396785" cy="240907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A166A946-5837-0142-56B0-A14FE2A1152E}"/>
                </a:ext>
              </a:extLst>
            </p:cNvPr>
            <p:cNvSpPr/>
            <p:nvPr/>
          </p:nvSpPr>
          <p:spPr>
            <a:xfrm>
              <a:off x="0" y="0"/>
              <a:ext cx="6396785" cy="240907"/>
            </a:xfrm>
            <a:custGeom>
              <a:avLst/>
              <a:gdLst/>
              <a:ahLst/>
              <a:cxnLst/>
              <a:rect l="l" t="t" r="r" b="b"/>
              <a:pathLst>
                <a:path w="6396785" h="240907">
                  <a:moveTo>
                    <a:pt x="6396785" y="0"/>
                  </a:moveTo>
                  <a:lnTo>
                    <a:pt x="6396785" y="240907"/>
                  </a:lnTo>
                  <a:lnTo>
                    <a:pt x="0" y="2409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D11A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40C7294F-D54F-5BDA-A5B3-39BF8E2B428D}"/>
                </a:ext>
              </a:extLst>
            </p:cNvPr>
            <p:cNvSpPr txBox="1"/>
            <p:nvPr/>
          </p:nvSpPr>
          <p:spPr>
            <a:xfrm>
              <a:off x="0" y="9525"/>
              <a:ext cx="6396785" cy="2313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811FB497-F359-7631-DF78-3DCB79B4F475}"/>
              </a:ext>
            </a:extLst>
          </p:cNvPr>
          <p:cNvSpPr/>
          <p:nvPr/>
        </p:nvSpPr>
        <p:spPr>
          <a:xfrm>
            <a:off x="13171536" y="9094465"/>
            <a:ext cx="4198776" cy="1028700"/>
          </a:xfrm>
          <a:custGeom>
            <a:avLst/>
            <a:gdLst/>
            <a:ahLst/>
            <a:cxnLst/>
            <a:rect l="l" t="t" r="r" b="b"/>
            <a:pathLst>
              <a:path w="4198776" h="1028700">
                <a:moveTo>
                  <a:pt x="0" y="0"/>
                </a:moveTo>
                <a:lnTo>
                  <a:pt x="4198776" y="0"/>
                </a:lnTo>
                <a:lnTo>
                  <a:pt x="4198776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6114061C-7BDD-9AA1-A997-3BE21D78E930}"/>
              </a:ext>
            </a:extLst>
          </p:cNvPr>
          <p:cNvSpPr txBox="1"/>
          <p:nvPr/>
        </p:nvSpPr>
        <p:spPr>
          <a:xfrm>
            <a:off x="6676698" y="926368"/>
            <a:ext cx="10644728" cy="718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algn="ctr">
              <a:lnSpc>
                <a:spcPts val="2799"/>
              </a:lnSpc>
              <a:spcBef>
                <a:spcPct val="0"/>
              </a:spcBef>
            </a:pPr>
            <a:r>
              <a:rPr lang="es-ES" sz="2400" b="1" noProof="0">
                <a:solidFill>
                  <a:srgbClr val="000000"/>
                </a:solidFill>
                <a:latin typeface="Poppins Bold"/>
                <a:cs typeface="Poppins Bold"/>
                <a:sym typeface="League Spartan"/>
              </a:rPr>
              <a:t>La buena marcha del empleo eleva la relación entre trabajadores    y pensionistas</a:t>
            </a:r>
            <a:r>
              <a:rPr lang="es-ES" sz="2400" b="1">
                <a:solidFill>
                  <a:srgbClr val="000000"/>
                </a:solidFill>
                <a:latin typeface="Poppins Bold"/>
                <a:cs typeface="Poppins Bold"/>
                <a:sym typeface="League Spartan"/>
              </a:rPr>
              <a:t> al 2,5;</a:t>
            </a:r>
            <a:r>
              <a:rPr lang="es-ES" sz="2400" b="1" noProof="0">
                <a:solidFill>
                  <a:srgbClr val="000000"/>
                </a:solidFill>
                <a:latin typeface="Poppins Bold"/>
                <a:cs typeface="Poppins Bold"/>
                <a:sym typeface="League Spartan"/>
              </a:rPr>
              <a:t> </a:t>
            </a:r>
            <a:r>
              <a:rPr lang="es-ES" sz="2400" b="1">
                <a:solidFill>
                  <a:srgbClr val="000000"/>
                </a:solidFill>
                <a:latin typeface="Poppins Bold"/>
                <a:cs typeface="Poppins Bold"/>
                <a:sym typeface="League Spartan"/>
              </a:rPr>
              <a:t>nivel máximo</a:t>
            </a:r>
            <a:r>
              <a:rPr lang="es-ES" sz="2400" b="1" noProof="0">
                <a:solidFill>
                  <a:srgbClr val="000000"/>
                </a:solidFill>
                <a:latin typeface="Poppins Bold"/>
                <a:cs typeface="Poppins Bold"/>
                <a:sym typeface="League Spartan"/>
              </a:rPr>
              <a:t> desde 2011</a:t>
            </a:r>
            <a:endParaRPr lang="es-ES" sz="2400" b="1" noProof="0">
              <a:solidFill>
                <a:srgbClr val="000000"/>
              </a:solidFill>
              <a:latin typeface="Poppins Bold"/>
              <a:cs typeface="Poppins Bold"/>
            </a:endParaRP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D88ADAAC-A5AA-B999-C744-FB1D986B4CDE}"/>
              </a:ext>
            </a:extLst>
          </p:cNvPr>
          <p:cNvSpPr txBox="1"/>
          <p:nvPr/>
        </p:nvSpPr>
        <p:spPr>
          <a:xfrm>
            <a:off x="768179" y="315454"/>
            <a:ext cx="5088427" cy="19390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8000"/>
              </a:lnSpc>
            </a:pPr>
            <a:r>
              <a:rPr lang="es-ES" sz="5400" noProof="0">
                <a:solidFill>
                  <a:srgbClr val="000000"/>
                </a:solidFill>
                <a:latin typeface="Impact"/>
                <a:sym typeface="League Spartan"/>
              </a:rPr>
              <a:t>RATIO COTIZANTE/ PENSIONISTA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13F82647-A164-8D9C-BB54-2E7D55905BE5}"/>
              </a:ext>
            </a:extLst>
          </p:cNvPr>
          <p:cNvSpPr txBox="1"/>
          <p:nvPr/>
        </p:nvSpPr>
        <p:spPr>
          <a:xfrm>
            <a:off x="-396179" y="9371795"/>
            <a:ext cx="13529615" cy="46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s-ES" sz="2400" noProof="0">
                <a:solidFill>
                  <a:srgbClr val="020301"/>
                </a:solidFill>
                <a:latin typeface="Poppins"/>
                <a:ea typeface="Poppins"/>
                <a:cs typeface="Poppins"/>
                <a:sym typeface="Poppins"/>
              </a:rPr>
              <a:t>SECRETARÍA DE ESTADO DE LA SEGURIDAD SOCIAL Y PENSIONES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0E2D28C0-9713-4778-B0C8-0C733598A588}"/>
              </a:ext>
            </a:extLst>
          </p:cNvPr>
          <p:cNvSpPr/>
          <p:nvPr/>
        </p:nvSpPr>
        <p:spPr>
          <a:xfrm>
            <a:off x="8075655" y="4838878"/>
            <a:ext cx="3606116" cy="1393876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lecha: a la derecha 15">
            <a:extLst>
              <a:ext uri="{FF2B5EF4-FFF2-40B4-BE49-F238E27FC236}">
                <a16:creationId xmlns:a16="http://schemas.microsoft.com/office/drawing/2014/main" id="{030DF465-D832-8458-96BE-E503A9826EF5}"/>
              </a:ext>
            </a:extLst>
          </p:cNvPr>
          <p:cNvSpPr/>
          <p:nvPr/>
        </p:nvSpPr>
        <p:spPr>
          <a:xfrm>
            <a:off x="11394617" y="5364011"/>
            <a:ext cx="1016696" cy="437878"/>
          </a:xfrm>
          <a:prstGeom prst="rightArrow">
            <a:avLst/>
          </a:prstGeom>
          <a:solidFill>
            <a:srgbClr val="FFF2C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solidFill>
                  <a:srgbClr val="FCFECE"/>
                </a:solidFill>
              </a:ln>
              <a:solidFill>
                <a:srgbClr val="FCFEC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404A7794-F16C-49B3-ED28-E8CBE692D2A3}"/>
              </a:ext>
            </a:extLst>
          </p:cNvPr>
          <p:cNvSpPr txBox="1"/>
          <p:nvPr/>
        </p:nvSpPr>
        <p:spPr>
          <a:xfrm>
            <a:off x="8161602" y="7246395"/>
            <a:ext cx="3606116" cy="738664"/>
          </a:xfrm>
          <a:prstGeom prst="rect">
            <a:avLst/>
          </a:prstGeom>
          <a:solidFill>
            <a:srgbClr val="ED7D31">
              <a:lumMod val="20000"/>
              <a:lumOff val="80000"/>
            </a:srgb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ea typeface="+mn-lt"/>
                <a:cs typeface="Calibri" panose="020F0502020204030204"/>
              </a:rPr>
              <a:t>La mejor cifra de los últimos 30 años, que solo se superó en los años de la burbuja inmobiliaria</a:t>
            </a:r>
            <a:endParaRPr kumimoji="0" lang="es-ES" sz="1800" b="1" i="0" u="none" strike="noStrike" kern="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</a:endParaRP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A0B31728-DCCB-759E-572C-3412D2FF03C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729959" y="3050140"/>
            <a:ext cx="4284874" cy="335288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2D8F012E-D393-A274-812D-4456EDAA7D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0464" y="2880569"/>
            <a:ext cx="10776459" cy="612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9431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-1028700" y="0"/>
            <a:ext cx="23402779" cy="10598156"/>
            <a:chOff x="0" y="0"/>
            <a:chExt cx="31203706" cy="14130875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203705" cy="14130875"/>
            </a:xfrm>
            <a:custGeom>
              <a:avLst/>
              <a:gdLst/>
              <a:ahLst/>
              <a:cxnLst/>
              <a:rect l="l" t="t" r="r" b="b"/>
              <a:pathLst>
                <a:path w="31203705" h="14130875">
                  <a:moveTo>
                    <a:pt x="0" y="0"/>
                  </a:moveTo>
                  <a:lnTo>
                    <a:pt x="31203705" y="0"/>
                  </a:lnTo>
                  <a:lnTo>
                    <a:pt x="31203705" y="14130875"/>
                  </a:lnTo>
                  <a:lnTo>
                    <a:pt x="0" y="141308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0000"/>
              </a:blip>
              <a:stretch>
                <a:fillRect t="-23606" b="-23606"/>
              </a:stretch>
            </a:blipFill>
          </p:spPr>
          <p:txBody>
            <a:bodyPr/>
            <a:lstStyle/>
            <a:p>
              <a:endParaRPr lang="es-ES" noProof="0"/>
            </a:p>
          </p:txBody>
        </p:sp>
      </p:grpSp>
      <p:sp>
        <p:nvSpPr>
          <p:cNvPr id="4" name="Freeform 4"/>
          <p:cNvSpPr/>
          <p:nvPr/>
        </p:nvSpPr>
        <p:spPr>
          <a:xfrm>
            <a:off x="4729810" y="9089050"/>
            <a:ext cx="47625" cy="1292685"/>
          </a:xfrm>
          <a:custGeom>
            <a:avLst/>
            <a:gdLst/>
            <a:ahLst/>
            <a:cxnLst/>
            <a:rect l="l" t="t" r="r" b="b"/>
            <a:pathLst>
              <a:path w="47625" h="1292685">
                <a:moveTo>
                  <a:pt x="0" y="0"/>
                </a:moveTo>
                <a:lnTo>
                  <a:pt x="47625" y="0"/>
                </a:lnTo>
                <a:lnTo>
                  <a:pt x="47625" y="1292686"/>
                </a:lnTo>
                <a:lnTo>
                  <a:pt x="0" y="129268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5" name="Freeform 5"/>
          <p:cNvSpPr/>
          <p:nvPr/>
        </p:nvSpPr>
        <p:spPr>
          <a:xfrm>
            <a:off x="4729810" y="9089050"/>
            <a:ext cx="47625" cy="1292685"/>
          </a:xfrm>
          <a:custGeom>
            <a:avLst/>
            <a:gdLst/>
            <a:ahLst/>
            <a:cxnLst/>
            <a:rect l="l" t="t" r="r" b="b"/>
            <a:pathLst>
              <a:path w="47625" h="1292685">
                <a:moveTo>
                  <a:pt x="0" y="0"/>
                </a:moveTo>
                <a:lnTo>
                  <a:pt x="47625" y="0"/>
                </a:lnTo>
                <a:lnTo>
                  <a:pt x="47625" y="1292686"/>
                </a:lnTo>
                <a:lnTo>
                  <a:pt x="0" y="129268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grpSp>
        <p:nvGrpSpPr>
          <p:cNvPr id="6" name="Group 6"/>
          <p:cNvGrpSpPr/>
          <p:nvPr/>
        </p:nvGrpSpPr>
        <p:grpSpPr>
          <a:xfrm>
            <a:off x="0" y="9262257"/>
            <a:ext cx="18288000" cy="731215"/>
            <a:chOff x="0" y="0"/>
            <a:chExt cx="6396785" cy="24090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96785" cy="240907"/>
            </a:xfrm>
            <a:custGeom>
              <a:avLst/>
              <a:gdLst/>
              <a:ahLst/>
              <a:cxnLst/>
              <a:rect l="l" t="t" r="r" b="b"/>
              <a:pathLst>
                <a:path w="6396785" h="240907">
                  <a:moveTo>
                    <a:pt x="6396785" y="0"/>
                  </a:moveTo>
                  <a:lnTo>
                    <a:pt x="6396785" y="240907"/>
                  </a:lnTo>
                  <a:lnTo>
                    <a:pt x="0" y="2409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D11A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9525"/>
              <a:ext cx="6396785" cy="2313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171536" y="9094465"/>
            <a:ext cx="4198776" cy="1028700"/>
          </a:xfrm>
          <a:custGeom>
            <a:avLst/>
            <a:gdLst/>
            <a:ahLst/>
            <a:cxnLst/>
            <a:rect l="l" t="t" r="r" b="b"/>
            <a:pathLst>
              <a:path w="4198776" h="1028700">
                <a:moveTo>
                  <a:pt x="0" y="0"/>
                </a:moveTo>
                <a:lnTo>
                  <a:pt x="4198776" y="0"/>
                </a:lnTo>
                <a:lnTo>
                  <a:pt x="4198776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grpSp>
        <p:nvGrpSpPr>
          <p:cNvPr id="10" name="Group 10"/>
          <p:cNvGrpSpPr/>
          <p:nvPr/>
        </p:nvGrpSpPr>
        <p:grpSpPr>
          <a:xfrm>
            <a:off x="2038365" y="2231810"/>
            <a:ext cx="15331946" cy="1853591"/>
            <a:chOff x="0" y="0"/>
            <a:chExt cx="5052061" cy="61078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052061" cy="610781"/>
            </a:xfrm>
            <a:custGeom>
              <a:avLst/>
              <a:gdLst/>
              <a:ahLst/>
              <a:cxnLst/>
              <a:rect l="l" t="t" r="r" b="b"/>
              <a:pathLst>
                <a:path w="5052061" h="610781">
                  <a:moveTo>
                    <a:pt x="0" y="0"/>
                  </a:moveTo>
                  <a:lnTo>
                    <a:pt x="5052061" y="0"/>
                  </a:lnTo>
                  <a:lnTo>
                    <a:pt x="5052061" y="610781"/>
                  </a:lnTo>
                  <a:lnTo>
                    <a:pt x="0" y="610781"/>
                  </a:lnTo>
                  <a:close/>
                </a:path>
              </a:pathLst>
            </a:custGeom>
            <a:solidFill>
              <a:srgbClr val="F8E376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9525"/>
              <a:ext cx="5052061" cy="6012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2038365" y="4371151"/>
            <a:ext cx="15331946" cy="2034566"/>
            <a:chOff x="0" y="0"/>
            <a:chExt cx="5052061" cy="67041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052061" cy="670414"/>
            </a:xfrm>
            <a:custGeom>
              <a:avLst/>
              <a:gdLst/>
              <a:ahLst/>
              <a:cxnLst/>
              <a:rect l="l" t="t" r="r" b="b"/>
              <a:pathLst>
                <a:path w="5052061" h="670414">
                  <a:moveTo>
                    <a:pt x="0" y="0"/>
                  </a:moveTo>
                  <a:lnTo>
                    <a:pt x="5052061" y="0"/>
                  </a:lnTo>
                  <a:lnTo>
                    <a:pt x="5052061" y="670414"/>
                  </a:lnTo>
                  <a:lnTo>
                    <a:pt x="0" y="670414"/>
                  </a:lnTo>
                  <a:close/>
                </a:path>
              </a:pathLst>
            </a:custGeom>
            <a:solidFill>
              <a:srgbClr val="F8E376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9525"/>
              <a:ext cx="5052061" cy="6608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2054777" y="6691467"/>
            <a:ext cx="15331946" cy="1930847"/>
            <a:chOff x="0" y="0"/>
            <a:chExt cx="5052061" cy="636237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5052061" cy="636237"/>
            </a:xfrm>
            <a:custGeom>
              <a:avLst/>
              <a:gdLst/>
              <a:ahLst/>
              <a:cxnLst/>
              <a:rect l="l" t="t" r="r" b="b"/>
              <a:pathLst>
                <a:path w="5052061" h="636237">
                  <a:moveTo>
                    <a:pt x="0" y="0"/>
                  </a:moveTo>
                  <a:lnTo>
                    <a:pt x="5052061" y="0"/>
                  </a:lnTo>
                  <a:lnTo>
                    <a:pt x="5052061" y="636237"/>
                  </a:lnTo>
                  <a:lnTo>
                    <a:pt x="0" y="636237"/>
                  </a:lnTo>
                  <a:close/>
                </a:path>
              </a:pathLst>
            </a:custGeom>
            <a:solidFill>
              <a:srgbClr val="F8E376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9525"/>
              <a:ext cx="5052061" cy="6267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028700" y="603284"/>
            <a:ext cx="11324359" cy="1218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499"/>
              </a:lnSpc>
            </a:pPr>
            <a:r>
              <a:rPr lang="es-ES" sz="8800" b="1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CONCLUSIONES</a:t>
            </a:r>
          </a:p>
        </p:txBody>
      </p:sp>
      <p:sp>
        <p:nvSpPr>
          <p:cNvPr id="20" name="Freeform 20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5400000">
            <a:off x="16009183" y="-205523"/>
            <a:ext cx="2073294" cy="2484339"/>
          </a:xfrm>
          <a:custGeom>
            <a:avLst/>
            <a:gdLst/>
            <a:ahLst/>
            <a:cxnLst/>
            <a:rect l="l" t="t" r="r" b="b"/>
            <a:pathLst>
              <a:path w="2073294" h="2484339">
                <a:moveTo>
                  <a:pt x="0" y="0"/>
                </a:moveTo>
                <a:lnTo>
                  <a:pt x="2073294" y="0"/>
                </a:lnTo>
                <a:lnTo>
                  <a:pt x="2073294" y="2484340"/>
                </a:lnTo>
                <a:lnTo>
                  <a:pt x="0" y="24843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21" name="Freeform 2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06449" y="2949835"/>
            <a:ext cx="907696" cy="417540"/>
          </a:xfrm>
          <a:custGeom>
            <a:avLst/>
            <a:gdLst/>
            <a:ahLst/>
            <a:cxnLst/>
            <a:rect l="l" t="t" r="r" b="b"/>
            <a:pathLst>
              <a:path w="907696" h="417540">
                <a:moveTo>
                  <a:pt x="0" y="0"/>
                </a:moveTo>
                <a:lnTo>
                  <a:pt x="907696" y="0"/>
                </a:lnTo>
                <a:lnTo>
                  <a:pt x="907696" y="417541"/>
                </a:lnTo>
                <a:lnTo>
                  <a:pt x="0" y="4175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22" name="Freeform 2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06449" y="5247213"/>
            <a:ext cx="907696" cy="417540"/>
          </a:xfrm>
          <a:custGeom>
            <a:avLst/>
            <a:gdLst/>
            <a:ahLst/>
            <a:cxnLst/>
            <a:rect l="l" t="t" r="r" b="b"/>
            <a:pathLst>
              <a:path w="907696" h="417540">
                <a:moveTo>
                  <a:pt x="0" y="0"/>
                </a:moveTo>
                <a:lnTo>
                  <a:pt x="907696" y="0"/>
                </a:lnTo>
                <a:lnTo>
                  <a:pt x="907696" y="417540"/>
                </a:lnTo>
                <a:lnTo>
                  <a:pt x="0" y="4175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23" name="Freeform 2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06449" y="7448121"/>
            <a:ext cx="907696" cy="417540"/>
          </a:xfrm>
          <a:custGeom>
            <a:avLst/>
            <a:gdLst/>
            <a:ahLst/>
            <a:cxnLst/>
            <a:rect l="l" t="t" r="r" b="b"/>
            <a:pathLst>
              <a:path w="907696" h="417540">
                <a:moveTo>
                  <a:pt x="0" y="0"/>
                </a:moveTo>
                <a:lnTo>
                  <a:pt x="907696" y="0"/>
                </a:lnTo>
                <a:lnTo>
                  <a:pt x="907696" y="417540"/>
                </a:lnTo>
                <a:lnTo>
                  <a:pt x="0" y="4175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24" name="TextBox 24"/>
          <p:cNvSpPr txBox="1"/>
          <p:nvPr/>
        </p:nvSpPr>
        <p:spPr>
          <a:xfrm>
            <a:off x="2384784" y="2643229"/>
            <a:ext cx="14650160" cy="14157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ES" sz="2300" spc="-46" dirty="0">
                <a:solidFill>
                  <a:srgbClr val="000000"/>
                </a:solidFill>
                <a:latin typeface="Poppins"/>
                <a:cs typeface="Poppins"/>
                <a:sym typeface="Poppins Bold"/>
              </a:rPr>
              <a:t>El mercado laboral experimenta </a:t>
            </a:r>
            <a:r>
              <a:rPr lang="es-ES" sz="2300" b="1" spc="-46" dirty="0">
                <a:solidFill>
                  <a:srgbClr val="000000"/>
                </a:solidFill>
                <a:latin typeface="Poppins"/>
                <a:cs typeface="Poppins"/>
                <a:sym typeface="Poppins Bold"/>
              </a:rPr>
              <a:t>un fuerte crecimiento interanual</a:t>
            </a:r>
            <a:r>
              <a:rPr lang="es-ES" sz="2300" spc="-46" dirty="0">
                <a:solidFill>
                  <a:srgbClr val="000000"/>
                </a:solidFill>
                <a:latin typeface="Poppins"/>
                <a:cs typeface="Poppins"/>
                <a:sym typeface="Poppins Bold"/>
              </a:rPr>
              <a:t>. El ritmo de creación de empleo se acelera y supera el 3,1% respecto a 2025. Son más de 679.000 afiliados más en el último año, hasta alcanzar un total de </a:t>
            </a:r>
            <a:r>
              <a:rPr lang="es-ES" sz="2300" b="1" spc="-46" dirty="0">
                <a:solidFill>
                  <a:srgbClr val="000000"/>
                </a:solidFill>
                <a:latin typeface="Poppins"/>
                <a:cs typeface="Poppins"/>
                <a:sym typeface="Poppins Bold"/>
              </a:rPr>
              <a:t>22.345.226. </a:t>
            </a:r>
            <a:r>
              <a:rPr lang="es-ES" sz="2300" spc="-46" dirty="0">
                <a:solidFill>
                  <a:srgbClr val="000000"/>
                </a:solidFill>
                <a:latin typeface="Poppins"/>
                <a:cs typeface="Poppins"/>
                <a:sym typeface="Poppins Bold"/>
              </a:rPr>
              <a:t>Desde agosto de 2018, </a:t>
            </a:r>
            <a:r>
              <a:rPr lang="es-ES" sz="2300" b="1" spc="-46" dirty="0">
                <a:solidFill>
                  <a:srgbClr val="000000"/>
                </a:solidFill>
                <a:latin typeface="Poppins"/>
                <a:cs typeface="Poppins"/>
                <a:sym typeface="Poppins Bold"/>
              </a:rPr>
              <a:t>hay más de 3,5 millones de afiliados más</a:t>
            </a:r>
            <a:endParaRPr lang="es-ES" sz="2300" b="1" spc="-46" dirty="0">
              <a:solidFill>
                <a:srgbClr val="000000"/>
              </a:solidFill>
              <a:latin typeface="Poppins"/>
              <a:cs typeface="Poppins"/>
            </a:endParaRPr>
          </a:p>
          <a:p>
            <a:endParaRPr lang="es-ES" sz="2300" spc="-46" noProof="0" dirty="0">
              <a:solidFill>
                <a:srgbClr val="000000"/>
              </a:solidFill>
              <a:latin typeface="Poppins"/>
              <a:ea typeface="Poppins Bold"/>
              <a:cs typeface="Poppins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2275927" y="6686765"/>
            <a:ext cx="14650160" cy="1769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s-ES" sz="2300" spc="-46">
                <a:solidFill>
                  <a:srgbClr val="000000"/>
                </a:solidFill>
                <a:latin typeface="Poppins"/>
                <a:cs typeface="Poppins"/>
                <a:sym typeface="Poppins"/>
              </a:rPr>
              <a:t>El crecimiento del empleo es generalizado entre territorios y colectivos. Se reducen así los problemas estructurales que caracterizaban a nuestro mercado de trabajo: hay más estabilidad en el empleo y crece especialmente entre los mayores y los más jóvenes</a:t>
            </a:r>
            <a:endParaRPr lang="es-ES" sz="2300" spc="-46">
              <a:latin typeface="Poppins"/>
              <a:cs typeface="Poppins"/>
            </a:endParaRPr>
          </a:p>
          <a:p>
            <a:br>
              <a:rPr lang="es-ES" sz="2300" spc="-46">
                <a:latin typeface="Poppins"/>
                <a:cs typeface="Poppins"/>
              </a:rPr>
            </a:br>
            <a:r>
              <a:rPr lang="es-ES" sz="2300" spc="-46">
                <a:latin typeface="Poppins"/>
                <a:ea typeface="Calibri"/>
                <a:cs typeface="Poppins"/>
              </a:rPr>
              <a:t>Cifras récord en la afiliación de trabajadores extranjeros, que </a:t>
            </a:r>
            <a:r>
              <a:rPr lang="es-ES" sz="2300" b="1" spc="-46">
                <a:latin typeface="Poppins"/>
                <a:ea typeface="Calibri"/>
                <a:cs typeface="Poppins"/>
              </a:rPr>
              <a:t>superan los 3,5 millones: </a:t>
            </a:r>
            <a:r>
              <a:rPr lang="es-ES" sz="2300" spc="-46">
                <a:latin typeface="Poppins"/>
                <a:ea typeface="Calibri"/>
                <a:cs typeface="Poppins"/>
              </a:rPr>
              <a:t>el </a:t>
            </a:r>
            <a:r>
              <a:rPr lang="es-ES" sz="2300" b="1" spc="-46">
                <a:latin typeface="Poppins"/>
                <a:ea typeface="Calibri"/>
                <a:cs typeface="Poppins"/>
              </a:rPr>
              <a:t>15,9% del total</a:t>
            </a:r>
            <a:endParaRPr lang="es-ES"/>
          </a:p>
        </p:txBody>
      </p:sp>
      <p:sp>
        <p:nvSpPr>
          <p:cNvPr id="26" name="TextBox 26"/>
          <p:cNvSpPr txBox="1"/>
          <p:nvPr/>
        </p:nvSpPr>
        <p:spPr>
          <a:xfrm>
            <a:off x="2384784" y="4912644"/>
            <a:ext cx="14541543" cy="14157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ES" sz="2300" spc="-46" noProof="0">
                <a:solidFill>
                  <a:srgbClr val="000000"/>
                </a:solidFill>
                <a:latin typeface="Poppins"/>
                <a:cs typeface="Poppins"/>
              </a:rPr>
              <a:t>En</a:t>
            </a:r>
            <a:r>
              <a:rPr lang="es-ES" sz="2300" b="1" spc="-46" noProof="0">
                <a:solidFill>
                  <a:srgbClr val="000000"/>
                </a:solidFill>
                <a:latin typeface="Poppins"/>
                <a:cs typeface="Poppins"/>
              </a:rPr>
              <a:t> términos desestacionalizados, son</a:t>
            </a:r>
            <a:r>
              <a:rPr lang="es-ES" sz="2300" spc="-46" noProof="0">
                <a:solidFill>
                  <a:srgbClr val="000000"/>
                </a:solidFill>
                <a:latin typeface="Poppins"/>
                <a:cs typeface="Poppins"/>
              </a:rPr>
              <a:t> </a:t>
            </a:r>
            <a:r>
              <a:rPr lang="es-ES" sz="2300" b="1" spc="-46">
                <a:solidFill>
                  <a:srgbClr val="000000"/>
                </a:solidFill>
                <a:latin typeface="Poppins"/>
                <a:cs typeface="Poppins"/>
              </a:rPr>
              <a:t>67</a:t>
            </a:r>
            <a:r>
              <a:rPr lang="es-ES" sz="2300" b="1" spc="-46" noProof="0">
                <a:solidFill>
                  <a:srgbClr val="000000"/>
                </a:solidFill>
                <a:latin typeface="Poppins"/>
                <a:cs typeface="Poppins"/>
              </a:rPr>
              <a:t> meses consecutivos de crecimiento </a:t>
            </a:r>
            <a:r>
              <a:rPr lang="es-ES" sz="2300" spc="-46" noProof="0">
                <a:solidFill>
                  <a:srgbClr val="000000"/>
                </a:solidFill>
                <a:latin typeface="Poppins"/>
                <a:cs typeface="Poppins"/>
              </a:rPr>
              <a:t>y el total se consolida</a:t>
            </a:r>
            <a:r>
              <a:rPr lang="es-ES" sz="2300" b="1" spc="-46" noProof="0">
                <a:solidFill>
                  <a:srgbClr val="000000"/>
                </a:solidFill>
                <a:latin typeface="Poppins"/>
                <a:cs typeface="Poppins"/>
              </a:rPr>
              <a:t> por encima de los </a:t>
            </a:r>
            <a:r>
              <a:rPr lang="es-ES" sz="2300" b="1" spc="-46">
                <a:solidFill>
                  <a:srgbClr val="000000"/>
                </a:solidFill>
                <a:latin typeface="Poppins"/>
                <a:cs typeface="Poppins"/>
              </a:rPr>
              <a:t>22,3</a:t>
            </a:r>
            <a:r>
              <a:rPr lang="es-ES" sz="2300" b="1" spc="-46" noProof="0">
                <a:solidFill>
                  <a:srgbClr val="000000"/>
                </a:solidFill>
                <a:latin typeface="Poppins"/>
                <a:cs typeface="Poppins"/>
              </a:rPr>
              <a:t> millones</a:t>
            </a:r>
            <a:r>
              <a:rPr lang="es-ES" sz="2300" b="1" spc="-46">
                <a:solidFill>
                  <a:srgbClr val="000000"/>
                </a:solidFill>
                <a:latin typeface="Poppins"/>
                <a:cs typeface="Poppins"/>
              </a:rPr>
              <a:t>,</a:t>
            </a:r>
            <a:r>
              <a:rPr lang="es-ES" sz="2300" b="1" spc="-46" noProof="0">
                <a:solidFill>
                  <a:srgbClr val="000000"/>
                </a:solidFill>
                <a:latin typeface="Poppins"/>
                <a:cs typeface="Poppins"/>
              </a:rPr>
              <a:t> </a:t>
            </a:r>
            <a:r>
              <a:rPr lang="es-ES" sz="2300" spc="-46" noProof="0">
                <a:solidFill>
                  <a:srgbClr val="000000"/>
                </a:solidFill>
                <a:latin typeface="Poppins"/>
                <a:cs typeface="Poppins"/>
              </a:rPr>
              <a:t>después de sumar </a:t>
            </a:r>
            <a:r>
              <a:rPr lang="es-ES" sz="2300" spc="-46">
                <a:solidFill>
                  <a:srgbClr val="000000"/>
                </a:solidFill>
                <a:latin typeface="Poppins"/>
                <a:cs typeface="Poppins"/>
              </a:rPr>
              <a:t>83.844</a:t>
            </a:r>
            <a:r>
              <a:rPr lang="es-ES" sz="2300" spc="-46" noProof="0">
                <a:solidFill>
                  <a:srgbClr val="000000"/>
                </a:solidFill>
                <a:latin typeface="Poppins"/>
                <a:cs typeface="Poppins"/>
              </a:rPr>
              <a:t> empleos en el último </a:t>
            </a:r>
            <a:r>
              <a:rPr lang="es-ES" sz="2300" spc="-46">
                <a:solidFill>
                  <a:srgbClr val="000000"/>
                </a:solidFill>
                <a:latin typeface="Poppins"/>
                <a:cs typeface="Poppins"/>
              </a:rPr>
              <a:t>mes. Es el nivel más alto de la serie histórica</a:t>
            </a:r>
            <a:br>
              <a:rPr lang="es-ES" sz="2300" spc="-46">
                <a:latin typeface="Poppins"/>
                <a:cs typeface="Poppins"/>
              </a:rPr>
            </a:br>
            <a:endParaRPr lang="es-ES" sz="2300" spc="-46">
              <a:latin typeface="Poppins"/>
              <a:cs typeface="Poppins"/>
            </a:endParaRPr>
          </a:p>
        </p:txBody>
      </p:sp>
      <p:sp>
        <p:nvSpPr>
          <p:cNvPr id="27" name="TextBox 2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-396179" y="9371795"/>
            <a:ext cx="13529615" cy="46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s-ES" sz="2400" noProof="0">
                <a:solidFill>
                  <a:srgbClr val="020301"/>
                </a:solidFill>
                <a:latin typeface="Poppins"/>
                <a:ea typeface="Poppins"/>
                <a:cs typeface="Poppins"/>
                <a:sym typeface="Poppins"/>
              </a:rPr>
              <a:t>SECRETARÍA DE ESTADO DE LA SEGURIDAD SOCIAL Y PENSIONES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-1028700" y="0"/>
            <a:ext cx="22852231" cy="10598156"/>
            <a:chOff x="0" y="0"/>
            <a:chExt cx="30469641" cy="14130875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0469641" cy="14130875"/>
            </a:xfrm>
            <a:custGeom>
              <a:avLst/>
              <a:gdLst/>
              <a:ahLst/>
              <a:cxnLst/>
              <a:rect l="l" t="t" r="r" b="b"/>
              <a:pathLst>
                <a:path w="30469641" h="14130875">
                  <a:moveTo>
                    <a:pt x="0" y="0"/>
                  </a:moveTo>
                  <a:lnTo>
                    <a:pt x="30469641" y="0"/>
                  </a:lnTo>
                  <a:lnTo>
                    <a:pt x="30469641" y="14130875"/>
                  </a:lnTo>
                  <a:lnTo>
                    <a:pt x="0" y="141308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0000"/>
              </a:blip>
              <a:stretch>
                <a:fillRect t="-21874" b="-21874"/>
              </a:stretch>
            </a:blipFill>
          </p:spPr>
          <p:txBody>
            <a:bodyPr/>
            <a:lstStyle/>
            <a:p>
              <a:endParaRPr lang="es-ES" noProof="0">
                <a:highlight>
                  <a:srgbClr val="FFFF00"/>
                </a:highlight>
              </a:endParaRPr>
            </a:p>
          </p:txBody>
        </p:sp>
      </p:grpSp>
      <p:sp>
        <p:nvSpPr>
          <p:cNvPr id="4" name="Freeform 4"/>
          <p:cNvSpPr/>
          <p:nvPr/>
        </p:nvSpPr>
        <p:spPr>
          <a:xfrm>
            <a:off x="4729810" y="9089050"/>
            <a:ext cx="47625" cy="1292685"/>
          </a:xfrm>
          <a:custGeom>
            <a:avLst/>
            <a:gdLst/>
            <a:ahLst/>
            <a:cxnLst/>
            <a:rect l="l" t="t" r="r" b="b"/>
            <a:pathLst>
              <a:path w="47625" h="1292685">
                <a:moveTo>
                  <a:pt x="0" y="0"/>
                </a:moveTo>
                <a:lnTo>
                  <a:pt x="47625" y="0"/>
                </a:lnTo>
                <a:lnTo>
                  <a:pt x="47625" y="1292686"/>
                </a:lnTo>
                <a:lnTo>
                  <a:pt x="0" y="129268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5" name="Freeform 5"/>
          <p:cNvSpPr/>
          <p:nvPr/>
        </p:nvSpPr>
        <p:spPr>
          <a:xfrm>
            <a:off x="4729810" y="9089050"/>
            <a:ext cx="47625" cy="1292685"/>
          </a:xfrm>
          <a:custGeom>
            <a:avLst/>
            <a:gdLst/>
            <a:ahLst/>
            <a:cxnLst/>
            <a:rect l="l" t="t" r="r" b="b"/>
            <a:pathLst>
              <a:path w="47625" h="1292685">
                <a:moveTo>
                  <a:pt x="0" y="0"/>
                </a:moveTo>
                <a:lnTo>
                  <a:pt x="47625" y="0"/>
                </a:lnTo>
                <a:lnTo>
                  <a:pt x="47625" y="1292686"/>
                </a:lnTo>
                <a:lnTo>
                  <a:pt x="0" y="129268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6" name="TextBox 6"/>
          <p:cNvSpPr txBox="1"/>
          <p:nvPr/>
        </p:nvSpPr>
        <p:spPr>
          <a:xfrm>
            <a:off x="1028700" y="408424"/>
            <a:ext cx="6819900" cy="11149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600"/>
              </a:lnSpc>
            </a:pPr>
            <a:r>
              <a:rPr lang="es-ES" sz="6600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TOTAL AFILIADOS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43000" y="1808675"/>
            <a:ext cx="3861941" cy="820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00"/>
              </a:lnSpc>
            </a:pPr>
            <a:r>
              <a:rPr lang="es-ES" sz="480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AGOSTO</a:t>
            </a:r>
            <a:r>
              <a:rPr lang="es-ES" sz="4800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 2026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1939104" y="3387686"/>
            <a:ext cx="3306856" cy="1865676"/>
            <a:chOff x="0" y="0"/>
            <a:chExt cx="1140057" cy="64320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140057" cy="643202"/>
            </a:xfrm>
            <a:custGeom>
              <a:avLst/>
              <a:gdLst/>
              <a:ahLst/>
              <a:cxnLst/>
              <a:rect l="l" t="t" r="r" b="b"/>
              <a:pathLst>
                <a:path w="1140057" h="643202">
                  <a:moveTo>
                    <a:pt x="570029" y="0"/>
                  </a:moveTo>
                  <a:cubicBezTo>
                    <a:pt x="255211" y="0"/>
                    <a:pt x="0" y="143986"/>
                    <a:pt x="0" y="321601"/>
                  </a:cubicBezTo>
                  <a:cubicBezTo>
                    <a:pt x="0" y="499216"/>
                    <a:pt x="255211" y="643202"/>
                    <a:pt x="570029" y="643202"/>
                  </a:cubicBezTo>
                  <a:cubicBezTo>
                    <a:pt x="884847" y="643202"/>
                    <a:pt x="1140057" y="499216"/>
                    <a:pt x="1140057" y="321601"/>
                  </a:cubicBezTo>
                  <a:cubicBezTo>
                    <a:pt x="1140057" y="143986"/>
                    <a:pt x="884847" y="0"/>
                    <a:pt x="570029" y="0"/>
                  </a:cubicBezTo>
                  <a:close/>
                </a:path>
              </a:pathLst>
            </a:custGeom>
            <a:solidFill>
              <a:srgbClr val="FED105">
                <a:alpha val="44706"/>
              </a:srgbClr>
            </a:solidFill>
            <a:ln w="38100" cap="sq">
              <a:solidFill>
                <a:srgbClr val="FFFFFF">
                  <a:alpha val="44706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6880" y="22200"/>
              <a:ext cx="926297" cy="5607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99"/>
                </a:lnSpc>
              </a:pPr>
              <a:endParaRPr lang="es-ES" noProof="0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1973592" y="6003198"/>
            <a:ext cx="3306856" cy="1865676"/>
            <a:chOff x="0" y="0"/>
            <a:chExt cx="1140057" cy="64320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40057" cy="643202"/>
            </a:xfrm>
            <a:custGeom>
              <a:avLst/>
              <a:gdLst/>
              <a:ahLst/>
              <a:cxnLst/>
              <a:rect l="l" t="t" r="r" b="b"/>
              <a:pathLst>
                <a:path w="1140057" h="643202">
                  <a:moveTo>
                    <a:pt x="570029" y="0"/>
                  </a:moveTo>
                  <a:cubicBezTo>
                    <a:pt x="255211" y="0"/>
                    <a:pt x="0" y="143986"/>
                    <a:pt x="0" y="321601"/>
                  </a:cubicBezTo>
                  <a:cubicBezTo>
                    <a:pt x="0" y="499216"/>
                    <a:pt x="255211" y="643202"/>
                    <a:pt x="570029" y="643202"/>
                  </a:cubicBezTo>
                  <a:cubicBezTo>
                    <a:pt x="884847" y="643202"/>
                    <a:pt x="1140057" y="499216"/>
                    <a:pt x="1140057" y="321601"/>
                  </a:cubicBezTo>
                  <a:cubicBezTo>
                    <a:pt x="1140057" y="143986"/>
                    <a:pt x="884847" y="0"/>
                    <a:pt x="570029" y="0"/>
                  </a:cubicBezTo>
                  <a:close/>
                </a:path>
              </a:pathLst>
            </a:custGeom>
            <a:solidFill>
              <a:srgbClr val="FED105">
                <a:alpha val="44706"/>
              </a:srgbClr>
            </a:solidFill>
            <a:ln w="38100" cap="sq">
              <a:solidFill>
                <a:srgbClr val="FFFFFF">
                  <a:alpha val="44706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06880" y="22200"/>
              <a:ext cx="926297" cy="5607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99"/>
                </a:lnSpc>
              </a:pPr>
              <a:endParaRPr lang="es-ES" noProof="0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0947412" y="3495037"/>
            <a:ext cx="5862714" cy="441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s-ES" sz="2499" b="1" spc="14" noProof="0">
                <a:solidFill>
                  <a:srgbClr val="020301"/>
                </a:solidFill>
                <a:latin typeface="Poppins Bold"/>
                <a:ea typeface="Poppins Bold"/>
                <a:cs typeface="Poppins Bold"/>
                <a:sym typeface="Poppins Bold"/>
              </a:rPr>
              <a:t>VARIACIÓN MENSUAL AJUSTADA: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071237" y="6143899"/>
            <a:ext cx="5862714" cy="441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s-ES" sz="2499" b="1" spc="14" noProof="0">
                <a:solidFill>
                  <a:srgbClr val="020301"/>
                </a:solidFill>
                <a:latin typeface="Poppins Bold"/>
                <a:ea typeface="Poppins Bold"/>
                <a:cs typeface="Poppins Bold"/>
                <a:sym typeface="Poppins Bold"/>
              </a:rPr>
              <a:t>VARIACIÓN MENSUAL ORIGINAL:</a:t>
            </a:r>
          </a:p>
        </p:txBody>
      </p:sp>
      <p:grpSp>
        <p:nvGrpSpPr>
          <p:cNvPr id="16" name="Group 16"/>
          <p:cNvGrpSpPr>
            <a:grpSpLocks noGrp="1" noUngrp="1" noRot="1" noMove="1" noResize="1"/>
          </p:cNvGrpSpPr>
          <p:nvPr/>
        </p:nvGrpSpPr>
        <p:grpSpPr>
          <a:xfrm>
            <a:off x="0" y="9262257"/>
            <a:ext cx="18288000" cy="731215"/>
            <a:chOff x="0" y="0"/>
            <a:chExt cx="6396785" cy="240907"/>
          </a:xfrm>
        </p:grpSpPr>
        <p:sp>
          <p:nvSpPr>
            <p:cNvPr id="17" name="Freeform 1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396785" cy="240907"/>
            </a:xfrm>
            <a:custGeom>
              <a:avLst/>
              <a:gdLst/>
              <a:ahLst/>
              <a:cxnLst/>
              <a:rect l="l" t="t" r="r" b="b"/>
              <a:pathLst>
                <a:path w="6396785" h="240907">
                  <a:moveTo>
                    <a:pt x="6396785" y="0"/>
                  </a:moveTo>
                  <a:lnTo>
                    <a:pt x="6396785" y="240907"/>
                  </a:lnTo>
                  <a:lnTo>
                    <a:pt x="0" y="2409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D11A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18" name="TextBox 1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9525"/>
              <a:ext cx="6396785" cy="2313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sp>
        <p:nvSpPr>
          <p:cNvPr id="19" name="Freeform 1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171536" y="9094465"/>
            <a:ext cx="4198776" cy="1028700"/>
          </a:xfrm>
          <a:custGeom>
            <a:avLst/>
            <a:gdLst/>
            <a:ahLst/>
            <a:cxnLst/>
            <a:rect l="l" t="t" r="r" b="b"/>
            <a:pathLst>
              <a:path w="4198776" h="1028700">
                <a:moveTo>
                  <a:pt x="0" y="0"/>
                </a:moveTo>
                <a:lnTo>
                  <a:pt x="4198776" y="0"/>
                </a:lnTo>
                <a:lnTo>
                  <a:pt x="4198776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20" name="TextBox 20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-396179" y="9371795"/>
            <a:ext cx="13529615" cy="46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s-ES" sz="2400" noProof="0">
                <a:solidFill>
                  <a:srgbClr val="020301"/>
                </a:solidFill>
                <a:latin typeface="Poppins"/>
                <a:ea typeface="Poppins"/>
                <a:cs typeface="Poppins"/>
                <a:sym typeface="Poppins"/>
              </a:rPr>
              <a:t>SECRETARÍA DE ESTADO DE LA SEGURIDAD SOCIAL Y PENSIONES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2354253" y="3504570"/>
            <a:ext cx="7132647" cy="1710692"/>
            <a:chOff x="0" y="0"/>
            <a:chExt cx="2350266" cy="563333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350266" cy="563333"/>
            </a:xfrm>
            <a:custGeom>
              <a:avLst/>
              <a:gdLst/>
              <a:ahLst/>
              <a:cxnLst/>
              <a:rect l="l" t="t" r="r" b="b"/>
              <a:pathLst>
                <a:path w="2350266" h="563333">
                  <a:moveTo>
                    <a:pt x="2350266" y="0"/>
                  </a:moveTo>
                  <a:lnTo>
                    <a:pt x="2350266" y="563333"/>
                  </a:lnTo>
                  <a:lnTo>
                    <a:pt x="0" y="5633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D105">
                <a:alpha val="19608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9525"/>
              <a:ext cx="2350266" cy="5538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2354253" y="6117060"/>
            <a:ext cx="7132647" cy="1710692"/>
            <a:chOff x="0" y="0"/>
            <a:chExt cx="2350266" cy="563333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2350266" cy="563333"/>
            </a:xfrm>
            <a:custGeom>
              <a:avLst/>
              <a:gdLst/>
              <a:ahLst/>
              <a:cxnLst/>
              <a:rect l="l" t="t" r="r" b="b"/>
              <a:pathLst>
                <a:path w="2350266" h="563333">
                  <a:moveTo>
                    <a:pt x="2350266" y="0"/>
                  </a:moveTo>
                  <a:lnTo>
                    <a:pt x="2350266" y="563333"/>
                  </a:lnTo>
                  <a:lnTo>
                    <a:pt x="0" y="5633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D105">
                <a:alpha val="19608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9525"/>
              <a:ext cx="2350266" cy="5538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grpSp>
        <p:nvGrpSpPr>
          <p:cNvPr id="27" name="Group 27"/>
          <p:cNvGrpSpPr>
            <a:grpSpLocks noGrp="1" noUngrp="1" noRot="1" noMove="1" noResize="1"/>
          </p:cNvGrpSpPr>
          <p:nvPr/>
        </p:nvGrpSpPr>
        <p:grpSpPr>
          <a:xfrm>
            <a:off x="1028700" y="1593096"/>
            <a:ext cx="5866061" cy="97948"/>
            <a:chOff x="0" y="0"/>
            <a:chExt cx="3532118" cy="58940"/>
          </a:xfrm>
        </p:grpSpPr>
        <p:sp>
          <p:nvSpPr>
            <p:cNvPr id="28" name="Freeform 2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532118" cy="58940"/>
            </a:xfrm>
            <a:custGeom>
              <a:avLst/>
              <a:gdLst/>
              <a:ahLst/>
              <a:cxnLst/>
              <a:rect l="l" t="t" r="r" b="b"/>
              <a:pathLst>
                <a:path w="3532118" h="58940">
                  <a:moveTo>
                    <a:pt x="3532118" y="0"/>
                  </a:moveTo>
                  <a:lnTo>
                    <a:pt x="3532118" y="58940"/>
                  </a:lnTo>
                  <a:lnTo>
                    <a:pt x="0" y="589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D105"/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29" name="TextBox 29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9525"/>
              <a:ext cx="3532118" cy="494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2354253" y="3788416"/>
            <a:ext cx="7132647" cy="10676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250"/>
              </a:lnSpc>
              <a:spcBef>
                <a:spcPct val="0"/>
              </a:spcBef>
            </a:pPr>
            <a:r>
              <a:rPr lang="es-ES" sz="7500" b="1" spc="-150" noProof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22.371.964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354253" y="6400907"/>
            <a:ext cx="7132647" cy="1067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50"/>
              </a:lnSpc>
              <a:spcBef>
                <a:spcPct val="0"/>
              </a:spcBef>
            </a:pPr>
            <a:r>
              <a:rPr lang="es-ES" sz="7500" b="1" spc="-150" noProof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22.345.226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2264454" y="4079875"/>
            <a:ext cx="2671489" cy="7085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00"/>
              </a:lnSpc>
              <a:spcBef>
                <a:spcPct val="0"/>
              </a:spcBef>
            </a:pPr>
            <a:r>
              <a:rPr lang="es-ES" sz="5000" b="1" spc="-100" noProof="0">
                <a:solidFill>
                  <a:srgbClr val="00B050"/>
                </a:solidFill>
                <a:latin typeface="Poppins Bold"/>
                <a:ea typeface="Poppins Bold"/>
                <a:cs typeface="Poppins Bold"/>
                <a:sym typeface="Poppins Bold"/>
              </a:rPr>
              <a:t>+83.844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2183037" y="6573363"/>
            <a:ext cx="2891995" cy="7085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00"/>
              </a:lnSpc>
              <a:spcBef>
                <a:spcPct val="0"/>
              </a:spcBef>
            </a:pPr>
            <a:r>
              <a:rPr lang="es-ES" sz="5000" b="1" spc="-100" noProof="0">
                <a:latin typeface="Poppins Bold"/>
                <a:ea typeface="Poppins Bold"/>
                <a:cs typeface="Poppins Bold"/>
                <a:sym typeface="Poppins Bold"/>
              </a:rPr>
              <a:t>-162.840</a:t>
            </a:r>
          </a:p>
        </p:txBody>
      </p:sp>
      <p:sp>
        <p:nvSpPr>
          <p:cNvPr id="34" name="Freeform 34"/>
          <p:cNvSpPr/>
          <p:nvPr/>
        </p:nvSpPr>
        <p:spPr>
          <a:xfrm rot="5400000">
            <a:off x="15529255" y="-248806"/>
            <a:ext cx="2509938" cy="3007551"/>
          </a:xfrm>
          <a:custGeom>
            <a:avLst/>
            <a:gdLst/>
            <a:ahLst/>
            <a:cxnLst/>
            <a:rect l="l" t="t" r="r" b="b"/>
            <a:pathLst>
              <a:path w="2509938" h="3007551">
                <a:moveTo>
                  <a:pt x="0" y="0"/>
                </a:moveTo>
                <a:lnTo>
                  <a:pt x="2509939" y="0"/>
                </a:lnTo>
                <a:lnTo>
                  <a:pt x="2509939" y="3007551"/>
                </a:lnTo>
                <a:lnTo>
                  <a:pt x="0" y="30075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-1028700" y="0"/>
            <a:ext cx="18288000" cy="10598156"/>
            <a:chOff x="0" y="0"/>
            <a:chExt cx="24384000" cy="14130875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4384000" cy="14130875"/>
            </a:xfrm>
            <a:custGeom>
              <a:avLst/>
              <a:gdLst/>
              <a:ahLst/>
              <a:cxnLst/>
              <a:rect l="l" t="t" r="r" b="b"/>
              <a:pathLst>
                <a:path w="24384000" h="14130875">
                  <a:moveTo>
                    <a:pt x="0" y="0"/>
                  </a:moveTo>
                  <a:lnTo>
                    <a:pt x="24384000" y="0"/>
                  </a:lnTo>
                  <a:lnTo>
                    <a:pt x="24384000" y="14130875"/>
                  </a:lnTo>
                  <a:lnTo>
                    <a:pt x="0" y="141308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60000"/>
              </a:blip>
              <a:stretch>
                <a:fillRect t="-7519" b="-7519"/>
              </a:stretch>
            </a:blipFill>
          </p:spPr>
          <p:txBody>
            <a:bodyPr/>
            <a:lstStyle/>
            <a:p>
              <a:endParaRPr lang="es-ES" noProof="0"/>
            </a:p>
          </p:txBody>
        </p:sp>
      </p:grpSp>
      <p:sp>
        <p:nvSpPr>
          <p:cNvPr id="4" name="Freeform 4"/>
          <p:cNvSpPr/>
          <p:nvPr/>
        </p:nvSpPr>
        <p:spPr>
          <a:xfrm>
            <a:off x="4729810" y="9089050"/>
            <a:ext cx="47625" cy="1292685"/>
          </a:xfrm>
          <a:custGeom>
            <a:avLst/>
            <a:gdLst/>
            <a:ahLst/>
            <a:cxnLst/>
            <a:rect l="l" t="t" r="r" b="b"/>
            <a:pathLst>
              <a:path w="47625" h="1292685">
                <a:moveTo>
                  <a:pt x="0" y="0"/>
                </a:moveTo>
                <a:lnTo>
                  <a:pt x="47625" y="0"/>
                </a:lnTo>
                <a:lnTo>
                  <a:pt x="47625" y="1292686"/>
                </a:lnTo>
                <a:lnTo>
                  <a:pt x="0" y="129268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grpSp>
        <p:nvGrpSpPr>
          <p:cNvPr id="5" name="Group 5"/>
          <p:cNvGrpSpPr/>
          <p:nvPr/>
        </p:nvGrpSpPr>
        <p:grpSpPr>
          <a:xfrm>
            <a:off x="999849" y="8481298"/>
            <a:ext cx="3837746" cy="757952"/>
            <a:chOff x="0" y="0"/>
            <a:chExt cx="5116995" cy="101060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116957" cy="1010666"/>
            </a:xfrm>
            <a:custGeom>
              <a:avLst/>
              <a:gdLst/>
              <a:ahLst/>
              <a:cxnLst/>
              <a:rect l="l" t="t" r="r" b="b"/>
              <a:pathLst>
                <a:path w="5116957" h="1010666">
                  <a:moveTo>
                    <a:pt x="0" y="0"/>
                  </a:moveTo>
                  <a:lnTo>
                    <a:pt x="5116957" y="0"/>
                  </a:lnTo>
                  <a:lnTo>
                    <a:pt x="5116957" y="1010666"/>
                  </a:lnTo>
                  <a:lnTo>
                    <a:pt x="0" y="10106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258" b="-251"/>
              </a:stretch>
            </a:blipFill>
          </p:spPr>
          <p:txBody>
            <a:bodyPr/>
            <a:lstStyle/>
            <a:p>
              <a:endParaRPr lang="es-ES" noProof="0"/>
            </a:p>
          </p:txBody>
        </p:sp>
      </p:grpSp>
      <p:grpSp>
        <p:nvGrpSpPr>
          <p:cNvPr id="7" name="Group 7"/>
          <p:cNvGrpSpPr>
            <a:grpSpLocks noGrp="1" noUngrp="1" noRot="1" noMove="1" noResize="1"/>
          </p:cNvGrpSpPr>
          <p:nvPr/>
        </p:nvGrpSpPr>
        <p:grpSpPr>
          <a:xfrm rot="-3895275">
            <a:off x="6690772" y="-74274"/>
            <a:ext cx="18011501" cy="14926909"/>
            <a:chOff x="0" y="0"/>
            <a:chExt cx="4743770" cy="3931367"/>
          </a:xfrm>
        </p:grpSpPr>
        <p:sp>
          <p:nvSpPr>
            <p:cNvPr id="8" name="Freeform 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743770" cy="3931367"/>
            </a:xfrm>
            <a:custGeom>
              <a:avLst/>
              <a:gdLst/>
              <a:ahLst/>
              <a:cxnLst/>
              <a:rect l="l" t="t" r="r" b="b"/>
              <a:pathLst>
                <a:path w="4743770" h="3931367">
                  <a:moveTo>
                    <a:pt x="0" y="0"/>
                  </a:moveTo>
                  <a:lnTo>
                    <a:pt x="4743770" y="0"/>
                  </a:lnTo>
                  <a:lnTo>
                    <a:pt x="4743770" y="3931367"/>
                  </a:lnTo>
                  <a:lnTo>
                    <a:pt x="0" y="3931367"/>
                  </a:lnTo>
                  <a:close/>
                </a:path>
              </a:pathLst>
            </a:custGeom>
            <a:solidFill>
              <a:srgbClr val="F8E376">
                <a:alpha val="69804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9" name="TextBox 9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9525"/>
              <a:ext cx="4743770" cy="39218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grpSp>
        <p:nvGrpSpPr>
          <p:cNvPr id="10" name="Group 10"/>
          <p:cNvGrpSpPr>
            <a:grpSpLocks noGrp="1" noUngrp="1" noRot="1" noMove="1" noResize="1"/>
          </p:cNvGrpSpPr>
          <p:nvPr/>
        </p:nvGrpSpPr>
        <p:grpSpPr>
          <a:xfrm>
            <a:off x="5138252" y="5163483"/>
            <a:ext cx="3837746" cy="3783235"/>
            <a:chOff x="0" y="0"/>
            <a:chExt cx="5116995" cy="5044313"/>
          </a:xfrm>
        </p:grpSpPr>
        <p:sp>
          <p:nvSpPr>
            <p:cNvPr id="11" name="Freeform 1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5116957" cy="5044377"/>
            </a:xfrm>
            <a:custGeom>
              <a:avLst/>
              <a:gdLst/>
              <a:ahLst/>
              <a:cxnLst/>
              <a:rect l="l" t="t" r="r" b="b"/>
              <a:pathLst>
                <a:path w="5116957" h="5044377">
                  <a:moveTo>
                    <a:pt x="0" y="0"/>
                  </a:moveTo>
                  <a:lnTo>
                    <a:pt x="5116957" y="0"/>
                  </a:lnTo>
                  <a:lnTo>
                    <a:pt x="5116957" y="5044377"/>
                  </a:lnTo>
                  <a:lnTo>
                    <a:pt x="0" y="50443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37734" r="-37734"/>
              </a:stretch>
            </a:blipFill>
          </p:spPr>
          <p:txBody>
            <a:bodyPr/>
            <a:lstStyle/>
            <a:p>
              <a:endParaRPr lang="es-ES" noProof="0"/>
            </a:p>
          </p:txBody>
        </p:sp>
      </p:grpSp>
      <p:grpSp>
        <p:nvGrpSpPr>
          <p:cNvPr id="12" name="Group 12"/>
          <p:cNvGrpSpPr>
            <a:grpSpLocks noGrp="1" noUngrp="1" noRot="1" noMove="1" noResize="1"/>
          </p:cNvGrpSpPr>
          <p:nvPr/>
        </p:nvGrpSpPr>
        <p:grpSpPr>
          <a:xfrm>
            <a:off x="1015022" y="5163483"/>
            <a:ext cx="3837746" cy="3783235"/>
            <a:chOff x="0" y="0"/>
            <a:chExt cx="5116995" cy="5044313"/>
          </a:xfrm>
        </p:grpSpPr>
        <p:sp>
          <p:nvSpPr>
            <p:cNvPr id="13" name="Freeform 1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5116957" cy="5044377"/>
            </a:xfrm>
            <a:custGeom>
              <a:avLst/>
              <a:gdLst/>
              <a:ahLst/>
              <a:cxnLst/>
              <a:rect l="l" t="t" r="r" b="b"/>
              <a:pathLst>
                <a:path w="5116957" h="5044377">
                  <a:moveTo>
                    <a:pt x="0" y="0"/>
                  </a:moveTo>
                  <a:lnTo>
                    <a:pt x="5116957" y="0"/>
                  </a:lnTo>
                  <a:lnTo>
                    <a:pt x="5116957" y="5044377"/>
                  </a:lnTo>
                  <a:lnTo>
                    <a:pt x="0" y="50443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45050" r="-42561"/>
              </a:stretch>
            </a:blipFill>
          </p:spPr>
          <p:txBody>
            <a:bodyPr/>
            <a:lstStyle/>
            <a:p>
              <a:endParaRPr lang="es-ES" noProof="0"/>
            </a:p>
          </p:txBody>
        </p:sp>
      </p:grpSp>
      <p:grpSp>
        <p:nvGrpSpPr>
          <p:cNvPr id="14" name="Group 14"/>
          <p:cNvGrpSpPr>
            <a:grpSpLocks noGrp="1" noUngrp="1" noRot="1" noMove="1" noResize="1"/>
          </p:cNvGrpSpPr>
          <p:nvPr/>
        </p:nvGrpSpPr>
        <p:grpSpPr>
          <a:xfrm>
            <a:off x="9281922" y="5163483"/>
            <a:ext cx="3837746" cy="3783235"/>
            <a:chOff x="0" y="0"/>
            <a:chExt cx="5116995" cy="5044313"/>
          </a:xfrm>
        </p:grpSpPr>
        <p:sp>
          <p:nvSpPr>
            <p:cNvPr id="15" name="Freeform 1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5116957" cy="5044377"/>
            </a:xfrm>
            <a:custGeom>
              <a:avLst/>
              <a:gdLst/>
              <a:ahLst/>
              <a:cxnLst/>
              <a:rect l="l" t="t" r="r" b="b"/>
              <a:pathLst>
                <a:path w="5116957" h="5044377">
                  <a:moveTo>
                    <a:pt x="0" y="0"/>
                  </a:moveTo>
                  <a:lnTo>
                    <a:pt x="5116957" y="0"/>
                  </a:lnTo>
                  <a:lnTo>
                    <a:pt x="5116957" y="5044377"/>
                  </a:lnTo>
                  <a:lnTo>
                    <a:pt x="0" y="50443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24070" r="-24070"/>
              </a:stretch>
            </a:blipFill>
          </p:spPr>
          <p:txBody>
            <a:bodyPr/>
            <a:lstStyle/>
            <a:p>
              <a:endParaRPr lang="es-ES" noProof="0"/>
            </a:p>
          </p:txBody>
        </p:sp>
      </p:grpSp>
      <p:grpSp>
        <p:nvGrpSpPr>
          <p:cNvPr id="16" name="Group 16"/>
          <p:cNvGrpSpPr>
            <a:grpSpLocks noGrp="1" noUngrp="1" noRot="1" noMove="1" noResize="1"/>
          </p:cNvGrpSpPr>
          <p:nvPr/>
        </p:nvGrpSpPr>
        <p:grpSpPr>
          <a:xfrm>
            <a:off x="13408285" y="5163483"/>
            <a:ext cx="3837746" cy="3783235"/>
            <a:chOff x="0" y="0"/>
            <a:chExt cx="5116995" cy="5044313"/>
          </a:xfrm>
        </p:grpSpPr>
        <p:sp>
          <p:nvSpPr>
            <p:cNvPr id="17" name="Freeform 1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5116957" cy="5044377"/>
            </a:xfrm>
            <a:custGeom>
              <a:avLst/>
              <a:gdLst/>
              <a:ahLst/>
              <a:cxnLst/>
              <a:rect l="l" t="t" r="r" b="b"/>
              <a:pathLst>
                <a:path w="5116957" h="5044377">
                  <a:moveTo>
                    <a:pt x="0" y="0"/>
                  </a:moveTo>
                  <a:lnTo>
                    <a:pt x="5116957" y="0"/>
                  </a:lnTo>
                  <a:lnTo>
                    <a:pt x="5116957" y="5044377"/>
                  </a:lnTo>
                  <a:lnTo>
                    <a:pt x="0" y="50443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8298" r="-39666"/>
              </a:stretch>
            </a:blipFill>
          </p:spPr>
          <p:txBody>
            <a:bodyPr/>
            <a:lstStyle/>
            <a:p>
              <a:endParaRPr lang="es-ES" noProof="0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5158426" y="8481298"/>
            <a:ext cx="3837746" cy="757952"/>
            <a:chOff x="0" y="0"/>
            <a:chExt cx="5116995" cy="1010602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5116957" cy="1010666"/>
            </a:xfrm>
            <a:custGeom>
              <a:avLst/>
              <a:gdLst/>
              <a:ahLst/>
              <a:cxnLst/>
              <a:rect l="l" t="t" r="r" b="b"/>
              <a:pathLst>
                <a:path w="5116957" h="1010666">
                  <a:moveTo>
                    <a:pt x="0" y="0"/>
                  </a:moveTo>
                  <a:lnTo>
                    <a:pt x="5116957" y="0"/>
                  </a:lnTo>
                  <a:lnTo>
                    <a:pt x="5116957" y="1010666"/>
                  </a:lnTo>
                  <a:lnTo>
                    <a:pt x="0" y="10106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258" b="-251"/>
              </a:stretch>
            </a:blipFill>
          </p:spPr>
          <p:txBody>
            <a:bodyPr/>
            <a:lstStyle/>
            <a:p>
              <a:endParaRPr lang="es-ES" noProof="0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9261748" y="8463124"/>
            <a:ext cx="3837746" cy="757952"/>
            <a:chOff x="0" y="0"/>
            <a:chExt cx="5116995" cy="1010602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5116957" cy="1010666"/>
            </a:xfrm>
            <a:custGeom>
              <a:avLst/>
              <a:gdLst/>
              <a:ahLst/>
              <a:cxnLst/>
              <a:rect l="l" t="t" r="r" b="b"/>
              <a:pathLst>
                <a:path w="5116957" h="1010666">
                  <a:moveTo>
                    <a:pt x="0" y="0"/>
                  </a:moveTo>
                  <a:lnTo>
                    <a:pt x="5116957" y="0"/>
                  </a:lnTo>
                  <a:lnTo>
                    <a:pt x="5116957" y="1010666"/>
                  </a:lnTo>
                  <a:lnTo>
                    <a:pt x="0" y="10106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258" b="-251"/>
              </a:stretch>
            </a:blipFill>
          </p:spPr>
          <p:txBody>
            <a:bodyPr/>
            <a:lstStyle/>
            <a:p>
              <a:endParaRPr lang="es-ES" noProof="0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3408285" y="8423367"/>
            <a:ext cx="3837746" cy="757952"/>
            <a:chOff x="0" y="0"/>
            <a:chExt cx="5116995" cy="1010602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5116957" cy="1010666"/>
            </a:xfrm>
            <a:custGeom>
              <a:avLst/>
              <a:gdLst/>
              <a:ahLst/>
              <a:cxnLst/>
              <a:rect l="l" t="t" r="r" b="b"/>
              <a:pathLst>
                <a:path w="5116957" h="1010666">
                  <a:moveTo>
                    <a:pt x="0" y="0"/>
                  </a:moveTo>
                  <a:lnTo>
                    <a:pt x="5116957" y="0"/>
                  </a:lnTo>
                  <a:lnTo>
                    <a:pt x="5116957" y="1010666"/>
                  </a:lnTo>
                  <a:lnTo>
                    <a:pt x="0" y="10106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258" b="-251"/>
              </a:stretch>
            </a:blipFill>
          </p:spPr>
          <p:txBody>
            <a:bodyPr/>
            <a:lstStyle/>
            <a:p>
              <a:endParaRPr lang="es-ES" noProof="0"/>
            </a:p>
          </p:txBody>
        </p:sp>
      </p:grpSp>
      <p:grpSp>
        <p:nvGrpSpPr>
          <p:cNvPr id="24" name="Group 24"/>
          <p:cNvGrpSpPr>
            <a:grpSpLocks noGrp="1" noUngrp="1" noRot="1" noMove="1" noResize="1"/>
          </p:cNvGrpSpPr>
          <p:nvPr/>
        </p:nvGrpSpPr>
        <p:grpSpPr>
          <a:xfrm>
            <a:off x="12925569" y="2623813"/>
            <a:ext cx="4139685" cy="1018795"/>
            <a:chOff x="0" y="0"/>
            <a:chExt cx="5078514" cy="1249845"/>
          </a:xfrm>
        </p:grpSpPr>
        <p:sp>
          <p:nvSpPr>
            <p:cNvPr id="25" name="Freeform 2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5078476" cy="1249807"/>
            </a:xfrm>
            <a:custGeom>
              <a:avLst/>
              <a:gdLst/>
              <a:ahLst/>
              <a:cxnLst/>
              <a:rect l="l" t="t" r="r" b="b"/>
              <a:pathLst>
                <a:path w="5078476" h="1249807">
                  <a:moveTo>
                    <a:pt x="0" y="0"/>
                  </a:moveTo>
                  <a:lnTo>
                    <a:pt x="5078476" y="0"/>
                  </a:lnTo>
                  <a:lnTo>
                    <a:pt x="5078476" y="1249807"/>
                  </a:lnTo>
                  <a:lnTo>
                    <a:pt x="0" y="12498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248" b="-250"/>
              </a:stretch>
            </a:blipFill>
          </p:spPr>
          <p:txBody>
            <a:bodyPr/>
            <a:lstStyle/>
            <a:p>
              <a:endParaRPr lang="es-ES" noProof="0"/>
            </a:p>
          </p:txBody>
        </p:sp>
      </p:grpSp>
      <p:sp>
        <p:nvSpPr>
          <p:cNvPr id="26" name="Freeform 2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427395" y="1112891"/>
            <a:ext cx="65742" cy="2529716"/>
          </a:xfrm>
          <a:custGeom>
            <a:avLst/>
            <a:gdLst/>
            <a:ahLst/>
            <a:cxnLst/>
            <a:rect l="l" t="t" r="r" b="b"/>
            <a:pathLst>
              <a:path w="65742" h="2529716">
                <a:moveTo>
                  <a:pt x="0" y="0"/>
                </a:moveTo>
                <a:lnTo>
                  <a:pt x="65742" y="0"/>
                </a:lnTo>
                <a:lnTo>
                  <a:pt x="65742" y="2529717"/>
                </a:lnTo>
                <a:lnTo>
                  <a:pt x="0" y="252971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27" name="Freeform 2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083306" y="1353116"/>
            <a:ext cx="2389773" cy="751697"/>
          </a:xfrm>
          <a:custGeom>
            <a:avLst/>
            <a:gdLst/>
            <a:ahLst/>
            <a:cxnLst/>
            <a:rect l="l" t="t" r="r" b="b"/>
            <a:pathLst>
              <a:path w="2389773" h="751697">
                <a:moveTo>
                  <a:pt x="0" y="0"/>
                </a:moveTo>
                <a:lnTo>
                  <a:pt x="2389774" y="0"/>
                </a:lnTo>
                <a:lnTo>
                  <a:pt x="2389774" y="751697"/>
                </a:lnTo>
                <a:lnTo>
                  <a:pt x="0" y="7516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t="-922" b="-921"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28" name="TextBox 28"/>
          <p:cNvSpPr txBox="1"/>
          <p:nvPr/>
        </p:nvSpPr>
        <p:spPr>
          <a:xfrm>
            <a:off x="889311" y="1325183"/>
            <a:ext cx="10858636" cy="1859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819"/>
              </a:lnSpc>
            </a:pPr>
            <a:r>
              <a:rPr lang="es-ES" sz="6199" spc="86" noProof="0">
                <a:solidFill>
                  <a:srgbClr val="211818"/>
                </a:solidFill>
                <a:latin typeface="Impact"/>
                <a:ea typeface="Impact"/>
                <a:cs typeface="Impact"/>
                <a:sym typeface="Impact"/>
              </a:rPr>
              <a:t>Datos de paro registrado y afiliación a la Seguridad Social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8996144" y="3134735"/>
            <a:ext cx="2774413" cy="5083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4416"/>
              </a:lnSpc>
            </a:pPr>
            <a:r>
              <a:rPr lang="es-ES" sz="3200" spc="124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AGOSTO</a:t>
            </a:r>
            <a:r>
              <a:rPr lang="es-ES" sz="3200" spc="124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 2026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2BD84-16BD-5AFC-78B0-301935DA7B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BD45F1E-75D6-9F14-4C67-4C3F725369CF}"/>
              </a:ext>
            </a:extLst>
          </p:cNvPr>
          <p:cNvGrpSpPr/>
          <p:nvPr/>
        </p:nvGrpSpPr>
        <p:grpSpPr>
          <a:xfrm>
            <a:off x="-1181101" y="454195"/>
            <a:ext cx="22035286" cy="10598156"/>
            <a:chOff x="0" y="0"/>
            <a:chExt cx="29380382" cy="14130875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C5CD368E-682E-909C-B734-84F26FAEB2F5}"/>
                </a:ext>
              </a:extLst>
            </p:cNvPr>
            <p:cNvSpPr/>
            <p:nvPr/>
          </p:nvSpPr>
          <p:spPr>
            <a:xfrm>
              <a:off x="0" y="0"/>
              <a:ext cx="29380380" cy="14130875"/>
            </a:xfrm>
            <a:custGeom>
              <a:avLst/>
              <a:gdLst/>
              <a:ahLst/>
              <a:cxnLst/>
              <a:rect l="l" t="t" r="r" b="b"/>
              <a:pathLst>
                <a:path w="29380380" h="14130875">
                  <a:moveTo>
                    <a:pt x="0" y="0"/>
                  </a:moveTo>
                  <a:lnTo>
                    <a:pt x="29380380" y="0"/>
                  </a:lnTo>
                  <a:lnTo>
                    <a:pt x="29380380" y="14130875"/>
                  </a:lnTo>
                  <a:lnTo>
                    <a:pt x="0" y="141308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19999"/>
              </a:blip>
              <a:stretch>
                <a:fillRect t="-19305" b="-19305"/>
              </a:stretch>
            </a:blipFill>
          </p:spPr>
          <p:txBody>
            <a:bodyPr/>
            <a:lstStyle/>
            <a:p>
              <a:endParaRPr lang="es-ES" noProof="0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60CE6CF9-A03A-EC7A-8483-23791C4880E4}"/>
              </a:ext>
            </a:extLst>
          </p:cNvPr>
          <p:cNvGrpSpPr/>
          <p:nvPr/>
        </p:nvGrpSpPr>
        <p:grpSpPr>
          <a:xfrm>
            <a:off x="5362676" y="454195"/>
            <a:ext cx="12181089" cy="1793704"/>
            <a:chOff x="0" y="0"/>
            <a:chExt cx="4013816" cy="664718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7DA6221D-7290-BE5B-A31D-35D33091CB5E}"/>
                </a:ext>
              </a:extLst>
            </p:cNvPr>
            <p:cNvSpPr/>
            <p:nvPr/>
          </p:nvSpPr>
          <p:spPr>
            <a:xfrm>
              <a:off x="0" y="0"/>
              <a:ext cx="4013816" cy="664718"/>
            </a:xfrm>
            <a:custGeom>
              <a:avLst/>
              <a:gdLst/>
              <a:ahLst/>
              <a:cxnLst/>
              <a:rect l="l" t="t" r="r" b="b"/>
              <a:pathLst>
                <a:path w="4013816" h="664718">
                  <a:moveTo>
                    <a:pt x="0" y="0"/>
                  </a:moveTo>
                  <a:lnTo>
                    <a:pt x="4013816" y="0"/>
                  </a:lnTo>
                  <a:lnTo>
                    <a:pt x="4013816" y="664718"/>
                  </a:lnTo>
                  <a:lnTo>
                    <a:pt x="0" y="664718"/>
                  </a:lnTo>
                  <a:close/>
                </a:path>
              </a:pathLst>
            </a:custGeom>
            <a:solidFill>
              <a:srgbClr val="F8E376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3F083973-5721-5526-FAF0-FAC46353F99E}"/>
                </a:ext>
              </a:extLst>
            </p:cNvPr>
            <p:cNvSpPr txBox="1"/>
            <p:nvPr/>
          </p:nvSpPr>
          <p:spPr>
            <a:xfrm>
              <a:off x="0" y="9525"/>
              <a:ext cx="4013816" cy="655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72DE303B-D89E-2113-45C6-7E922843DBF1}"/>
              </a:ext>
            </a:extLst>
          </p:cNvPr>
          <p:cNvGrpSpPr/>
          <p:nvPr/>
        </p:nvGrpSpPr>
        <p:grpSpPr>
          <a:xfrm>
            <a:off x="0" y="9262257"/>
            <a:ext cx="18288000" cy="731215"/>
            <a:chOff x="0" y="0"/>
            <a:chExt cx="6396785" cy="240907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E10BB081-4BB5-BBA9-95E2-9B944674E01C}"/>
                </a:ext>
              </a:extLst>
            </p:cNvPr>
            <p:cNvSpPr/>
            <p:nvPr/>
          </p:nvSpPr>
          <p:spPr>
            <a:xfrm>
              <a:off x="0" y="0"/>
              <a:ext cx="6396785" cy="240907"/>
            </a:xfrm>
            <a:custGeom>
              <a:avLst/>
              <a:gdLst/>
              <a:ahLst/>
              <a:cxnLst/>
              <a:rect l="l" t="t" r="r" b="b"/>
              <a:pathLst>
                <a:path w="6396785" h="240907">
                  <a:moveTo>
                    <a:pt x="6396785" y="0"/>
                  </a:moveTo>
                  <a:lnTo>
                    <a:pt x="6396785" y="240907"/>
                  </a:lnTo>
                  <a:lnTo>
                    <a:pt x="0" y="2409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D11A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4F14F593-76D8-5AFC-5C37-548392BB19C3}"/>
                </a:ext>
              </a:extLst>
            </p:cNvPr>
            <p:cNvSpPr txBox="1"/>
            <p:nvPr/>
          </p:nvSpPr>
          <p:spPr>
            <a:xfrm>
              <a:off x="0" y="9525"/>
              <a:ext cx="6396785" cy="2313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F49A2326-72AD-3588-EA05-0FED8E4DF95F}"/>
              </a:ext>
            </a:extLst>
          </p:cNvPr>
          <p:cNvSpPr/>
          <p:nvPr/>
        </p:nvSpPr>
        <p:spPr>
          <a:xfrm>
            <a:off x="13171536" y="9094465"/>
            <a:ext cx="4198776" cy="1028700"/>
          </a:xfrm>
          <a:custGeom>
            <a:avLst/>
            <a:gdLst/>
            <a:ahLst/>
            <a:cxnLst/>
            <a:rect l="l" t="t" r="r" b="b"/>
            <a:pathLst>
              <a:path w="4198776" h="1028700">
                <a:moveTo>
                  <a:pt x="0" y="0"/>
                </a:moveTo>
                <a:lnTo>
                  <a:pt x="4198776" y="0"/>
                </a:lnTo>
                <a:lnTo>
                  <a:pt x="4198776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02CE01BD-EBF6-73B0-F4D9-837E5F1FE79D}"/>
              </a:ext>
            </a:extLst>
          </p:cNvPr>
          <p:cNvSpPr txBox="1"/>
          <p:nvPr/>
        </p:nvSpPr>
        <p:spPr>
          <a:xfrm>
            <a:off x="5687788" y="800553"/>
            <a:ext cx="11530863" cy="8929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</a:pPr>
            <a:r>
              <a:rPr lang="es-ES" sz="2400">
                <a:solidFill>
                  <a:srgbClr val="000000"/>
                </a:solidFill>
                <a:latin typeface="Poppins Bold"/>
                <a:ea typeface="Open Sans"/>
                <a:cs typeface="Poppins Bold"/>
              </a:rPr>
              <a:t>En</a:t>
            </a:r>
            <a:r>
              <a:rPr lang="es-ES" sz="2400" noProof="0">
                <a:solidFill>
                  <a:srgbClr val="000000"/>
                </a:solidFill>
                <a:latin typeface="Poppins Bold"/>
                <a:ea typeface="Open Sans"/>
                <a:cs typeface="Poppins Bold"/>
              </a:rPr>
              <a:t> términos desestacionalizados</a:t>
            </a:r>
            <a:r>
              <a:rPr lang="es-ES" sz="2400">
                <a:solidFill>
                  <a:srgbClr val="000000"/>
                </a:solidFill>
                <a:latin typeface="Poppins Bold"/>
                <a:ea typeface="Open Sans"/>
                <a:cs typeface="Poppins Bold"/>
              </a:rPr>
              <a:t>, son 67 </a:t>
            </a:r>
            <a:r>
              <a:rPr lang="es-ES" sz="2400">
                <a:solidFill>
                  <a:srgbClr val="000000"/>
                </a:solidFill>
                <a:latin typeface="Poppins Bold"/>
                <a:ea typeface="Open Sans"/>
                <a:cs typeface="Poppins Bold"/>
                <a:sym typeface="Open Sans"/>
              </a:rPr>
              <a:t>meses consecutivos de crecimiento del empleo. Es el nivel más elevado de la serie</a:t>
            </a:r>
            <a:endParaRPr lang="es-ES" sz="2400" noProof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1CE76B90-FA12-9FB8-A238-C91CD9A00F47}"/>
              </a:ext>
            </a:extLst>
          </p:cNvPr>
          <p:cNvSpPr txBox="1"/>
          <p:nvPr/>
        </p:nvSpPr>
        <p:spPr>
          <a:xfrm>
            <a:off x="416279" y="1658450"/>
            <a:ext cx="1765250" cy="3050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s-ES" sz="1800" i="1" noProof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Total </a:t>
            </a:r>
            <a:r>
              <a:rPr lang="es-ES" i="1" noProof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Sistema.</a:t>
            </a:r>
            <a:endParaRPr lang="es-ES" sz="1800" i="1" noProof="0">
              <a:solidFill>
                <a:srgbClr val="000000"/>
              </a:solidFill>
              <a:latin typeface="Poppins Italics"/>
              <a:ea typeface="Poppins Italics"/>
              <a:cs typeface="Poppins Italics"/>
              <a:sym typeface="Poppins Italics"/>
            </a:endParaRP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9F194968-F578-D058-1C93-842F16D26E79}"/>
              </a:ext>
            </a:extLst>
          </p:cNvPr>
          <p:cNvSpPr txBox="1"/>
          <p:nvPr/>
        </p:nvSpPr>
        <p:spPr>
          <a:xfrm>
            <a:off x="-1033955" y="1942816"/>
            <a:ext cx="5699616" cy="3050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s-ES" i="1" noProof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Serie desestacionalizada.</a:t>
            </a:r>
            <a:endParaRPr lang="es-ES" sz="1800" i="1" noProof="0">
              <a:solidFill>
                <a:srgbClr val="000000"/>
              </a:solidFill>
              <a:latin typeface="Poppins Italics"/>
              <a:ea typeface="Poppins Italics"/>
              <a:cs typeface="Poppins Italics"/>
              <a:sym typeface="Poppins Italics"/>
            </a:endParaRP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88550490-FB92-C541-EF2A-664AC8E59308}"/>
              </a:ext>
            </a:extLst>
          </p:cNvPr>
          <p:cNvSpPr txBox="1"/>
          <p:nvPr/>
        </p:nvSpPr>
        <p:spPr>
          <a:xfrm>
            <a:off x="652651" y="656108"/>
            <a:ext cx="5896409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000"/>
              </a:lnSpc>
            </a:pPr>
            <a:r>
              <a:rPr lang="es-ES" sz="8000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AFILIACIÓN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EFB556CC-EECA-ED04-FE15-408E16AF6836}"/>
              </a:ext>
            </a:extLst>
          </p:cNvPr>
          <p:cNvSpPr txBox="1"/>
          <p:nvPr/>
        </p:nvSpPr>
        <p:spPr>
          <a:xfrm>
            <a:off x="-396179" y="9371795"/>
            <a:ext cx="13529615" cy="46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s-ES" sz="2400" noProof="0">
                <a:solidFill>
                  <a:srgbClr val="020301"/>
                </a:solidFill>
                <a:latin typeface="Poppins"/>
                <a:ea typeface="Poppins"/>
                <a:cs typeface="Poppins"/>
                <a:sym typeface="Poppins"/>
              </a:rPr>
              <a:t>SECRETARÍA DE ESTADO DE LA SEGURIDAD SOCIAL Y PENSIONES</a:t>
            </a:r>
          </a:p>
        </p:txBody>
      </p:sp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BAE59684-AE7F-43A6-99E2-E06A42FF714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5342173"/>
              </p:ext>
            </p:extLst>
          </p:nvPr>
        </p:nvGraphicFramePr>
        <p:xfrm>
          <a:off x="2521030" y="2471207"/>
          <a:ext cx="12749894" cy="67355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041050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3F618C-EE96-AB31-6344-80A83DFC41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893E146E-615C-4506-AECD-2393C7408D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9584358"/>
              </p:ext>
            </p:extLst>
          </p:nvPr>
        </p:nvGraphicFramePr>
        <p:xfrm>
          <a:off x="1006929" y="1429388"/>
          <a:ext cx="16025478" cy="7578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" name="Group 4">
            <a:extLst>
              <a:ext uri="{FF2B5EF4-FFF2-40B4-BE49-F238E27FC236}">
                <a16:creationId xmlns:a16="http://schemas.microsoft.com/office/drawing/2014/main" id="{87BD795E-29B9-83C1-CC4E-5A5B13D188B7}"/>
              </a:ext>
            </a:extLst>
          </p:cNvPr>
          <p:cNvGrpSpPr/>
          <p:nvPr/>
        </p:nvGrpSpPr>
        <p:grpSpPr>
          <a:xfrm>
            <a:off x="5330590" y="298449"/>
            <a:ext cx="12181089" cy="1383581"/>
            <a:chOff x="0" y="0"/>
            <a:chExt cx="4013816" cy="664718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47CEFDFB-1F9E-99BB-962E-9DE19D4B9232}"/>
                </a:ext>
              </a:extLst>
            </p:cNvPr>
            <p:cNvSpPr/>
            <p:nvPr/>
          </p:nvSpPr>
          <p:spPr>
            <a:xfrm>
              <a:off x="0" y="0"/>
              <a:ext cx="4013816" cy="664718"/>
            </a:xfrm>
            <a:custGeom>
              <a:avLst/>
              <a:gdLst/>
              <a:ahLst/>
              <a:cxnLst/>
              <a:rect l="l" t="t" r="r" b="b"/>
              <a:pathLst>
                <a:path w="4013816" h="664718">
                  <a:moveTo>
                    <a:pt x="0" y="0"/>
                  </a:moveTo>
                  <a:lnTo>
                    <a:pt x="4013816" y="0"/>
                  </a:lnTo>
                  <a:lnTo>
                    <a:pt x="4013816" y="664718"/>
                  </a:lnTo>
                  <a:lnTo>
                    <a:pt x="0" y="664718"/>
                  </a:lnTo>
                  <a:close/>
                </a:path>
              </a:pathLst>
            </a:custGeom>
            <a:solidFill>
              <a:srgbClr val="F8E376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9A04EC78-85EC-8A75-D9C4-69BAD4E62401}"/>
                </a:ext>
              </a:extLst>
            </p:cNvPr>
            <p:cNvSpPr txBox="1"/>
            <p:nvPr/>
          </p:nvSpPr>
          <p:spPr>
            <a:xfrm>
              <a:off x="0" y="9525"/>
              <a:ext cx="4013816" cy="655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D89A5209-0DD6-8646-8C5C-406E484EEA7B}"/>
              </a:ext>
            </a:extLst>
          </p:cNvPr>
          <p:cNvGrpSpPr/>
          <p:nvPr/>
        </p:nvGrpSpPr>
        <p:grpSpPr>
          <a:xfrm>
            <a:off x="0" y="9262257"/>
            <a:ext cx="18288000" cy="731215"/>
            <a:chOff x="0" y="0"/>
            <a:chExt cx="6396785" cy="240907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BA4C6EAA-3D31-9B7B-3CC9-37C711FF0FF0}"/>
                </a:ext>
              </a:extLst>
            </p:cNvPr>
            <p:cNvSpPr/>
            <p:nvPr/>
          </p:nvSpPr>
          <p:spPr>
            <a:xfrm>
              <a:off x="0" y="0"/>
              <a:ext cx="6396785" cy="240907"/>
            </a:xfrm>
            <a:custGeom>
              <a:avLst/>
              <a:gdLst/>
              <a:ahLst/>
              <a:cxnLst/>
              <a:rect l="l" t="t" r="r" b="b"/>
              <a:pathLst>
                <a:path w="6396785" h="240907">
                  <a:moveTo>
                    <a:pt x="6396785" y="0"/>
                  </a:moveTo>
                  <a:lnTo>
                    <a:pt x="6396785" y="240907"/>
                  </a:lnTo>
                  <a:lnTo>
                    <a:pt x="0" y="2409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D11A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147B73B7-3779-D016-2D7B-45FAD76E3808}"/>
                </a:ext>
              </a:extLst>
            </p:cNvPr>
            <p:cNvSpPr txBox="1"/>
            <p:nvPr/>
          </p:nvSpPr>
          <p:spPr>
            <a:xfrm>
              <a:off x="0" y="9525"/>
              <a:ext cx="6396785" cy="2313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C1A14D61-D15F-23E0-CE73-E37B5B2B0DBD}"/>
              </a:ext>
            </a:extLst>
          </p:cNvPr>
          <p:cNvSpPr/>
          <p:nvPr/>
        </p:nvSpPr>
        <p:spPr>
          <a:xfrm>
            <a:off x="13171536" y="9094465"/>
            <a:ext cx="4198776" cy="1028700"/>
          </a:xfrm>
          <a:custGeom>
            <a:avLst/>
            <a:gdLst/>
            <a:ahLst/>
            <a:cxnLst/>
            <a:rect l="l" t="t" r="r" b="b"/>
            <a:pathLst>
              <a:path w="4198776" h="1028700">
                <a:moveTo>
                  <a:pt x="0" y="0"/>
                </a:moveTo>
                <a:lnTo>
                  <a:pt x="4198776" y="0"/>
                </a:lnTo>
                <a:lnTo>
                  <a:pt x="4198776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70E71F72-0C00-54DA-73A4-1027851A47BC}"/>
              </a:ext>
            </a:extLst>
          </p:cNvPr>
          <p:cNvSpPr txBox="1"/>
          <p:nvPr/>
        </p:nvSpPr>
        <p:spPr>
          <a:xfrm>
            <a:off x="5509164" y="426786"/>
            <a:ext cx="11853247" cy="8940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</a:pPr>
            <a:r>
              <a:rPr lang="es-ES" sz="2400" noProof="0">
                <a:solidFill>
                  <a:srgbClr val="000000"/>
                </a:solidFill>
                <a:latin typeface="Poppins Bold"/>
                <a:ea typeface="Open Sans"/>
                <a:cs typeface="Poppins Bold"/>
                <a:sym typeface="Open Sans"/>
              </a:rPr>
              <a:t> </a:t>
            </a:r>
            <a:r>
              <a:rPr lang="es-ES" sz="2400">
                <a:solidFill>
                  <a:srgbClr val="000000"/>
                </a:solidFill>
                <a:latin typeface="Poppins Bold"/>
                <a:ea typeface="Open Sans"/>
                <a:cs typeface="Poppins Bold"/>
              </a:rPr>
              <a:t>En la serie original, la ocupación supera los 22,3 millones de afiliados de media en agosto  y suma más de 679.000 en el último año</a:t>
            </a:r>
            <a:endParaRPr lang="es-ES" sz="2400" noProof="0">
              <a:solidFill>
                <a:srgbClr val="000000"/>
              </a:solidFill>
              <a:latin typeface="Poppins Bold"/>
              <a:ea typeface="Open Sans"/>
              <a:cs typeface="Poppins Bold"/>
            </a:endParaRP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8EADC14A-D611-3CE9-F0EC-FE41898C6973}"/>
              </a:ext>
            </a:extLst>
          </p:cNvPr>
          <p:cNvSpPr txBox="1"/>
          <p:nvPr/>
        </p:nvSpPr>
        <p:spPr>
          <a:xfrm>
            <a:off x="416279" y="1544147"/>
            <a:ext cx="1765250" cy="3050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s-ES" sz="1800" i="1" noProof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Total </a:t>
            </a:r>
            <a:r>
              <a:rPr lang="es-ES" i="1" noProof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Sistema.</a:t>
            </a:r>
            <a:endParaRPr lang="es-ES" sz="1800" i="1" noProof="0">
              <a:solidFill>
                <a:srgbClr val="000000"/>
              </a:solidFill>
              <a:latin typeface="Poppins Italics"/>
              <a:ea typeface="Poppins Italics"/>
              <a:cs typeface="Poppins Italics"/>
              <a:sym typeface="Poppins Italics"/>
            </a:endParaRP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60162675-1549-0ACF-A9DE-B6463D619428}"/>
              </a:ext>
            </a:extLst>
          </p:cNvPr>
          <p:cNvSpPr txBox="1"/>
          <p:nvPr/>
        </p:nvSpPr>
        <p:spPr>
          <a:xfrm>
            <a:off x="-202243" y="1846009"/>
            <a:ext cx="2991092" cy="301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s-ES" i="1" noProof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Serie sin ajustar.</a:t>
            </a:r>
            <a:endParaRPr lang="es-ES" sz="1800" i="1" noProof="0">
              <a:solidFill>
                <a:srgbClr val="000000"/>
              </a:solidFill>
              <a:latin typeface="Poppins Italics"/>
              <a:ea typeface="Poppins Italics"/>
              <a:cs typeface="Poppins Italics"/>
              <a:sym typeface="Poppins Italics"/>
            </a:endParaRP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6006F29D-4BC7-4554-FEBB-707FFC7F6421}"/>
              </a:ext>
            </a:extLst>
          </p:cNvPr>
          <p:cNvSpPr txBox="1"/>
          <p:nvPr/>
        </p:nvSpPr>
        <p:spPr>
          <a:xfrm>
            <a:off x="652651" y="656108"/>
            <a:ext cx="5896409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000"/>
              </a:lnSpc>
            </a:pPr>
            <a:r>
              <a:rPr lang="es-ES" sz="8000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AFILIACIÓN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958232A8-D10D-321C-253E-5D40F50C16CE}"/>
              </a:ext>
            </a:extLst>
          </p:cNvPr>
          <p:cNvSpPr txBox="1"/>
          <p:nvPr/>
        </p:nvSpPr>
        <p:spPr>
          <a:xfrm>
            <a:off x="-396179" y="9371795"/>
            <a:ext cx="13529615" cy="46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s-ES" sz="2400" noProof="0">
                <a:solidFill>
                  <a:srgbClr val="020301"/>
                </a:solidFill>
                <a:latin typeface="Poppins"/>
                <a:ea typeface="Poppins"/>
                <a:cs typeface="Poppins"/>
                <a:sym typeface="Poppins"/>
              </a:rPr>
              <a:t>SECRETARÍA DE ESTADO DE LA SEGURIDAD SOCIAL Y PENSIONES</a:t>
            </a:r>
          </a:p>
        </p:txBody>
      </p:sp>
    </p:spTree>
    <p:extLst>
      <p:ext uri="{BB962C8B-B14F-4D97-AF65-F5344CB8AC3E}">
        <p14:creationId xmlns:p14="http://schemas.microsoft.com/office/powerpoint/2010/main" val="572856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89DF2-E600-C73D-4FCE-E42388BCC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EE39A4C0-DEE6-1ADB-37BC-631BF0603B46}"/>
              </a:ext>
            </a:extLst>
          </p:cNvPr>
          <p:cNvGrpSpPr/>
          <p:nvPr/>
        </p:nvGrpSpPr>
        <p:grpSpPr>
          <a:xfrm>
            <a:off x="5330590" y="298449"/>
            <a:ext cx="12181089" cy="1383581"/>
            <a:chOff x="0" y="0"/>
            <a:chExt cx="4013816" cy="664718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E1380372-5F8D-7D4A-6E09-793C7BC5474B}"/>
                </a:ext>
              </a:extLst>
            </p:cNvPr>
            <p:cNvSpPr/>
            <p:nvPr/>
          </p:nvSpPr>
          <p:spPr>
            <a:xfrm>
              <a:off x="0" y="0"/>
              <a:ext cx="4013816" cy="664718"/>
            </a:xfrm>
            <a:custGeom>
              <a:avLst/>
              <a:gdLst/>
              <a:ahLst/>
              <a:cxnLst/>
              <a:rect l="l" t="t" r="r" b="b"/>
              <a:pathLst>
                <a:path w="4013816" h="664718">
                  <a:moveTo>
                    <a:pt x="0" y="0"/>
                  </a:moveTo>
                  <a:lnTo>
                    <a:pt x="4013816" y="0"/>
                  </a:lnTo>
                  <a:lnTo>
                    <a:pt x="4013816" y="664718"/>
                  </a:lnTo>
                  <a:lnTo>
                    <a:pt x="0" y="664718"/>
                  </a:lnTo>
                  <a:close/>
                </a:path>
              </a:pathLst>
            </a:custGeom>
            <a:solidFill>
              <a:srgbClr val="F8E376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45365629-2EB1-8EC0-762E-9A564B4DF10C}"/>
                </a:ext>
              </a:extLst>
            </p:cNvPr>
            <p:cNvSpPr txBox="1"/>
            <p:nvPr/>
          </p:nvSpPr>
          <p:spPr>
            <a:xfrm>
              <a:off x="0" y="9525"/>
              <a:ext cx="4013816" cy="655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5F63D608-BD76-2CF4-7144-5E352964125B}"/>
              </a:ext>
            </a:extLst>
          </p:cNvPr>
          <p:cNvGrpSpPr/>
          <p:nvPr/>
        </p:nvGrpSpPr>
        <p:grpSpPr>
          <a:xfrm>
            <a:off x="0" y="9262257"/>
            <a:ext cx="18288000" cy="731215"/>
            <a:chOff x="0" y="0"/>
            <a:chExt cx="6396785" cy="240907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C016BA3-CF4D-5576-5419-CC4C33146A14}"/>
                </a:ext>
              </a:extLst>
            </p:cNvPr>
            <p:cNvSpPr/>
            <p:nvPr/>
          </p:nvSpPr>
          <p:spPr>
            <a:xfrm>
              <a:off x="0" y="0"/>
              <a:ext cx="6396785" cy="240907"/>
            </a:xfrm>
            <a:custGeom>
              <a:avLst/>
              <a:gdLst/>
              <a:ahLst/>
              <a:cxnLst/>
              <a:rect l="l" t="t" r="r" b="b"/>
              <a:pathLst>
                <a:path w="6396785" h="240907">
                  <a:moveTo>
                    <a:pt x="6396785" y="0"/>
                  </a:moveTo>
                  <a:lnTo>
                    <a:pt x="6396785" y="240907"/>
                  </a:lnTo>
                  <a:lnTo>
                    <a:pt x="0" y="2409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D11A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20CB2591-1784-C305-63BA-55FE9551246F}"/>
                </a:ext>
              </a:extLst>
            </p:cNvPr>
            <p:cNvSpPr txBox="1"/>
            <p:nvPr/>
          </p:nvSpPr>
          <p:spPr>
            <a:xfrm>
              <a:off x="0" y="9525"/>
              <a:ext cx="6396785" cy="2313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5CFE3C97-31BB-BE4F-38D5-8742B0A4EA4A}"/>
              </a:ext>
            </a:extLst>
          </p:cNvPr>
          <p:cNvSpPr/>
          <p:nvPr/>
        </p:nvSpPr>
        <p:spPr>
          <a:xfrm>
            <a:off x="13171536" y="9094465"/>
            <a:ext cx="4198776" cy="1028700"/>
          </a:xfrm>
          <a:custGeom>
            <a:avLst/>
            <a:gdLst/>
            <a:ahLst/>
            <a:cxnLst/>
            <a:rect l="l" t="t" r="r" b="b"/>
            <a:pathLst>
              <a:path w="4198776" h="1028700">
                <a:moveTo>
                  <a:pt x="0" y="0"/>
                </a:moveTo>
                <a:lnTo>
                  <a:pt x="4198776" y="0"/>
                </a:lnTo>
                <a:lnTo>
                  <a:pt x="4198776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5CA27CFD-E5E4-822B-23F3-C1ADFFE41876}"/>
              </a:ext>
            </a:extLst>
          </p:cNvPr>
          <p:cNvSpPr txBox="1"/>
          <p:nvPr/>
        </p:nvSpPr>
        <p:spPr>
          <a:xfrm>
            <a:off x="5782103" y="656108"/>
            <a:ext cx="1158821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ES" sz="2400" b="1">
                <a:latin typeface="Poppins Bold"/>
                <a:ea typeface="Open Sans"/>
                <a:cs typeface="Poppins Bold"/>
              </a:rPr>
              <a:t>En los primeros ocho meses de 2026, se han creado más de 500 mil empleos</a:t>
            </a: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133C27FE-A053-612B-A9BF-0758111782F0}"/>
              </a:ext>
            </a:extLst>
          </p:cNvPr>
          <p:cNvSpPr txBox="1"/>
          <p:nvPr/>
        </p:nvSpPr>
        <p:spPr>
          <a:xfrm>
            <a:off x="652651" y="656108"/>
            <a:ext cx="5896409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000"/>
              </a:lnSpc>
            </a:pPr>
            <a:r>
              <a:rPr lang="es-ES" sz="8000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AFILIACIÓN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F0E683B2-8EBD-C07B-BB51-E8F23D9E6196}"/>
              </a:ext>
            </a:extLst>
          </p:cNvPr>
          <p:cNvSpPr txBox="1"/>
          <p:nvPr/>
        </p:nvSpPr>
        <p:spPr>
          <a:xfrm>
            <a:off x="-396179" y="9371795"/>
            <a:ext cx="13529615" cy="46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s-ES" sz="2400" noProof="0">
                <a:solidFill>
                  <a:srgbClr val="020301"/>
                </a:solidFill>
                <a:latin typeface="Poppins"/>
                <a:ea typeface="Poppins"/>
                <a:cs typeface="Poppins"/>
                <a:sym typeface="Poppins"/>
              </a:rPr>
              <a:t>SECRETARÍA DE ESTADO DE LA SEGURIDAD SOCIAL Y PENSIONES</a:t>
            </a:r>
          </a:p>
        </p:txBody>
      </p:sp>
      <p:sp>
        <p:nvSpPr>
          <p:cNvPr id="19" name="TextBox 16">
            <a:extLst>
              <a:ext uri="{FF2B5EF4-FFF2-40B4-BE49-F238E27FC236}">
                <a16:creationId xmlns:a16="http://schemas.microsoft.com/office/drawing/2014/main" id="{FF2BCBF0-87FB-2819-53B0-A58A65FE3936}"/>
              </a:ext>
            </a:extLst>
          </p:cNvPr>
          <p:cNvSpPr txBox="1"/>
          <p:nvPr/>
        </p:nvSpPr>
        <p:spPr>
          <a:xfrm>
            <a:off x="652651" y="1579293"/>
            <a:ext cx="3433323" cy="301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20"/>
              </a:lnSpc>
            </a:pPr>
            <a:r>
              <a:rPr lang="es-ES" i="1" noProof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Variaciones Enero-Agosto</a:t>
            </a:r>
            <a:endParaRPr lang="es-ES" sz="1800" i="1" noProof="0">
              <a:solidFill>
                <a:srgbClr val="000000"/>
              </a:solidFill>
              <a:latin typeface="Poppins Italics"/>
              <a:ea typeface="Poppins Italics"/>
              <a:cs typeface="Poppins Italics"/>
              <a:sym typeface="Poppins Italics"/>
            </a:endParaRPr>
          </a:p>
        </p:txBody>
      </p:sp>
      <p:sp>
        <p:nvSpPr>
          <p:cNvPr id="11" name="TextBox 16">
            <a:extLst>
              <a:ext uri="{FF2B5EF4-FFF2-40B4-BE49-F238E27FC236}">
                <a16:creationId xmlns:a16="http://schemas.microsoft.com/office/drawing/2014/main" id="{E619F97E-9564-0E63-FFBB-7C4C07352A71}"/>
              </a:ext>
            </a:extLst>
          </p:cNvPr>
          <p:cNvSpPr txBox="1"/>
          <p:nvPr/>
        </p:nvSpPr>
        <p:spPr>
          <a:xfrm>
            <a:off x="652651" y="1897767"/>
            <a:ext cx="3433323" cy="301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20"/>
              </a:lnSpc>
            </a:pPr>
            <a:r>
              <a:rPr lang="es-ES" i="1" noProof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Total Sistema. Datos sin ajustar</a:t>
            </a:r>
            <a:endParaRPr lang="es-ES" sz="1800" i="1" noProof="0">
              <a:solidFill>
                <a:srgbClr val="000000"/>
              </a:solidFill>
              <a:latin typeface="Poppins Italics"/>
              <a:ea typeface="Poppins Italics"/>
              <a:cs typeface="Poppins Italics"/>
              <a:sym typeface="Poppins Italics"/>
            </a:endParaRPr>
          </a:p>
        </p:txBody>
      </p:sp>
      <p:graphicFrame>
        <p:nvGraphicFramePr>
          <p:cNvPr id="22" name="Gráfico 21">
            <a:extLst>
              <a:ext uri="{FF2B5EF4-FFF2-40B4-BE49-F238E27FC236}">
                <a16:creationId xmlns:a16="http://schemas.microsoft.com/office/drawing/2014/main" id="{E8CB0E85-FB31-4E9C-B31E-C435079B23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8844112"/>
              </p:ext>
            </p:extLst>
          </p:nvPr>
        </p:nvGraphicFramePr>
        <p:xfrm>
          <a:off x="3500383" y="2950329"/>
          <a:ext cx="10201969" cy="57573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47728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5F9BF-6C21-A8CE-3C3D-2C2D742CC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39489E93-C0CA-4D1F-94A5-081CDA51389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4784506"/>
              </p:ext>
            </p:extLst>
          </p:nvPr>
        </p:nvGraphicFramePr>
        <p:xfrm>
          <a:off x="843591" y="2638984"/>
          <a:ext cx="9674119" cy="64201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" name="Group 4">
            <a:extLst>
              <a:ext uri="{FF2B5EF4-FFF2-40B4-BE49-F238E27FC236}">
                <a16:creationId xmlns:a16="http://schemas.microsoft.com/office/drawing/2014/main" id="{E3C2B428-2661-96C3-706F-A90AF10CBC3F}"/>
              </a:ext>
            </a:extLst>
          </p:cNvPr>
          <p:cNvGrpSpPr/>
          <p:nvPr/>
        </p:nvGrpSpPr>
        <p:grpSpPr>
          <a:xfrm>
            <a:off x="5362676" y="394565"/>
            <a:ext cx="12237008" cy="1847980"/>
            <a:chOff x="0" y="0"/>
            <a:chExt cx="4020093" cy="664718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2423957B-0117-7BF0-8CA1-73C1ABDC3516}"/>
                </a:ext>
              </a:extLst>
            </p:cNvPr>
            <p:cNvSpPr/>
            <p:nvPr/>
          </p:nvSpPr>
          <p:spPr>
            <a:xfrm>
              <a:off x="6277" y="0"/>
              <a:ext cx="4013816" cy="664718"/>
            </a:xfrm>
            <a:custGeom>
              <a:avLst/>
              <a:gdLst/>
              <a:ahLst/>
              <a:cxnLst/>
              <a:rect l="l" t="t" r="r" b="b"/>
              <a:pathLst>
                <a:path w="4013816" h="664718">
                  <a:moveTo>
                    <a:pt x="0" y="0"/>
                  </a:moveTo>
                  <a:lnTo>
                    <a:pt x="4013816" y="0"/>
                  </a:lnTo>
                  <a:lnTo>
                    <a:pt x="4013816" y="664718"/>
                  </a:lnTo>
                  <a:lnTo>
                    <a:pt x="0" y="664718"/>
                  </a:lnTo>
                  <a:close/>
                </a:path>
              </a:pathLst>
            </a:custGeom>
            <a:solidFill>
              <a:srgbClr val="F8E376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8C1BC3D8-A771-7498-6582-87E44B5D1A1E}"/>
                </a:ext>
              </a:extLst>
            </p:cNvPr>
            <p:cNvSpPr txBox="1"/>
            <p:nvPr/>
          </p:nvSpPr>
          <p:spPr>
            <a:xfrm>
              <a:off x="0" y="9525"/>
              <a:ext cx="4013816" cy="655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9491B200-6392-3029-B7B0-B7EB854088B3}"/>
              </a:ext>
            </a:extLst>
          </p:cNvPr>
          <p:cNvGrpSpPr/>
          <p:nvPr/>
        </p:nvGrpSpPr>
        <p:grpSpPr>
          <a:xfrm>
            <a:off x="-8022" y="9263026"/>
            <a:ext cx="18288000" cy="731215"/>
            <a:chOff x="0" y="0"/>
            <a:chExt cx="6396785" cy="240907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AF080864-DD15-CEB6-9089-9FA39B90F2A7}"/>
                </a:ext>
              </a:extLst>
            </p:cNvPr>
            <p:cNvSpPr/>
            <p:nvPr/>
          </p:nvSpPr>
          <p:spPr>
            <a:xfrm>
              <a:off x="0" y="0"/>
              <a:ext cx="6396785" cy="240907"/>
            </a:xfrm>
            <a:custGeom>
              <a:avLst/>
              <a:gdLst/>
              <a:ahLst/>
              <a:cxnLst/>
              <a:rect l="l" t="t" r="r" b="b"/>
              <a:pathLst>
                <a:path w="6396785" h="240907">
                  <a:moveTo>
                    <a:pt x="6396785" y="0"/>
                  </a:moveTo>
                  <a:lnTo>
                    <a:pt x="6396785" y="240907"/>
                  </a:lnTo>
                  <a:lnTo>
                    <a:pt x="0" y="2409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D11A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56F4EEC9-6D23-2D2D-34C8-8906A6431E2B}"/>
                </a:ext>
              </a:extLst>
            </p:cNvPr>
            <p:cNvSpPr txBox="1"/>
            <p:nvPr/>
          </p:nvSpPr>
          <p:spPr>
            <a:xfrm>
              <a:off x="0" y="9525"/>
              <a:ext cx="6396785" cy="2313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6EBE3F6F-BDB2-0F5B-3E17-4C03614CBA1C}"/>
              </a:ext>
            </a:extLst>
          </p:cNvPr>
          <p:cNvSpPr/>
          <p:nvPr/>
        </p:nvSpPr>
        <p:spPr>
          <a:xfrm>
            <a:off x="13171536" y="9094465"/>
            <a:ext cx="4198776" cy="1028700"/>
          </a:xfrm>
          <a:custGeom>
            <a:avLst/>
            <a:gdLst/>
            <a:ahLst/>
            <a:cxnLst/>
            <a:rect l="l" t="t" r="r" b="b"/>
            <a:pathLst>
              <a:path w="4198776" h="1028700">
                <a:moveTo>
                  <a:pt x="0" y="0"/>
                </a:moveTo>
                <a:lnTo>
                  <a:pt x="4198776" y="0"/>
                </a:lnTo>
                <a:lnTo>
                  <a:pt x="4198776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D6B17537-B5F6-EDA9-CB19-9B962454D7F3}"/>
              </a:ext>
            </a:extLst>
          </p:cNvPr>
          <p:cNvSpPr txBox="1"/>
          <p:nvPr/>
        </p:nvSpPr>
        <p:spPr>
          <a:xfrm>
            <a:off x="5715001" y="555672"/>
            <a:ext cx="11506200" cy="16248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19"/>
              </a:lnSpc>
            </a:pPr>
            <a:r>
              <a:rPr lang="es-ES" sz="2400" b="1" noProof="0">
                <a:solidFill>
                  <a:srgbClr val="000000"/>
                </a:solidFill>
                <a:latin typeface="Poppins Bold"/>
                <a:cs typeface="Poppins Bold"/>
                <a:sym typeface="League Spartan"/>
              </a:rPr>
              <a:t>El dinamismo de la afiliación entre los trabajadores de 55 </a:t>
            </a:r>
            <a:r>
              <a:rPr lang="es-ES" sz="2400" b="1">
                <a:solidFill>
                  <a:srgbClr val="000000"/>
                </a:solidFill>
                <a:latin typeface="Poppins Bold"/>
                <a:cs typeface="Poppins Bold"/>
                <a:sym typeface="League Spartan"/>
              </a:rPr>
              <a:t>y más años </a:t>
            </a:r>
            <a:r>
              <a:rPr lang="es-ES" sz="2400" b="1" noProof="0">
                <a:solidFill>
                  <a:srgbClr val="000000"/>
                </a:solidFill>
                <a:latin typeface="Poppins Bold"/>
                <a:cs typeface="Poppins Bold"/>
                <a:sym typeface="League Spartan"/>
              </a:rPr>
              <a:t>es especialmente fuerte,</a:t>
            </a:r>
            <a:r>
              <a:rPr lang="es-ES" sz="2400" b="1">
                <a:solidFill>
                  <a:srgbClr val="000000"/>
                </a:solidFill>
                <a:latin typeface="Poppins Bold"/>
                <a:cs typeface="Poppins Bold"/>
                <a:sym typeface="League Spartan"/>
              </a:rPr>
              <a:t> con un ritmo</a:t>
            </a:r>
            <a:r>
              <a:rPr lang="es-ES" sz="2400" b="1" noProof="0">
                <a:solidFill>
                  <a:srgbClr val="000000"/>
                </a:solidFill>
                <a:latin typeface="Poppins Bold"/>
                <a:cs typeface="Poppins Bold"/>
                <a:sym typeface="League Spartan"/>
              </a:rPr>
              <a:t> de </a:t>
            </a:r>
            <a:r>
              <a:rPr lang="es-ES" sz="2400" b="1">
                <a:solidFill>
                  <a:srgbClr val="000000"/>
                </a:solidFill>
                <a:latin typeface="Poppins Bold"/>
                <a:cs typeface="Poppins Bold"/>
                <a:sym typeface="League Spartan"/>
              </a:rPr>
              <a:t>crecimiento superior</a:t>
            </a:r>
            <a:r>
              <a:rPr lang="es-ES" sz="2400" b="1" noProof="0">
                <a:solidFill>
                  <a:srgbClr val="000000"/>
                </a:solidFill>
                <a:latin typeface="Poppins Bold"/>
                <a:cs typeface="Poppins Bold"/>
                <a:sym typeface="League Spartan"/>
              </a:rPr>
              <a:t> a la media desde </a:t>
            </a:r>
            <a:r>
              <a:rPr lang="es-ES" sz="2400" b="1">
                <a:solidFill>
                  <a:srgbClr val="000000"/>
                </a:solidFill>
                <a:latin typeface="Poppins Bold"/>
                <a:cs typeface="Poppins Bold"/>
                <a:sym typeface="League Spartan"/>
              </a:rPr>
              <a:t>2018. </a:t>
            </a:r>
            <a:r>
              <a:rPr lang="es-ES" sz="2400" b="1">
                <a:solidFill>
                  <a:srgbClr val="000000"/>
                </a:solidFill>
                <a:latin typeface="Poppins Bold"/>
                <a:ea typeface="+mn-lt"/>
                <a:cs typeface="Poppins Bold"/>
                <a:sym typeface="League Spartan"/>
              </a:rPr>
              <a:t>Es también destacable el comportamiento de los menores de 30 años</a:t>
            </a:r>
            <a:endParaRPr lang="es-ES" sz="2400" b="1" noProof="0">
              <a:solidFill>
                <a:srgbClr val="000000"/>
              </a:solidFill>
              <a:latin typeface="Aptos"/>
              <a:cs typeface="Poppins Bold"/>
            </a:endParaRP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C6381863-C8D8-CD70-5F55-9F4F134EA043}"/>
              </a:ext>
            </a:extLst>
          </p:cNvPr>
          <p:cNvSpPr txBox="1"/>
          <p:nvPr/>
        </p:nvSpPr>
        <p:spPr>
          <a:xfrm>
            <a:off x="747016" y="2337619"/>
            <a:ext cx="2398520" cy="301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20"/>
              </a:lnSpc>
            </a:pPr>
            <a:r>
              <a:rPr lang="es-ES" sz="1800" i="1" noProof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Base 100 = </a:t>
            </a:r>
            <a:r>
              <a:rPr lang="es-ES" i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ago-2018</a:t>
            </a:r>
            <a:endParaRPr lang="es-ES" sz="1800" i="1" noProof="0">
              <a:solidFill>
                <a:srgbClr val="000000"/>
              </a:solidFill>
              <a:latin typeface="Poppins Italics"/>
              <a:ea typeface="Poppins Italics"/>
              <a:cs typeface="Poppins Italics"/>
              <a:sym typeface="Poppins Italics"/>
            </a:endParaRP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218BB4AD-A27F-D157-95DD-291612CF3116}"/>
              </a:ext>
            </a:extLst>
          </p:cNvPr>
          <p:cNvSpPr txBox="1"/>
          <p:nvPr/>
        </p:nvSpPr>
        <p:spPr>
          <a:xfrm>
            <a:off x="744234" y="394566"/>
            <a:ext cx="5896409" cy="2051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000"/>
              </a:lnSpc>
            </a:pPr>
            <a:r>
              <a:rPr lang="es-ES" sz="7200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AFILIADOS </a:t>
            </a:r>
          </a:p>
          <a:p>
            <a:pPr algn="just">
              <a:lnSpc>
                <a:spcPts val="8000"/>
              </a:lnSpc>
            </a:pPr>
            <a:r>
              <a:rPr lang="es-ES" sz="7200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POR EDAD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C34C3D4E-7A91-2CCB-6BDD-8E31F64A6966}"/>
              </a:ext>
            </a:extLst>
          </p:cNvPr>
          <p:cNvSpPr txBox="1"/>
          <p:nvPr/>
        </p:nvSpPr>
        <p:spPr>
          <a:xfrm>
            <a:off x="-396179" y="9371795"/>
            <a:ext cx="13529615" cy="46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s-ES" sz="2400" noProof="0">
                <a:solidFill>
                  <a:srgbClr val="020301"/>
                </a:solidFill>
                <a:latin typeface="Poppins"/>
                <a:ea typeface="Poppins"/>
                <a:cs typeface="Poppins"/>
                <a:sym typeface="Poppins"/>
              </a:rPr>
              <a:t>SECRETARÍA DE ESTADO DE LA SEGURIDAD SOCIAL Y PENSIONES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30B911A-CAA0-4A44-9B4F-88AE5164775C}"/>
              </a:ext>
            </a:extLst>
          </p:cNvPr>
          <p:cNvSpPr txBox="1"/>
          <p:nvPr/>
        </p:nvSpPr>
        <p:spPr>
          <a:xfrm>
            <a:off x="9609757" y="4586228"/>
            <a:ext cx="870942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defTabSz="1371600">
              <a:defRPr/>
            </a:pPr>
            <a:r>
              <a:rPr lang="es-ES" sz="1600" b="1" noProof="0">
                <a:solidFill>
                  <a:srgbClr val="34411B"/>
                </a:solidFill>
                <a:latin typeface="Calibri" panose="020F0502020204030204"/>
              </a:rPr>
              <a:t>+</a:t>
            </a:r>
            <a:r>
              <a:rPr lang="es-ES" b="1">
                <a:solidFill>
                  <a:srgbClr val="34411B"/>
                </a:solidFill>
                <a:latin typeface="Calibri" panose="020F0502020204030204"/>
              </a:rPr>
              <a:t>34,4</a:t>
            </a:r>
            <a:r>
              <a:rPr lang="es-ES" sz="1600" b="1">
                <a:solidFill>
                  <a:srgbClr val="34411B"/>
                </a:solidFill>
                <a:latin typeface="Calibri" panose="020F0502020204030204"/>
              </a:rPr>
              <a:t>%</a:t>
            </a:r>
            <a:endParaRPr lang="es-ES" sz="1600" b="1" noProof="0">
              <a:solidFill>
                <a:srgbClr val="34411B"/>
              </a:solidFill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B1BB619C-F0F8-70A3-2C29-D7F0E1871EB8}"/>
              </a:ext>
            </a:extLst>
          </p:cNvPr>
          <p:cNvSpPr txBox="1"/>
          <p:nvPr/>
        </p:nvSpPr>
        <p:spPr>
          <a:xfrm>
            <a:off x="10495813" y="4515284"/>
            <a:ext cx="1690256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b="1" noProof="0">
                <a:solidFill>
                  <a:schemeClr val="accent3">
                    <a:lumMod val="75000"/>
                  </a:schemeClr>
                </a:solidFill>
              </a:rPr>
              <a:t>Menores de 30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BAA78511-57A0-9ACE-C4D4-94EB94B54B2F}"/>
              </a:ext>
            </a:extLst>
          </p:cNvPr>
          <p:cNvSpPr txBox="1"/>
          <p:nvPr/>
        </p:nvSpPr>
        <p:spPr>
          <a:xfrm>
            <a:off x="10487160" y="5497627"/>
            <a:ext cx="1905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noProof="0">
                <a:solidFill>
                  <a:srgbClr val="254061"/>
                </a:solidFill>
              </a:rPr>
              <a:t>TOTAL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61636D2F-D8E9-1947-6949-8AE709A5ACD0}"/>
              </a:ext>
            </a:extLst>
          </p:cNvPr>
          <p:cNvSpPr txBox="1"/>
          <p:nvPr/>
        </p:nvSpPr>
        <p:spPr>
          <a:xfrm>
            <a:off x="9570496" y="5479740"/>
            <a:ext cx="91666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25406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 defTabSz="1371600">
              <a:defRPr/>
            </a:pPr>
            <a:r>
              <a:rPr lang="es-ES" b="1" noProof="0">
                <a:solidFill>
                  <a:srgbClr val="161B0B"/>
                </a:solidFill>
                <a:latin typeface="Calibri" panose="020F0502020204030204"/>
              </a:rPr>
              <a:t>+18,6%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1E318FBB-D2B5-243B-AEE9-93B098FDAE69}"/>
              </a:ext>
            </a:extLst>
          </p:cNvPr>
          <p:cNvSpPr txBox="1"/>
          <p:nvPr/>
        </p:nvSpPr>
        <p:spPr>
          <a:xfrm>
            <a:off x="10495813" y="6211457"/>
            <a:ext cx="218320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b="1" noProof="0">
                <a:solidFill>
                  <a:schemeClr val="accent2">
                    <a:lumMod val="50000"/>
                  </a:schemeClr>
                </a:solidFill>
              </a:rPr>
              <a:t>Entre 30 y 54 años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AC95F25D-A7DA-ECBE-3944-802033E6A86F}"/>
              </a:ext>
            </a:extLst>
          </p:cNvPr>
          <p:cNvSpPr txBox="1"/>
          <p:nvPr/>
        </p:nvSpPr>
        <p:spPr>
          <a:xfrm>
            <a:off x="9564036" y="3427940"/>
            <a:ext cx="916663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defTabSz="1371600">
              <a:defRPr/>
            </a:pPr>
            <a:r>
              <a:rPr lang="es-ES" b="1" noProof="0">
                <a:solidFill>
                  <a:srgbClr val="002060"/>
                </a:solidFill>
                <a:latin typeface="Calibri" panose="020F0502020204030204"/>
              </a:rPr>
              <a:t>+</a:t>
            </a:r>
            <a:r>
              <a:rPr lang="es-ES" b="1">
                <a:solidFill>
                  <a:srgbClr val="002060"/>
                </a:solidFill>
                <a:latin typeface="Calibri" panose="020F0502020204030204"/>
              </a:rPr>
              <a:t>51,5%</a:t>
            </a:r>
            <a:endParaRPr lang="es-ES" b="1" noProof="0">
              <a:solidFill>
                <a:srgbClr val="002060"/>
              </a:solidFill>
              <a:latin typeface="Calibri" panose="020F0502020204030204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3207C9F1-FBA5-4D26-2076-D8F7AFECC3FD}"/>
              </a:ext>
            </a:extLst>
          </p:cNvPr>
          <p:cNvSpPr txBox="1"/>
          <p:nvPr/>
        </p:nvSpPr>
        <p:spPr>
          <a:xfrm>
            <a:off x="9616216" y="6224085"/>
            <a:ext cx="901494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1371600">
              <a:defRPr/>
            </a:pPr>
            <a:r>
              <a:rPr lang="es-ES" b="1" noProof="0">
                <a:solidFill>
                  <a:srgbClr val="602E04"/>
                </a:solidFill>
                <a:latin typeface="Calibri" panose="020F0502020204030204"/>
              </a:rPr>
              <a:t>+6,7%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9F3D64E5-0F74-6D35-1A7D-6A703A05CB1F}"/>
              </a:ext>
            </a:extLst>
          </p:cNvPr>
          <p:cNvSpPr txBox="1"/>
          <p:nvPr/>
        </p:nvSpPr>
        <p:spPr>
          <a:xfrm>
            <a:off x="10440720" y="3429227"/>
            <a:ext cx="2678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noProof="0">
                <a:solidFill>
                  <a:schemeClr val="accent1"/>
                </a:solidFill>
              </a:rPr>
              <a:t>De 55 y más años</a:t>
            </a:r>
          </a:p>
        </p:txBody>
      </p:sp>
      <p:sp>
        <p:nvSpPr>
          <p:cNvPr id="34" name="Freeform 16">
            <a:extLst>
              <a:ext uri="{FF2B5EF4-FFF2-40B4-BE49-F238E27FC236}">
                <a16:creationId xmlns:a16="http://schemas.microsoft.com/office/drawing/2014/main" id="{9D92679A-3EA1-7A88-5BE6-7B03AAFC6D87}"/>
              </a:ext>
            </a:extLst>
          </p:cNvPr>
          <p:cNvSpPr/>
          <p:nvPr/>
        </p:nvSpPr>
        <p:spPr>
          <a:xfrm>
            <a:off x="12061378" y="6448410"/>
            <a:ext cx="5919764" cy="1992536"/>
          </a:xfrm>
          <a:custGeom>
            <a:avLst/>
            <a:gdLst/>
            <a:ahLst/>
            <a:cxnLst/>
            <a:rect l="l" t="t" r="r" b="b"/>
            <a:pathLst>
              <a:path w="5308430" h="1227574">
                <a:moveTo>
                  <a:pt x="0" y="0"/>
                </a:moveTo>
                <a:lnTo>
                  <a:pt x="5308429" y="0"/>
                </a:lnTo>
                <a:lnTo>
                  <a:pt x="5308429" y="1227574"/>
                </a:lnTo>
                <a:lnTo>
                  <a:pt x="0" y="122757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35" name="TextBox 21">
            <a:extLst>
              <a:ext uri="{FF2B5EF4-FFF2-40B4-BE49-F238E27FC236}">
                <a16:creationId xmlns:a16="http://schemas.microsoft.com/office/drawing/2014/main" id="{9567DC62-889B-F7F4-33A9-F14E5BFEBF92}"/>
              </a:ext>
            </a:extLst>
          </p:cNvPr>
          <p:cNvSpPr txBox="1"/>
          <p:nvPr/>
        </p:nvSpPr>
        <p:spPr>
          <a:xfrm>
            <a:off x="12253660" y="6668242"/>
            <a:ext cx="5190749" cy="14747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00"/>
              </a:lnSpc>
            </a:pPr>
            <a:r>
              <a:rPr lang="es-ES" sz="2000" b="1" noProof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La ocupación </a:t>
            </a:r>
            <a:r>
              <a:rPr lang="es-ES" sz="2000" noProof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 los mayores ha crecido un 51,5</a:t>
            </a:r>
            <a:r>
              <a:rPr lang="es-ES" sz="20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%; mientras que la </a:t>
            </a:r>
            <a:r>
              <a:rPr lang="es-ES" sz="2000" noProof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 los más jóvenes un 34,4% desde 2018 (32,9pp y 15,8pp, respectivamente, por encima del  conjunto, </a:t>
            </a:r>
            <a:r>
              <a:rPr lang="es-ES" sz="2000" b="1" noProof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18,6%)</a:t>
            </a:r>
            <a:endParaRPr lang="es-ES" sz="2000" b="1" noProof="0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24" name="TextBox 16">
            <a:extLst>
              <a:ext uri="{FF2B5EF4-FFF2-40B4-BE49-F238E27FC236}">
                <a16:creationId xmlns:a16="http://schemas.microsoft.com/office/drawing/2014/main" id="{A3D21F76-5581-2936-5AB9-04986214E3C9}"/>
              </a:ext>
            </a:extLst>
          </p:cNvPr>
          <p:cNvSpPr txBox="1"/>
          <p:nvPr/>
        </p:nvSpPr>
        <p:spPr>
          <a:xfrm>
            <a:off x="725567" y="2656862"/>
            <a:ext cx="4339841" cy="301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20"/>
              </a:lnSpc>
            </a:pPr>
            <a:r>
              <a:rPr lang="es-ES" sz="1800" i="1" noProof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Total </a:t>
            </a:r>
            <a:r>
              <a:rPr lang="es-ES" i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Sistema</a:t>
            </a:r>
            <a:r>
              <a:rPr lang="es-ES" sz="1800" i="1" noProof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. Datos sin ajustar</a:t>
            </a:r>
          </a:p>
        </p:txBody>
      </p:sp>
    </p:spTree>
    <p:extLst>
      <p:ext uri="{BB962C8B-B14F-4D97-AF65-F5344CB8AC3E}">
        <p14:creationId xmlns:p14="http://schemas.microsoft.com/office/powerpoint/2010/main" val="3151140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03F84-8D1D-CE44-8BD6-E7A25ED10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98D18FA1-51DD-62D1-6D9F-FBC52D86433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838200" y="0"/>
            <a:ext cx="22035286" cy="10598156"/>
            <a:chOff x="0" y="0"/>
            <a:chExt cx="29380382" cy="14130875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ECEA130-09CE-6DF0-EAEB-CCBB5B37454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9380380" cy="14130875"/>
            </a:xfrm>
            <a:custGeom>
              <a:avLst/>
              <a:gdLst/>
              <a:ahLst/>
              <a:cxnLst/>
              <a:rect l="l" t="t" r="r" b="b"/>
              <a:pathLst>
                <a:path w="29380380" h="14130875">
                  <a:moveTo>
                    <a:pt x="0" y="0"/>
                  </a:moveTo>
                  <a:lnTo>
                    <a:pt x="29380380" y="0"/>
                  </a:lnTo>
                  <a:lnTo>
                    <a:pt x="29380380" y="14130875"/>
                  </a:lnTo>
                  <a:lnTo>
                    <a:pt x="0" y="141308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19999"/>
              </a:blip>
              <a:stretch>
                <a:fillRect t="-19305" b="-19305"/>
              </a:stretch>
            </a:blipFill>
          </p:spPr>
          <p:txBody>
            <a:bodyPr/>
            <a:lstStyle/>
            <a:p>
              <a:endParaRPr lang="es-ES" noProof="0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57C978F3-0CCE-4D9A-74CB-71BC22D49C4D}"/>
              </a:ext>
            </a:extLst>
          </p:cNvPr>
          <p:cNvGrpSpPr/>
          <p:nvPr/>
        </p:nvGrpSpPr>
        <p:grpSpPr>
          <a:xfrm>
            <a:off x="5362676" y="394565"/>
            <a:ext cx="12200138" cy="2161383"/>
            <a:chOff x="0" y="0"/>
            <a:chExt cx="4020093" cy="664718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ED58ED61-F986-C245-5F0E-8CC3F65E2BD8}"/>
                </a:ext>
              </a:extLst>
            </p:cNvPr>
            <p:cNvSpPr/>
            <p:nvPr/>
          </p:nvSpPr>
          <p:spPr>
            <a:xfrm>
              <a:off x="6277" y="0"/>
              <a:ext cx="4013816" cy="664718"/>
            </a:xfrm>
            <a:custGeom>
              <a:avLst/>
              <a:gdLst/>
              <a:ahLst/>
              <a:cxnLst/>
              <a:rect l="l" t="t" r="r" b="b"/>
              <a:pathLst>
                <a:path w="4013816" h="664718">
                  <a:moveTo>
                    <a:pt x="0" y="0"/>
                  </a:moveTo>
                  <a:lnTo>
                    <a:pt x="4013816" y="0"/>
                  </a:lnTo>
                  <a:lnTo>
                    <a:pt x="4013816" y="664718"/>
                  </a:lnTo>
                  <a:lnTo>
                    <a:pt x="0" y="664718"/>
                  </a:lnTo>
                  <a:close/>
                </a:path>
              </a:pathLst>
            </a:custGeom>
            <a:solidFill>
              <a:srgbClr val="F8E376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324F8C24-C587-CDFE-D627-023B580FDA14}"/>
                </a:ext>
              </a:extLst>
            </p:cNvPr>
            <p:cNvSpPr txBox="1"/>
            <p:nvPr/>
          </p:nvSpPr>
          <p:spPr>
            <a:xfrm>
              <a:off x="0" y="9525"/>
              <a:ext cx="4013816" cy="655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1881CEF8-D3C4-A57B-4FD9-5D092575C9E3}"/>
              </a:ext>
            </a:extLst>
          </p:cNvPr>
          <p:cNvGrpSpPr/>
          <p:nvPr/>
        </p:nvGrpSpPr>
        <p:grpSpPr>
          <a:xfrm>
            <a:off x="0" y="9262257"/>
            <a:ext cx="18288000" cy="731215"/>
            <a:chOff x="0" y="0"/>
            <a:chExt cx="6396785" cy="240907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DE065A56-2A59-3BAC-DFF1-8297E237534C}"/>
                </a:ext>
              </a:extLst>
            </p:cNvPr>
            <p:cNvSpPr/>
            <p:nvPr/>
          </p:nvSpPr>
          <p:spPr>
            <a:xfrm>
              <a:off x="0" y="0"/>
              <a:ext cx="6396785" cy="240907"/>
            </a:xfrm>
            <a:custGeom>
              <a:avLst/>
              <a:gdLst/>
              <a:ahLst/>
              <a:cxnLst/>
              <a:rect l="l" t="t" r="r" b="b"/>
              <a:pathLst>
                <a:path w="6396785" h="240907">
                  <a:moveTo>
                    <a:pt x="6396785" y="0"/>
                  </a:moveTo>
                  <a:lnTo>
                    <a:pt x="6396785" y="240907"/>
                  </a:lnTo>
                  <a:lnTo>
                    <a:pt x="0" y="2409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D11A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860BD0F4-5832-9D13-E011-3B58A12CAC8D}"/>
                </a:ext>
              </a:extLst>
            </p:cNvPr>
            <p:cNvSpPr txBox="1"/>
            <p:nvPr/>
          </p:nvSpPr>
          <p:spPr>
            <a:xfrm>
              <a:off x="0" y="9525"/>
              <a:ext cx="6396785" cy="2313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390DE56C-508C-7CCC-571E-41737373005F}"/>
              </a:ext>
            </a:extLst>
          </p:cNvPr>
          <p:cNvSpPr/>
          <p:nvPr/>
        </p:nvSpPr>
        <p:spPr>
          <a:xfrm>
            <a:off x="13171536" y="9094465"/>
            <a:ext cx="4198776" cy="1028700"/>
          </a:xfrm>
          <a:custGeom>
            <a:avLst/>
            <a:gdLst/>
            <a:ahLst/>
            <a:cxnLst/>
            <a:rect l="l" t="t" r="r" b="b"/>
            <a:pathLst>
              <a:path w="4198776" h="1028700">
                <a:moveTo>
                  <a:pt x="0" y="0"/>
                </a:moveTo>
                <a:lnTo>
                  <a:pt x="4198776" y="0"/>
                </a:lnTo>
                <a:lnTo>
                  <a:pt x="4198776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DA5B0E14-26FA-3FC8-4C8D-2A9FD8EAB1EF}"/>
              </a:ext>
            </a:extLst>
          </p:cNvPr>
          <p:cNvSpPr txBox="1"/>
          <p:nvPr/>
        </p:nvSpPr>
        <p:spPr>
          <a:xfrm>
            <a:off x="5715001" y="702210"/>
            <a:ext cx="11506200" cy="16239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19"/>
              </a:lnSpc>
            </a:pPr>
            <a:r>
              <a:rPr lang="es-ES" sz="2400" b="1" noProof="0">
                <a:solidFill>
                  <a:srgbClr val="000000"/>
                </a:solidFill>
                <a:latin typeface="Poppins Bold"/>
                <a:ea typeface="+mn-lt"/>
                <a:cs typeface="Poppins Bold"/>
                <a:sym typeface="Poppins Bold"/>
              </a:rPr>
              <a:t>Hay </a:t>
            </a:r>
            <a:r>
              <a:rPr lang="es-ES" sz="2400" b="1">
                <a:solidFill>
                  <a:srgbClr val="000000"/>
                </a:solidFill>
                <a:latin typeface="Poppins Bold"/>
                <a:ea typeface="+mn-lt"/>
                <a:cs typeface="Poppins Bold"/>
                <a:sym typeface="Poppins Bold"/>
              </a:rPr>
              <a:t>10.489.326</a:t>
            </a:r>
            <a:r>
              <a:rPr lang="es-ES" sz="2400" b="1" noProof="0">
                <a:solidFill>
                  <a:srgbClr val="000000"/>
                </a:solidFill>
                <a:latin typeface="Poppins Bold"/>
                <a:ea typeface="+mn-lt"/>
                <a:cs typeface="Poppins Bold"/>
                <a:sym typeface="Poppins Bold"/>
              </a:rPr>
              <a:t> mujeres afiliadas</a:t>
            </a:r>
            <a:r>
              <a:rPr lang="es-ES" sz="2400" b="1" noProof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a la Seguridad Social, el máximo </a:t>
            </a:r>
            <a:endParaRPr lang="es-ES" noProof="0">
              <a:ea typeface="Calibri"/>
              <a:cs typeface="Calibri"/>
            </a:endParaRPr>
          </a:p>
          <a:p>
            <a:pPr algn="ctr">
              <a:lnSpc>
                <a:spcPts val="3219"/>
              </a:lnSpc>
            </a:pPr>
            <a:r>
              <a:rPr lang="es-ES" sz="2400" b="1" noProof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de </a:t>
            </a:r>
            <a:r>
              <a:rPr lang="es-ES" sz="24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toda la </a:t>
            </a:r>
            <a:r>
              <a:rPr lang="es-ES" sz="2400" b="1" noProof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serie</a:t>
            </a:r>
            <a:r>
              <a:rPr lang="es-ES" sz="24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en un mes de agosto</a:t>
            </a:r>
            <a:r>
              <a:rPr lang="es-ES" sz="2400" b="1" noProof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. Son </a:t>
            </a:r>
            <a:r>
              <a:rPr lang="es-ES" sz="24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más de</a:t>
            </a:r>
            <a:r>
              <a:rPr lang="es-ES" sz="2400" b="1" noProof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s-ES" sz="24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321</a:t>
            </a:r>
            <a:r>
              <a:rPr lang="es-ES" sz="2400" b="1" noProof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mil más que hace un año. La mejora del empleo femenino es del </a:t>
            </a:r>
            <a:r>
              <a:rPr lang="es-ES" sz="24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21,3%</a:t>
            </a:r>
            <a:r>
              <a:rPr lang="es-ES" sz="2400" b="1" noProof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desde 2018 </a:t>
            </a:r>
            <a:endParaRPr lang="es-ES" sz="2400" b="1">
              <a:solidFill>
                <a:srgbClr val="000000"/>
              </a:solidFill>
              <a:latin typeface="Poppins Bold"/>
              <a:ea typeface="Poppins Bold"/>
              <a:cs typeface="Poppins Bold"/>
            </a:endParaRPr>
          </a:p>
          <a:p>
            <a:pPr algn="ctr">
              <a:lnSpc>
                <a:spcPts val="3219"/>
              </a:lnSpc>
            </a:pPr>
            <a:r>
              <a:rPr lang="es-ES" sz="2400" b="1" noProof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y supera en </a:t>
            </a:r>
            <a:r>
              <a:rPr lang="es-ES" sz="24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2,7</a:t>
            </a:r>
            <a:r>
              <a:rPr lang="es-ES" sz="2400" b="1" noProof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pp a la de los hombres</a:t>
            </a:r>
            <a:endParaRPr lang="es-ES" noProof="0">
              <a:ea typeface="Calibri"/>
              <a:cs typeface="Calibri"/>
            </a:endParaRP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85A6FA7C-CCD4-A1AC-590C-457A52B91059}"/>
              </a:ext>
            </a:extLst>
          </p:cNvPr>
          <p:cNvSpPr txBox="1"/>
          <p:nvPr/>
        </p:nvSpPr>
        <p:spPr>
          <a:xfrm>
            <a:off x="11697692" y="2998392"/>
            <a:ext cx="2420643" cy="301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s-ES" sz="1800" b="1" i="1" noProof="0">
                <a:solidFill>
                  <a:schemeClr val="tx1">
                    <a:lumMod val="75000"/>
                    <a:lumOff val="25000"/>
                  </a:schemeClr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Base 100 = agosto-2018</a:t>
            </a: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2C65949C-79C7-67C7-8F69-EDB991696951}"/>
              </a:ext>
            </a:extLst>
          </p:cNvPr>
          <p:cNvSpPr txBox="1"/>
          <p:nvPr/>
        </p:nvSpPr>
        <p:spPr>
          <a:xfrm>
            <a:off x="740290" y="2550556"/>
            <a:ext cx="4339841" cy="301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20"/>
              </a:lnSpc>
            </a:pPr>
            <a:r>
              <a:rPr lang="es-ES" sz="1800" i="1" noProof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Total </a:t>
            </a:r>
            <a:r>
              <a:rPr lang="es-ES" i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Sistema</a:t>
            </a:r>
            <a:r>
              <a:rPr lang="es-ES" sz="1800" i="1" noProof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. Datos sin ajustar</a:t>
            </a: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010A0A30-BE7F-81E5-BDEE-D631DD3AF7B3}"/>
              </a:ext>
            </a:extLst>
          </p:cNvPr>
          <p:cNvSpPr txBox="1"/>
          <p:nvPr/>
        </p:nvSpPr>
        <p:spPr>
          <a:xfrm>
            <a:off x="744234" y="394566"/>
            <a:ext cx="5896409" cy="2051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000"/>
              </a:lnSpc>
            </a:pPr>
            <a:r>
              <a:rPr lang="es-ES" sz="7200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AFILIADOS </a:t>
            </a:r>
          </a:p>
          <a:p>
            <a:pPr algn="just">
              <a:lnSpc>
                <a:spcPts val="8000"/>
              </a:lnSpc>
            </a:pPr>
            <a:r>
              <a:rPr lang="es-ES" sz="7200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POR GÉNERO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4DF8ECB6-048E-5096-D1A7-19E042535715}"/>
              </a:ext>
            </a:extLst>
          </p:cNvPr>
          <p:cNvSpPr txBox="1"/>
          <p:nvPr/>
        </p:nvSpPr>
        <p:spPr>
          <a:xfrm>
            <a:off x="-396179" y="9371795"/>
            <a:ext cx="13529615" cy="46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s-ES" sz="2400" noProof="0">
                <a:solidFill>
                  <a:srgbClr val="020301"/>
                </a:solidFill>
                <a:latin typeface="Poppins"/>
                <a:ea typeface="Poppins"/>
                <a:cs typeface="Poppins"/>
                <a:sym typeface="Poppins"/>
              </a:rPr>
              <a:t>SECRETARÍA DE ESTADO DE LA SEGURIDAD SOCIAL Y PENSIONES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C58AE777-F600-CC85-633D-461E21421053}"/>
              </a:ext>
            </a:extLst>
          </p:cNvPr>
          <p:cNvSpPr txBox="1"/>
          <p:nvPr/>
        </p:nvSpPr>
        <p:spPr>
          <a:xfrm>
            <a:off x="16934092" y="4808410"/>
            <a:ext cx="1075013" cy="3385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" sz="1600" b="1" noProof="0">
                <a:solidFill>
                  <a:srgbClr val="0C1208"/>
                </a:solidFill>
              </a:rPr>
              <a:t>+16,3%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8F4F1F05-4CB6-B7FD-31F4-2874587B4E62}"/>
              </a:ext>
            </a:extLst>
          </p:cNvPr>
          <p:cNvSpPr txBox="1"/>
          <p:nvPr/>
        </p:nvSpPr>
        <p:spPr>
          <a:xfrm>
            <a:off x="16926159" y="3330873"/>
            <a:ext cx="1075014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2000" b="1" noProof="0">
                <a:solidFill>
                  <a:srgbClr val="7030A0"/>
                </a:solidFill>
              </a:rPr>
              <a:t>  </a:t>
            </a:r>
            <a:r>
              <a:rPr lang="es-ES" sz="1600" b="1" noProof="0">
                <a:solidFill>
                  <a:srgbClr val="58267E"/>
                </a:solidFill>
              </a:rPr>
              <a:t>+</a:t>
            </a:r>
            <a:r>
              <a:rPr lang="es-ES" sz="1600" b="1">
                <a:solidFill>
                  <a:srgbClr val="210E30"/>
                </a:solidFill>
              </a:rPr>
              <a:t>21,3</a:t>
            </a:r>
            <a:r>
              <a:rPr lang="es-ES" sz="1600" b="1">
                <a:solidFill>
                  <a:srgbClr val="58267E"/>
                </a:solidFill>
              </a:rPr>
              <a:t>%</a:t>
            </a:r>
            <a:endParaRPr lang="es-ES" sz="1600" b="1" noProof="0">
              <a:solidFill>
                <a:srgbClr val="58267E"/>
              </a:solidFill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952E0F3D-1729-E64B-A016-F54AA0CE7647}"/>
              </a:ext>
            </a:extLst>
          </p:cNvPr>
          <p:cNvSpPr txBox="1"/>
          <p:nvPr/>
        </p:nvSpPr>
        <p:spPr>
          <a:xfrm>
            <a:off x="16941583" y="4063626"/>
            <a:ext cx="1075013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600" b="1" noProof="0">
                <a:solidFill>
                  <a:srgbClr val="001132"/>
                </a:solidFill>
              </a:rPr>
              <a:t>+18,6%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F3CFBDC9-44AB-93E2-65A6-990FF35959D4}"/>
              </a:ext>
            </a:extLst>
          </p:cNvPr>
          <p:cNvSpPr txBox="1"/>
          <p:nvPr/>
        </p:nvSpPr>
        <p:spPr>
          <a:xfrm>
            <a:off x="16843087" y="2992158"/>
            <a:ext cx="11834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noProof="0">
                <a:solidFill>
                  <a:srgbClr val="240F33"/>
                </a:solidFill>
              </a:rPr>
              <a:t>Mujeres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37644B54-A880-D6EC-E4C7-7BF266BBDB32}"/>
              </a:ext>
            </a:extLst>
          </p:cNvPr>
          <p:cNvSpPr txBox="1"/>
          <p:nvPr/>
        </p:nvSpPr>
        <p:spPr>
          <a:xfrm>
            <a:off x="16825679" y="4437093"/>
            <a:ext cx="11834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noProof="0">
                <a:solidFill>
                  <a:srgbClr val="000000"/>
                </a:solidFill>
              </a:rPr>
              <a:t>Hombres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DABCB7CF-9AF0-FB86-694F-F8944C6274CA}"/>
              </a:ext>
            </a:extLst>
          </p:cNvPr>
          <p:cNvSpPr txBox="1"/>
          <p:nvPr/>
        </p:nvSpPr>
        <p:spPr>
          <a:xfrm>
            <a:off x="16843087" y="3780108"/>
            <a:ext cx="11834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noProof="0">
                <a:solidFill>
                  <a:srgbClr val="1B222B"/>
                </a:solidFill>
              </a:rPr>
              <a:t>Total</a:t>
            </a:r>
          </a:p>
        </p:txBody>
      </p:sp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AD5A0088-CF99-4472-AFF1-DC73FFB5F5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9138656"/>
              </p:ext>
            </p:extLst>
          </p:nvPr>
        </p:nvGraphicFramePr>
        <p:xfrm>
          <a:off x="789558" y="3530928"/>
          <a:ext cx="7634005" cy="54353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Gráfico 19">
            <a:extLst>
              <a:ext uri="{FF2B5EF4-FFF2-40B4-BE49-F238E27FC236}">
                <a16:creationId xmlns:a16="http://schemas.microsoft.com/office/drawing/2014/main" id="{DBC1322B-134C-49F0-9A58-1A01C977B77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8600019"/>
              </p:ext>
            </p:extLst>
          </p:nvPr>
        </p:nvGraphicFramePr>
        <p:xfrm>
          <a:off x="8648702" y="3467549"/>
          <a:ext cx="8252117" cy="55701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228379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56DE28-AAC8-1C0A-3A50-EFBB92D11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3444DA7E-2C2E-CD63-362F-73ADD8013E60}"/>
              </a:ext>
            </a:extLst>
          </p:cNvPr>
          <p:cNvGrpSpPr/>
          <p:nvPr/>
        </p:nvGrpSpPr>
        <p:grpSpPr>
          <a:xfrm>
            <a:off x="5999207" y="394280"/>
            <a:ext cx="11530105" cy="2043145"/>
            <a:chOff x="0" y="0"/>
            <a:chExt cx="4020093" cy="664718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CCE864FB-BEE5-1B19-7915-0ADA394A0D10}"/>
                </a:ext>
              </a:extLst>
            </p:cNvPr>
            <p:cNvSpPr/>
            <p:nvPr/>
          </p:nvSpPr>
          <p:spPr>
            <a:xfrm>
              <a:off x="6277" y="0"/>
              <a:ext cx="4013816" cy="664718"/>
            </a:xfrm>
            <a:custGeom>
              <a:avLst/>
              <a:gdLst/>
              <a:ahLst/>
              <a:cxnLst/>
              <a:rect l="l" t="t" r="r" b="b"/>
              <a:pathLst>
                <a:path w="4013816" h="664718">
                  <a:moveTo>
                    <a:pt x="0" y="0"/>
                  </a:moveTo>
                  <a:lnTo>
                    <a:pt x="4013816" y="0"/>
                  </a:lnTo>
                  <a:lnTo>
                    <a:pt x="4013816" y="664718"/>
                  </a:lnTo>
                  <a:lnTo>
                    <a:pt x="0" y="664718"/>
                  </a:lnTo>
                  <a:close/>
                </a:path>
              </a:pathLst>
            </a:custGeom>
            <a:solidFill>
              <a:srgbClr val="F8E376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E0CD6423-7EAC-2BBE-C34A-B1F71139196B}"/>
                </a:ext>
              </a:extLst>
            </p:cNvPr>
            <p:cNvSpPr txBox="1"/>
            <p:nvPr/>
          </p:nvSpPr>
          <p:spPr>
            <a:xfrm>
              <a:off x="0" y="9525"/>
              <a:ext cx="4013816" cy="655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D629E9EB-2BD8-1B29-EDAA-DCEEF4149DE7}"/>
              </a:ext>
            </a:extLst>
          </p:cNvPr>
          <p:cNvGrpSpPr/>
          <p:nvPr/>
        </p:nvGrpSpPr>
        <p:grpSpPr>
          <a:xfrm>
            <a:off x="0" y="9262257"/>
            <a:ext cx="18288000" cy="731215"/>
            <a:chOff x="0" y="0"/>
            <a:chExt cx="6396785" cy="240907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4D040E5-B0EC-2AB0-9568-DE66E27563FD}"/>
                </a:ext>
              </a:extLst>
            </p:cNvPr>
            <p:cNvSpPr/>
            <p:nvPr/>
          </p:nvSpPr>
          <p:spPr>
            <a:xfrm>
              <a:off x="0" y="0"/>
              <a:ext cx="6396785" cy="240907"/>
            </a:xfrm>
            <a:custGeom>
              <a:avLst/>
              <a:gdLst/>
              <a:ahLst/>
              <a:cxnLst/>
              <a:rect l="l" t="t" r="r" b="b"/>
              <a:pathLst>
                <a:path w="6396785" h="240907">
                  <a:moveTo>
                    <a:pt x="6396785" y="0"/>
                  </a:moveTo>
                  <a:lnTo>
                    <a:pt x="6396785" y="240907"/>
                  </a:lnTo>
                  <a:lnTo>
                    <a:pt x="0" y="2409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D11A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23C36A11-EFFE-EEBC-CF99-78EF9ADF93FE}"/>
                </a:ext>
              </a:extLst>
            </p:cNvPr>
            <p:cNvSpPr txBox="1"/>
            <p:nvPr/>
          </p:nvSpPr>
          <p:spPr>
            <a:xfrm>
              <a:off x="0" y="9525"/>
              <a:ext cx="6396785" cy="2313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45F53302-0EC6-AAC9-2875-B519624354E2}"/>
              </a:ext>
            </a:extLst>
          </p:cNvPr>
          <p:cNvSpPr/>
          <p:nvPr/>
        </p:nvSpPr>
        <p:spPr>
          <a:xfrm>
            <a:off x="13171536" y="9094465"/>
            <a:ext cx="4198776" cy="1028700"/>
          </a:xfrm>
          <a:custGeom>
            <a:avLst/>
            <a:gdLst/>
            <a:ahLst/>
            <a:cxnLst/>
            <a:rect l="l" t="t" r="r" b="b"/>
            <a:pathLst>
              <a:path w="4198776" h="1028700">
                <a:moveTo>
                  <a:pt x="0" y="0"/>
                </a:moveTo>
                <a:lnTo>
                  <a:pt x="4198776" y="0"/>
                </a:lnTo>
                <a:lnTo>
                  <a:pt x="4198776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5EC2BA8C-3461-B3B3-8825-CA8241B3BA40}"/>
              </a:ext>
            </a:extLst>
          </p:cNvPr>
          <p:cNvSpPr txBox="1"/>
          <p:nvPr/>
        </p:nvSpPr>
        <p:spPr>
          <a:xfrm>
            <a:off x="6640643" y="868744"/>
            <a:ext cx="10649962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ES" sz="2400" b="1" noProof="0">
                <a:solidFill>
                  <a:srgbClr val="000000"/>
                </a:solidFill>
                <a:latin typeface="Poppins Bold"/>
                <a:cs typeface="Poppins Bold"/>
              </a:rPr>
              <a:t>El número de trabajadores extranjeros</a:t>
            </a:r>
            <a:r>
              <a:rPr lang="es-ES" sz="2400" b="1">
                <a:solidFill>
                  <a:srgbClr val="000000"/>
                </a:solidFill>
                <a:latin typeface="Poppins Bold"/>
                <a:cs typeface="Poppins Bold"/>
              </a:rPr>
              <a:t>,</a:t>
            </a:r>
            <a:r>
              <a:rPr lang="es-ES" sz="2400" b="1" noProof="0">
                <a:solidFill>
                  <a:srgbClr val="000000"/>
                </a:solidFill>
                <a:latin typeface="Poppins Bold"/>
                <a:cs typeface="Poppins Bold"/>
              </a:rPr>
              <a:t> </a:t>
            </a:r>
            <a:r>
              <a:rPr lang="es-ES" sz="2400" b="1">
                <a:solidFill>
                  <a:srgbClr val="000000"/>
                </a:solidFill>
                <a:latin typeface="Poppins Bold"/>
                <a:cs typeface="Poppins Bold"/>
              </a:rPr>
              <a:t>que </a:t>
            </a:r>
            <a:r>
              <a:rPr lang="es-ES" sz="2400" b="1" noProof="0">
                <a:solidFill>
                  <a:srgbClr val="000000"/>
                </a:solidFill>
                <a:latin typeface="Poppins Bold"/>
                <a:cs typeface="Poppins Bold"/>
              </a:rPr>
              <a:t>ha mostrado </a:t>
            </a:r>
          </a:p>
          <a:p>
            <a:pPr algn="ctr"/>
            <a:r>
              <a:rPr lang="es-ES" sz="2400" b="1" noProof="0">
                <a:solidFill>
                  <a:srgbClr val="000000"/>
                </a:solidFill>
                <a:latin typeface="Poppins Bold"/>
                <a:cs typeface="Poppins Bold"/>
              </a:rPr>
              <a:t>un fuerte impulso desde 2018</a:t>
            </a:r>
            <a:r>
              <a:rPr lang="es-ES" sz="2400" b="1">
                <a:solidFill>
                  <a:srgbClr val="000000"/>
                </a:solidFill>
                <a:latin typeface="Poppins Bold"/>
                <a:cs typeface="Poppins Bold"/>
              </a:rPr>
              <a:t>,</a:t>
            </a:r>
            <a:r>
              <a:rPr lang="es-ES" sz="2400" b="1" noProof="0">
                <a:solidFill>
                  <a:srgbClr val="000000"/>
                </a:solidFill>
                <a:latin typeface="Poppins Bold"/>
                <a:cs typeface="Poppins Bold"/>
              </a:rPr>
              <a:t> </a:t>
            </a:r>
            <a:r>
              <a:rPr lang="es-ES" sz="2400" b="1">
                <a:solidFill>
                  <a:srgbClr val="000000"/>
                </a:solidFill>
                <a:latin typeface="Poppins Bold"/>
                <a:cs typeface="Poppins Bold"/>
              </a:rPr>
              <a:t>alcanza máximos este mes (3.551.759) </a:t>
            </a:r>
            <a:r>
              <a:rPr lang="es-ES" sz="2400" b="1" noProof="0">
                <a:solidFill>
                  <a:srgbClr val="000000"/>
                </a:solidFill>
                <a:latin typeface="Poppins Bold"/>
                <a:cs typeface="Poppins Bold"/>
              </a:rPr>
              <a:t>y representa ya el 15,9% del total </a:t>
            </a: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07B4CB81-EC03-4AA5-42A9-AC61BD3B6A5A}"/>
              </a:ext>
            </a:extLst>
          </p:cNvPr>
          <p:cNvSpPr txBox="1"/>
          <p:nvPr/>
        </p:nvSpPr>
        <p:spPr>
          <a:xfrm>
            <a:off x="744234" y="394566"/>
            <a:ext cx="5896409" cy="2051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000"/>
              </a:lnSpc>
            </a:pPr>
            <a:r>
              <a:rPr lang="es-ES" sz="7200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AFILIADOS </a:t>
            </a:r>
          </a:p>
          <a:p>
            <a:pPr algn="just">
              <a:lnSpc>
                <a:spcPts val="8000"/>
              </a:lnSpc>
            </a:pPr>
            <a:r>
              <a:rPr lang="es-ES" sz="7200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EXTRANJEROS</a:t>
            </a:r>
          </a:p>
        </p:txBody>
      </p:sp>
      <p:sp>
        <p:nvSpPr>
          <p:cNvPr id="28" name="TextBox 19">
            <a:extLst>
              <a:ext uri="{FF2B5EF4-FFF2-40B4-BE49-F238E27FC236}">
                <a16:creationId xmlns:a16="http://schemas.microsoft.com/office/drawing/2014/main" id="{7477FFB2-18FA-70EB-B7B9-49598BDD94CD}"/>
              </a:ext>
            </a:extLst>
          </p:cNvPr>
          <p:cNvSpPr txBox="1"/>
          <p:nvPr/>
        </p:nvSpPr>
        <p:spPr>
          <a:xfrm>
            <a:off x="744234" y="2414563"/>
            <a:ext cx="7326994" cy="2827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300"/>
              </a:lnSpc>
            </a:pPr>
            <a:r>
              <a:rPr lang="es-ES" sz="1600" i="1" spc="26" noProof="0">
                <a:solidFill>
                  <a:srgbClr val="000000"/>
                </a:solidFill>
                <a:latin typeface="Arial"/>
                <a:cs typeface="Arial"/>
                <a:sym typeface="League Spartan"/>
              </a:rPr>
              <a:t>Datos sin ajustar</a:t>
            </a:r>
            <a:endParaRPr lang="es-ES" noProof="0"/>
          </a:p>
        </p:txBody>
      </p:sp>
      <p:sp>
        <p:nvSpPr>
          <p:cNvPr id="12" name="TextBox 19">
            <a:extLst>
              <a:ext uri="{FF2B5EF4-FFF2-40B4-BE49-F238E27FC236}">
                <a16:creationId xmlns:a16="http://schemas.microsoft.com/office/drawing/2014/main" id="{94A11292-1559-8E84-EA0F-A737836BF11B}"/>
              </a:ext>
            </a:extLst>
          </p:cNvPr>
          <p:cNvSpPr txBox="1"/>
          <p:nvPr/>
        </p:nvSpPr>
        <p:spPr>
          <a:xfrm>
            <a:off x="10919416" y="2843690"/>
            <a:ext cx="6632791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2300"/>
              </a:lnSpc>
            </a:pPr>
            <a:r>
              <a:rPr lang="es-ES" i="1" spc="26" noProof="0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Promedio mensual. % s/ total. Datos sin ajustar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6BE23737-AA96-41E2-66FA-CCE30B2030B1}"/>
              </a:ext>
            </a:extLst>
          </p:cNvPr>
          <p:cNvSpPr txBox="1"/>
          <p:nvPr/>
        </p:nvSpPr>
        <p:spPr>
          <a:xfrm>
            <a:off x="-396179" y="9371795"/>
            <a:ext cx="13529615" cy="46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s-ES" sz="2400" noProof="0">
                <a:solidFill>
                  <a:srgbClr val="020301"/>
                </a:solidFill>
                <a:latin typeface="Poppins"/>
                <a:ea typeface="Poppins"/>
                <a:cs typeface="Poppins"/>
                <a:sym typeface="Poppins"/>
              </a:rPr>
              <a:t>SECRETARÍA DE ESTADO DE LA SEGURIDAD SOCIAL Y PENSIONES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48D8988D-B1BA-4B8A-99EF-4584C00A569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3510395"/>
              </p:ext>
            </p:extLst>
          </p:nvPr>
        </p:nvGraphicFramePr>
        <p:xfrm>
          <a:off x="380949" y="2985981"/>
          <a:ext cx="9759337" cy="6016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F72235D5-A0E6-42EA-8244-3AA85C93F8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3090969"/>
              </p:ext>
            </p:extLst>
          </p:nvPr>
        </p:nvGraphicFramePr>
        <p:xfrm>
          <a:off x="10564574" y="3134196"/>
          <a:ext cx="6987633" cy="57996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037192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7B603F-AE66-2CAA-B5DC-C52A8A75DA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E6CAC900-E9A3-4CF9-AF13-5272716E66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2593646"/>
              </p:ext>
            </p:extLst>
          </p:nvPr>
        </p:nvGraphicFramePr>
        <p:xfrm>
          <a:off x="1666028" y="2619975"/>
          <a:ext cx="10580790" cy="6541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" name="Group 4">
            <a:extLst>
              <a:ext uri="{FF2B5EF4-FFF2-40B4-BE49-F238E27FC236}">
                <a16:creationId xmlns:a16="http://schemas.microsoft.com/office/drawing/2014/main" id="{EBD757B6-1005-E59F-6F6D-A508D8310BBB}"/>
              </a:ext>
            </a:extLst>
          </p:cNvPr>
          <p:cNvGrpSpPr/>
          <p:nvPr/>
        </p:nvGrpSpPr>
        <p:grpSpPr>
          <a:xfrm>
            <a:off x="5517454" y="397914"/>
            <a:ext cx="12251800" cy="1448301"/>
            <a:chOff x="0" y="0"/>
            <a:chExt cx="4020093" cy="664718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194FA35F-E3BA-D0BE-DE53-FBE9C4EF71AA}"/>
                </a:ext>
              </a:extLst>
            </p:cNvPr>
            <p:cNvSpPr/>
            <p:nvPr/>
          </p:nvSpPr>
          <p:spPr>
            <a:xfrm>
              <a:off x="6277" y="0"/>
              <a:ext cx="4013816" cy="664718"/>
            </a:xfrm>
            <a:custGeom>
              <a:avLst/>
              <a:gdLst/>
              <a:ahLst/>
              <a:cxnLst/>
              <a:rect l="l" t="t" r="r" b="b"/>
              <a:pathLst>
                <a:path w="4013816" h="664718">
                  <a:moveTo>
                    <a:pt x="0" y="0"/>
                  </a:moveTo>
                  <a:lnTo>
                    <a:pt x="4013816" y="0"/>
                  </a:lnTo>
                  <a:lnTo>
                    <a:pt x="4013816" y="664718"/>
                  </a:lnTo>
                  <a:lnTo>
                    <a:pt x="0" y="664718"/>
                  </a:lnTo>
                  <a:close/>
                </a:path>
              </a:pathLst>
            </a:custGeom>
            <a:solidFill>
              <a:srgbClr val="F8E376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0BDF3DF9-3A2A-73EE-D07C-1AA96139F574}"/>
                </a:ext>
              </a:extLst>
            </p:cNvPr>
            <p:cNvSpPr txBox="1"/>
            <p:nvPr/>
          </p:nvSpPr>
          <p:spPr>
            <a:xfrm>
              <a:off x="0" y="9525"/>
              <a:ext cx="4013816" cy="655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640D6272-64CD-2773-3946-F708A53DB3AE}"/>
              </a:ext>
            </a:extLst>
          </p:cNvPr>
          <p:cNvGrpSpPr/>
          <p:nvPr/>
        </p:nvGrpSpPr>
        <p:grpSpPr>
          <a:xfrm>
            <a:off x="0" y="9262257"/>
            <a:ext cx="18288000" cy="731215"/>
            <a:chOff x="0" y="0"/>
            <a:chExt cx="6396785" cy="240907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A9692AC2-175B-4E70-5366-5F65550F30B8}"/>
                </a:ext>
              </a:extLst>
            </p:cNvPr>
            <p:cNvSpPr/>
            <p:nvPr/>
          </p:nvSpPr>
          <p:spPr>
            <a:xfrm>
              <a:off x="0" y="0"/>
              <a:ext cx="6396785" cy="240907"/>
            </a:xfrm>
            <a:custGeom>
              <a:avLst/>
              <a:gdLst/>
              <a:ahLst/>
              <a:cxnLst/>
              <a:rect l="l" t="t" r="r" b="b"/>
              <a:pathLst>
                <a:path w="6396785" h="240907">
                  <a:moveTo>
                    <a:pt x="6396785" y="0"/>
                  </a:moveTo>
                  <a:lnTo>
                    <a:pt x="6396785" y="240907"/>
                  </a:lnTo>
                  <a:lnTo>
                    <a:pt x="0" y="2409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D11A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A365C456-CEB0-12A1-FE4C-984127D687EE}"/>
                </a:ext>
              </a:extLst>
            </p:cNvPr>
            <p:cNvSpPr txBox="1"/>
            <p:nvPr/>
          </p:nvSpPr>
          <p:spPr>
            <a:xfrm>
              <a:off x="0" y="9525"/>
              <a:ext cx="6396785" cy="2313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48275D13-130A-B693-E4CE-E52E2335C51B}"/>
              </a:ext>
            </a:extLst>
          </p:cNvPr>
          <p:cNvSpPr/>
          <p:nvPr/>
        </p:nvSpPr>
        <p:spPr>
          <a:xfrm>
            <a:off x="13171536" y="9094465"/>
            <a:ext cx="4198776" cy="1028700"/>
          </a:xfrm>
          <a:custGeom>
            <a:avLst/>
            <a:gdLst/>
            <a:ahLst/>
            <a:cxnLst/>
            <a:rect l="l" t="t" r="r" b="b"/>
            <a:pathLst>
              <a:path w="4198776" h="1028700">
                <a:moveTo>
                  <a:pt x="0" y="0"/>
                </a:moveTo>
                <a:lnTo>
                  <a:pt x="4198776" y="0"/>
                </a:lnTo>
                <a:lnTo>
                  <a:pt x="4198776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89578BFA-4345-56C8-397C-19695657D217}"/>
              </a:ext>
            </a:extLst>
          </p:cNvPr>
          <p:cNvSpPr txBox="1"/>
          <p:nvPr/>
        </p:nvSpPr>
        <p:spPr>
          <a:xfrm>
            <a:off x="5536584" y="664999"/>
            <a:ext cx="12251800" cy="8043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19"/>
              </a:lnSpc>
            </a:pPr>
            <a:r>
              <a:rPr lang="es-ES" sz="2400" b="1">
                <a:solidFill>
                  <a:srgbClr val="000000"/>
                </a:solidFill>
                <a:latin typeface="Poppins Bold"/>
                <a:cs typeface="Poppins Bold"/>
                <a:sym typeface="League Spartan"/>
              </a:rPr>
              <a:t>El número de trabajadores autónomos está en máximos </a:t>
            </a:r>
            <a:r>
              <a:rPr lang="es-ES" sz="2400" b="1">
                <a:solidFill>
                  <a:srgbClr val="000000"/>
                </a:solidFill>
                <a:latin typeface="Poppins Bold"/>
                <a:ea typeface="+mn-lt"/>
                <a:cs typeface="Poppins Bold"/>
                <a:sym typeface="League Spartan"/>
              </a:rPr>
              <a:t>y se </a:t>
            </a:r>
            <a:r>
              <a:rPr lang="es-ES" sz="2400" b="1">
                <a:solidFill>
                  <a:srgbClr val="000000"/>
                </a:solidFill>
                <a:latin typeface="Poppins Bold"/>
                <a:cs typeface="Poppins Bold"/>
                <a:sym typeface="League Spartan"/>
              </a:rPr>
              <a:t>sitúa cercano a los 3,5 millones, con un ritmo de crecimiento interanual que se acelera </a:t>
            </a:r>
            <a:endParaRPr lang="es-ES" sz="2400" b="1" noProof="0">
              <a:solidFill>
                <a:srgbClr val="000000"/>
              </a:solidFill>
              <a:latin typeface="Poppins Bold"/>
              <a:ea typeface="Calibri"/>
              <a:cs typeface="Poppins Bold"/>
            </a:endParaRP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1A3B56DF-52CC-1098-503B-A2AE227E6232}"/>
              </a:ext>
            </a:extLst>
          </p:cNvPr>
          <p:cNvSpPr txBox="1"/>
          <p:nvPr/>
        </p:nvSpPr>
        <p:spPr>
          <a:xfrm>
            <a:off x="744234" y="394566"/>
            <a:ext cx="5896409" cy="2051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000"/>
              </a:lnSpc>
            </a:pPr>
            <a:r>
              <a:rPr lang="es-ES" sz="7200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AFILIADOS </a:t>
            </a:r>
          </a:p>
          <a:p>
            <a:pPr algn="just">
              <a:lnSpc>
                <a:spcPts val="8000"/>
              </a:lnSpc>
            </a:pPr>
            <a:r>
              <a:rPr lang="es-ES" sz="7200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AUTÓNOMOS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D05CC72D-C906-40C1-0ED7-D01B466877E4}"/>
              </a:ext>
            </a:extLst>
          </p:cNvPr>
          <p:cNvSpPr txBox="1"/>
          <p:nvPr/>
        </p:nvSpPr>
        <p:spPr>
          <a:xfrm>
            <a:off x="-396179" y="9371795"/>
            <a:ext cx="13529615" cy="46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s-ES" sz="2400" noProof="0">
                <a:solidFill>
                  <a:srgbClr val="020301"/>
                </a:solidFill>
                <a:latin typeface="Poppins"/>
                <a:ea typeface="Poppins"/>
                <a:cs typeface="Poppins"/>
                <a:sym typeface="Poppins"/>
              </a:rPr>
              <a:t>SECRETARÍA DE ESTADO DE LA SEGURIDAD SOCIAL Y PENSIONES</a:t>
            </a:r>
          </a:p>
        </p:txBody>
      </p:sp>
      <p:sp>
        <p:nvSpPr>
          <p:cNvPr id="28" name="TextBox 19">
            <a:extLst>
              <a:ext uri="{FF2B5EF4-FFF2-40B4-BE49-F238E27FC236}">
                <a16:creationId xmlns:a16="http://schemas.microsoft.com/office/drawing/2014/main" id="{FC188508-6AF9-8892-9754-D745297054F3}"/>
              </a:ext>
            </a:extLst>
          </p:cNvPr>
          <p:cNvSpPr txBox="1"/>
          <p:nvPr/>
        </p:nvSpPr>
        <p:spPr>
          <a:xfrm>
            <a:off x="745410" y="2493485"/>
            <a:ext cx="7326994" cy="2827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300"/>
              </a:lnSpc>
            </a:pPr>
            <a:r>
              <a:rPr lang="es-ES" sz="1600" i="1" spc="26" noProof="0">
                <a:solidFill>
                  <a:srgbClr val="000000"/>
                </a:solidFill>
                <a:latin typeface="Arial"/>
                <a:ea typeface="League Spartan"/>
                <a:cs typeface="Arial"/>
                <a:sym typeface="League Spartan"/>
              </a:rPr>
              <a:t>(RETA</a:t>
            </a:r>
            <a:r>
              <a:rPr lang="es-ES" sz="1600" i="1" spc="26" noProof="0">
                <a:solidFill>
                  <a:srgbClr val="000000"/>
                </a:solidFill>
                <a:latin typeface="Arial"/>
                <a:cs typeface="Arial"/>
                <a:sym typeface="League Spartan"/>
              </a:rPr>
              <a:t>+SETA). Datos sin ajustar</a:t>
            </a:r>
            <a:endParaRPr lang="es-ES" noProof="0"/>
          </a:p>
        </p:txBody>
      </p:sp>
      <p:sp>
        <p:nvSpPr>
          <p:cNvPr id="24" name="Freeform 16">
            <a:extLst>
              <a:ext uri="{FF2B5EF4-FFF2-40B4-BE49-F238E27FC236}">
                <a16:creationId xmlns:a16="http://schemas.microsoft.com/office/drawing/2014/main" id="{64D66113-01F1-3B11-5559-C978F8468917}"/>
              </a:ext>
            </a:extLst>
          </p:cNvPr>
          <p:cNvSpPr/>
          <p:nvPr/>
        </p:nvSpPr>
        <p:spPr>
          <a:xfrm>
            <a:off x="12246819" y="4765280"/>
            <a:ext cx="5664459" cy="1365020"/>
          </a:xfrm>
          <a:custGeom>
            <a:avLst/>
            <a:gdLst/>
            <a:ahLst/>
            <a:cxnLst/>
            <a:rect l="l" t="t" r="r" b="b"/>
            <a:pathLst>
              <a:path w="5308430" h="1227574">
                <a:moveTo>
                  <a:pt x="0" y="0"/>
                </a:moveTo>
                <a:lnTo>
                  <a:pt x="5308429" y="0"/>
                </a:lnTo>
                <a:lnTo>
                  <a:pt x="5308429" y="1227574"/>
                </a:lnTo>
                <a:lnTo>
                  <a:pt x="0" y="122757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6" name="TextBox 21">
            <a:extLst>
              <a:ext uri="{FF2B5EF4-FFF2-40B4-BE49-F238E27FC236}">
                <a16:creationId xmlns:a16="http://schemas.microsoft.com/office/drawing/2014/main" id="{6520C946-9BC2-3B05-E81B-CB4BD61722BF}"/>
              </a:ext>
            </a:extLst>
          </p:cNvPr>
          <p:cNvSpPr txBox="1"/>
          <p:nvPr/>
        </p:nvSpPr>
        <p:spPr>
          <a:xfrm>
            <a:off x="12866790" y="5005361"/>
            <a:ext cx="4424516" cy="8848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00"/>
              </a:lnSpc>
            </a:pPr>
            <a:r>
              <a:rPr lang="es-ES" sz="20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En conjunto, en el último año, se han registrado casi 64.000 autónomos más</a:t>
            </a:r>
            <a:endParaRPr lang="es-ES" sz="2000" b="1">
              <a:solidFill>
                <a:srgbClr val="FF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  <p:extLst>
      <p:ext uri="{BB962C8B-B14F-4D97-AF65-F5344CB8AC3E}">
        <p14:creationId xmlns:p14="http://schemas.microsoft.com/office/powerpoint/2010/main" val="309874315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mentarios xmlns="2e678f91-82e7-44d5-ab1c-7382a6db766f">Este fichero sirve para calcular la pestaña de Proyección Mensual del fichero de proyección diaria</Comentarios>
    <lcf76f155ced4ddcb4097134ff3c332f xmlns="2e678f91-82e7-44d5-ab1c-7382a6db766f">
      <Terms xmlns="http://schemas.microsoft.com/office/infopath/2007/PartnerControls"/>
    </lcf76f155ced4ddcb4097134ff3c332f>
    <TaxCatchAll xmlns="579b5bd1-81d4-423b-bb9b-3cf8a07cb45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AE9402F2EF87A4980CD5DF1C56B445C" ma:contentTypeVersion="14" ma:contentTypeDescription="Create a new document." ma:contentTypeScope="" ma:versionID="db23a9265a49b2a479f8e31ae3e3f74b">
  <xsd:schema xmlns:xsd="http://www.w3.org/2001/XMLSchema" xmlns:xs="http://www.w3.org/2001/XMLSchema" xmlns:p="http://schemas.microsoft.com/office/2006/metadata/properties" xmlns:ns2="2e678f91-82e7-44d5-ab1c-7382a6db766f" xmlns:ns3="579b5bd1-81d4-423b-bb9b-3cf8a07cb45e" targetNamespace="http://schemas.microsoft.com/office/2006/metadata/properties" ma:root="true" ma:fieldsID="eae067accfbbe0629001b65bc2ddb94d" ns2:_="" ns3:_="">
    <xsd:import namespace="2e678f91-82e7-44d5-ab1c-7382a6db766f"/>
    <xsd:import namespace="579b5bd1-81d4-423b-bb9b-3cf8a07cb45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Comentario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678f91-82e7-44d5-ab1c-7382a6db766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352d0d26-8a05-4dde-a02d-30ed26d9b10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Comentarios" ma:index="21" nillable="true" ma:displayName="Comentarios" ma:default="Este fichero sirve para calcular la pestaña de Proyección Mensual del fichero de proyección diaria" ma:description="Este fichero sirve para calcular la pestaña de Proyección Mensual del fichero de proyección diaria" ma:format="Dropdown" ma:internalName="Comentarios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9b5bd1-81d4-423b-bb9b-3cf8a07cb45e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55b28e28-dcd2-4778-8e97-cb1860cf1190}" ma:internalName="TaxCatchAll" ma:showField="CatchAllData" ma:web="579b5bd1-81d4-423b-bb9b-3cf8a07cb45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EE24240-35DA-4A6A-8C3D-0DCEB5709BF7}">
  <ds:schemaRefs>
    <ds:schemaRef ds:uri="2e678f91-82e7-44d5-ab1c-7382a6db766f"/>
    <ds:schemaRef ds:uri="579b5bd1-81d4-423b-bb9b-3cf8a07cb45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B45F6D4-1BBF-46E9-9587-594840CBD5A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E17F0C6-0297-416E-8E51-E805D6477448}">
  <ds:schemaRefs>
    <ds:schemaRef ds:uri="2e678f91-82e7-44d5-ab1c-7382a6db766f"/>
    <ds:schemaRef ds:uri="579b5bd1-81d4-423b-bb9b-3cf8a07cb45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586dd8ec-1577-4ac3-bcff-9b1b1c87cbbc}" enabled="1" method="Standard" siteId="{a22f907a-53a6-449f-b082-22c03676d7f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</TotalTime>
  <Words>1549</Words>
  <Application>Microsoft Office PowerPoint</Application>
  <PresentationFormat>Personalizado</PresentationFormat>
  <Paragraphs>260</Paragraphs>
  <Slides>20</Slides>
  <Notes>16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33" baseType="lpstr">
      <vt:lpstr>Aptos</vt:lpstr>
      <vt:lpstr>Aptos Display</vt:lpstr>
      <vt:lpstr>Aptos Narrow</vt:lpstr>
      <vt:lpstr>Arial</vt:lpstr>
      <vt:lpstr>Calibri</vt:lpstr>
      <vt:lpstr>Impact</vt:lpstr>
      <vt:lpstr>League Spartan</vt:lpstr>
      <vt:lpstr>Open Sans Bold</vt:lpstr>
      <vt:lpstr>Poppins</vt:lpstr>
      <vt:lpstr>Poppins Bold</vt:lpstr>
      <vt:lpstr>Poppins Italics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ARROYO MARTIN, MERCEDES</dc:creator>
  <cp:lastModifiedBy>AYUSO BAENA, LAURA</cp:lastModifiedBy>
  <cp:revision>7</cp:revision>
  <dcterms:modified xsi:type="dcterms:W3CDTF">2026-09-02T10:38:43Z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0x0101007AE9402F2EF87A4980CD5DF1C56B445C</vt:lpwstr>
  </property>
  <property fmtid="{D5CDD505-2E9C-101B-9397-08002B2CF9AE}" pid="3" name="MediaServiceImageTags">
    <vt:lpwstr/>
  </property>
  <property fmtid="{D5CDD505-2E9C-101B-9397-08002B2CF9AE}" pid="4" name="MSIP_Label_744c8185-de20-4873-85b2-cd5cc4fd1ac8_Enabled">
    <vt:lpwstr>true</vt:lpwstr>
  </property>
  <property fmtid="{D5CDD505-2E9C-101B-9397-08002B2CF9AE}" pid="5" name="MSIP_Label_744c8185-de20-4873-85b2-cd5cc4fd1ac8_SetDate">
    <vt:lpwstr>2026-07-01T13:32:48Z</vt:lpwstr>
  </property>
  <property fmtid="{D5CDD505-2E9C-101B-9397-08002B2CF9AE}" pid="6" name="MSIP_Label_744c8185-de20-4873-85b2-cd5cc4fd1ac8_Method">
    <vt:lpwstr>Standard</vt:lpwstr>
  </property>
  <property fmtid="{D5CDD505-2E9C-101B-9397-08002B2CF9AE}" pid="7" name="MSIP_Label_744c8185-de20-4873-85b2-cd5cc4fd1ac8_Name">
    <vt:lpwstr>defa4170-0d19-0005-0004-bc88714345d2</vt:lpwstr>
  </property>
  <property fmtid="{D5CDD505-2E9C-101B-9397-08002B2CF9AE}" pid="8" name="MSIP_Label_744c8185-de20-4873-85b2-cd5cc4fd1ac8_SiteId">
    <vt:lpwstr>07a6bf34-5e9b-4700-956d-f3f6d2a3be5a</vt:lpwstr>
  </property>
  <property fmtid="{D5CDD505-2E9C-101B-9397-08002B2CF9AE}" pid="9" name="MSIP_Label_744c8185-de20-4873-85b2-cd5cc4fd1ac8_ActionId">
    <vt:lpwstr>b58f87b5-6d8c-4b16-abb2-b2042a623b4e</vt:lpwstr>
  </property>
  <property fmtid="{D5CDD505-2E9C-101B-9397-08002B2CF9AE}" pid="10" name="MSIP_Label_744c8185-de20-4873-85b2-cd5cc4fd1ac8_ContentBits">
    <vt:lpwstr>0</vt:lpwstr>
  </property>
  <property fmtid="{D5CDD505-2E9C-101B-9397-08002B2CF9AE}" pid="11" name="MSIP_Label_744c8185-de20-4873-85b2-cd5cc4fd1ac8_Tag">
    <vt:lpwstr>10, 3, 0, 1</vt:lpwstr>
  </property>
</Properties>
</file>