
<file path=[Content_Types].xml><?xml version="1.0" encoding="utf-8"?>
<Types xmlns="http://schemas.openxmlformats.org/package/2006/content-types">
  <Default Extension="bin" ContentType="application/vnd.openxmlformats-officedocument.oleObject"/>
  <Default Extension="gif" ContentType="image/gif"/>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theme/themeOverride6.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drawings/drawing4.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6.xml" ContentType="application/vnd.openxmlformats-officedocument.drawingml.chartshapes+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0"/>
  </p:notesMasterIdLst>
  <p:sldIdLst>
    <p:sldId id="736" r:id="rId5"/>
    <p:sldId id="3987" r:id="rId6"/>
    <p:sldId id="3985" r:id="rId7"/>
    <p:sldId id="3979" r:id="rId8"/>
    <p:sldId id="4046" r:id="rId9"/>
    <p:sldId id="4036" r:id="rId10"/>
    <p:sldId id="3988" r:id="rId11"/>
    <p:sldId id="3921" r:id="rId12"/>
    <p:sldId id="3768" r:id="rId13"/>
    <p:sldId id="4050" r:id="rId14"/>
    <p:sldId id="4055" r:id="rId15"/>
    <p:sldId id="4052" r:id="rId16"/>
    <p:sldId id="4056" r:id="rId17"/>
    <p:sldId id="4043" r:id="rId18"/>
    <p:sldId id="4061" r:id="rId19"/>
    <p:sldId id="4001" r:id="rId20"/>
    <p:sldId id="4005" r:id="rId21"/>
    <p:sldId id="4037" r:id="rId22"/>
    <p:sldId id="4038" r:id="rId23"/>
    <p:sldId id="4039" r:id="rId24"/>
    <p:sldId id="4057" r:id="rId25"/>
    <p:sldId id="3869" r:id="rId26"/>
    <p:sldId id="4022" r:id="rId27"/>
    <p:sldId id="4040" r:id="rId28"/>
    <p:sldId id="4062" r:id="rId29"/>
  </p:sldIdLst>
  <p:sldSz cx="12192000" cy="6858000"/>
  <p:notesSz cx="9926638" cy="67976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12640C-9011-AA0C-2A80-6C319EEAA9DA}" name="Mayte Ledo Turiel" initials="MLT" userId="S::mayte.ledo@inclusion.gob.es::f8064fba-4ab2-4542-a5fd-803c069b288e" providerId="AD"/>
  <p188:author id="{3C21C51F-6978-3703-29B1-76413F78BA46}" name="QUILEZ FELEZ, MARIA TERESA" initials="QT" userId="S::teresa.quilez_seg-social.es#ext#@minclusion.onmicrosoft.com::122f1dde-29ed-4d6a-b0da-40289d9dd6e0" providerId="AD"/>
  <p188:author id="{061BFB3F-EC18-EB30-C9F1-0F05B6E20E5F}" name="Felipe Alfonso González De León" initials="FAGDL" userId="S::felipe.gonzalez@inclusion.gob.es::42470b28-9650-4c4b-bc5b-cf57e5b05fa8" providerId="AD"/>
  <p188:author id="{9637928F-968E-53E7-B1EB-646972CF9C72}" name="Maria Teresa Sastre De Miguel" initials="MTSDM" userId="S::mariateresa.sastre@inclusion.gob.es::1916c7a8-32d4-4173-81a0-d6bdc7bfa100" providerId="AD"/>
  <p188:author id="{79E2C9A7-C8B6-F869-6DF0-234B046E25AD}" name="Rafael Bernardo Gavito" initials="RG" userId="S::rafael.bernardo@inclusion.gob.es::c061e70b-9cf2-443d-8490-0126e3921cf4" providerId="AD"/>
  <p188:author id="{1F50FCAB-772E-405B-CA02-114A7394F882}" name="Ines Calderon De Anta" initials="IA" userId="S::ines.calderon@inclusion.gob.es::5d3e6abc-2596-467c-abc7-e80df10c4760" providerId="AD"/>
  <p188:author id="{FA3808B6-1E50-46E9-1D3F-065697272F52}" name="Manuel Angel Alvarez Rodriguez" initials="MR" userId="S::manuelangel.alvarez@inclusion.gob.es::93453528-a33d-4490-b7a7-4db2cf34b04c" providerId="AD"/>
  <p188:author id="{49BA60CE-D31A-D48C-E4FB-817500B3ECBD}" name="Lucia Martinez Perez" initials="LMP" userId="S::lucia.martinez@inclusion.gob.es::01f1bcc1-6dc2-4a34-95e5-389c9e705cc6" providerId="AD"/>
  <p188:author id="{F5D11DFA-9A4E-8304-C984-FF499687AC18}" name="ROMERO VALERO, LAURA" initials="RL" userId="S::laura.romero2_seg-social.es#ext#@minclusion.onmicrosoft.com::828cf4b4-e43d-44ac-9385-3a9878f662f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lipe Alfonso González De León" initials="FAGDL" lastIdx="1" clrIdx="0">
    <p:extLst>
      <p:ext uri="{19B8F6BF-5375-455C-9EA6-DF929625EA0E}">
        <p15:presenceInfo xmlns:p15="http://schemas.microsoft.com/office/powerpoint/2012/main" userId="S::felipe.gonzalez@inclusion.gob.es::42470b28-9650-4c4b-bc5b-cf57e5b05f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B9BD5"/>
    <a:srgbClr val="0070C0"/>
    <a:srgbClr val="2F5597"/>
    <a:srgbClr val="1C3158"/>
    <a:srgbClr val="1C3152"/>
    <a:srgbClr val="1C3155"/>
    <a:srgbClr val="1C314E"/>
    <a:srgbClr val="1C3150"/>
    <a:srgbClr val="1C3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95" d="100"/>
          <a:sy n="95" d="100"/>
        </p:scale>
        <p:origin x="63"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99BU2385\Downloads\efectos%20sobre%20pesiones%20medias%20del%20FS%20IRP_MTQ_revisar.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minclusion.sharepoint.com/sites/MISSM_MST_GABINETE_MINISTRO/Documentos%20compartidos/General/202303_Competitividad/202303_Costelaboral.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4.xml"/><Relationship Id="rId4" Type="http://schemas.openxmlformats.org/officeDocument/2006/relationships/oleObject" Target="../embeddings/oleObject1.bin"/></Relationships>
</file>

<file path=ppt/charts/_rels/chart13.xml.rels><?xml version="1.0" encoding="UTF-8" standalone="yes"?>
<Relationships xmlns="http://schemas.openxmlformats.org/package/2006/relationships"><Relationship Id="rId3" Type="http://schemas.openxmlformats.org/officeDocument/2006/relationships/oleObject" Target="https://minclusion.sharepoint.com/sites/MISSM_MST_GABINETE_MINISTRO/Documentos%20compartidos/General/202303_Competitividad/202303_Costelaboral.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14.xml.rels><?xml version="1.0" encoding="UTF-8" standalone="yes"?>
<Relationships xmlns="http://schemas.openxmlformats.org/package/2006/relationships"><Relationship Id="rId3" Type="http://schemas.openxmlformats.org/officeDocument/2006/relationships/oleObject" Target="https://minclusion.sharepoint.com/sites/MISSM_MST_GABINETE_MINISTRO/Documentos%20compartidos/General/202303_Competitividad/202303_Costelaboral.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https://minclusion.sharepoint.com/sites/MISSM_MST_GABINETE_MINISTRO/Documentos%20compartidos/General/20221221_PACTO%20DE%20TOLEDO/Bruselas/Bloque%20per&#237;odo%20de%20c&#243;mputo/Per&#237;odo%20de%20c&#243;mputo%20PP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minclusion.sharepoint.com/sites/MISSM_MST_GABINETE_MINISTRO/Documentos%20compartidos/General/00.%2020221221_PACTO%20DE%20TOLEDO/202302_PactodeToledo/EJEMPLOS%20CON%20Y%20SIN%20REFORMA%20(MTQ_VREV).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minclusion.sharepoint.com/sites/MISSM_MST_GABINETE_MINISTRO/Documentos%20compartidos/General/00.%2020221221_PACTO%20DE%20TOLEDO/202302_PactodeToledo/EJEMPLOS%20CON%20Y%20SIN%20REFORMA%20(MTQ_VREV).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MISSM\Presentaciones\00.202212_Pacto%20de%20Toledo\20230315_Pacto%20de%20Toledo\Copia%20de%20Copia%20de%20Copia%20de%20Copia%20de%2010032023_MEI.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99BU2385\AppData\Local\Microsoft\Windows\INetCache\Content.Outlook\H4WDE5TP\Copia%20de%20Impacto%20MEI_valoracion%20completa%20v3%20(003).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C:\Users\99BU2385\Downloads\PPT%20bases%20maxim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10387225377174E-2"/>
          <c:y val="3.7281675819231516E-2"/>
          <c:w val="0.9242299110743637"/>
          <c:h val="0.83632373320772124"/>
        </c:manualLayout>
      </c:layout>
      <c:lineChart>
        <c:grouping val="standard"/>
        <c:varyColors val="0"/>
        <c:ser>
          <c:idx val="0"/>
          <c:order val="0"/>
          <c:tx>
            <c:strRef>
              <c:f>'Efecto FS e IRP p. media correg'!$AH$9</c:f>
              <c:strCache>
                <c:ptCount val="1"/>
                <c:pt idx="0">
                  <c:v> Con reforma actual </c:v>
                </c:pt>
              </c:strCache>
            </c:strRef>
          </c:tx>
          <c:spPr>
            <a:ln w="57150" cap="rnd">
              <a:solidFill>
                <a:srgbClr val="C00000"/>
              </a:solidFill>
              <a:round/>
            </a:ln>
            <a:effectLst/>
          </c:spPr>
          <c:marker>
            <c:symbol val="none"/>
          </c:marker>
          <c:cat>
            <c:numRef>
              <c:f>'Efecto FS e IRP p. media correg'!$AG$10:$AG$37</c:f>
              <c:numCache>
                <c:formatCode>General</c:formatCode>
                <c:ptCount val="28"/>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numCache>
            </c:numRef>
          </c:cat>
          <c:val>
            <c:numRef>
              <c:f>'Efecto FS e IRP p. media correg'!$AH$10:$AH$37</c:f>
              <c:numCache>
                <c:formatCode>General</c:formatCode>
                <c:ptCount val="2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numCache>
            </c:numRef>
          </c:val>
          <c:smooth val="0"/>
          <c:extLst>
            <c:ext xmlns:c16="http://schemas.microsoft.com/office/drawing/2014/chart" uri="{C3380CC4-5D6E-409C-BE32-E72D297353CC}">
              <c16:uniqueId val="{00000000-7D2C-417C-BF81-25681E96DCC0}"/>
            </c:ext>
          </c:extLst>
        </c:ser>
        <c:ser>
          <c:idx val="1"/>
          <c:order val="1"/>
          <c:tx>
            <c:strRef>
              <c:f>'Efecto FS e IRP p. media correg'!$AI$9</c:f>
              <c:strCache>
                <c:ptCount val="1"/>
                <c:pt idx="0">
                  <c:v>Con IRP+FS desde 2023</c:v>
                </c:pt>
              </c:strCache>
            </c:strRef>
          </c:tx>
          <c:spPr>
            <a:ln w="28575" cap="rnd">
              <a:solidFill>
                <a:srgbClr val="C00000"/>
              </a:solidFill>
              <a:prstDash val="sysDot"/>
              <a:round/>
            </a:ln>
            <a:effectLst/>
          </c:spPr>
          <c:marker>
            <c:symbol val="none"/>
          </c:marker>
          <c:cat>
            <c:numRef>
              <c:f>'Efecto FS e IRP p. media correg'!$AG$10:$AG$37</c:f>
              <c:numCache>
                <c:formatCode>General</c:formatCode>
                <c:ptCount val="28"/>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numCache>
            </c:numRef>
          </c:cat>
          <c:val>
            <c:numRef>
              <c:f>'Efecto FS e IRP p. media correg'!$AI$10:$AI$37</c:f>
              <c:numCache>
                <c:formatCode>_(* #,##0.00_);_(* \(#,##0.00\);_(* "-"??_);_(@_)</c:formatCode>
                <c:ptCount val="28"/>
                <c:pt idx="0">
                  <c:v>-0.40787590511440897</c:v>
                </c:pt>
                <c:pt idx="1">
                  <c:v>-3.9989380719973155</c:v>
                </c:pt>
                <c:pt idx="2">
                  <c:v>-5.6460151148797166</c:v>
                </c:pt>
                <c:pt idx="3">
                  <c:v>-7.2648334830067967</c:v>
                </c:pt>
                <c:pt idx="4">
                  <c:v>-8.8558780065826568</c:v>
                </c:pt>
                <c:pt idx="5">
                  <c:v>-10.419625197646184</c:v>
                </c:pt>
                <c:pt idx="6">
                  <c:v>-11.956543392784624</c:v>
                </c:pt>
                <c:pt idx="7">
                  <c:v>-13.467092893398629</c:v>
                </c:pt>
                <c:pt idx="8">
                  <c:v>-14.951726103560915</c:v>
                </c:pt>
                <c:pt idx="9">
                  <c:v>-16.410887665509634</c:v>
                </c:pt>
                <c:pt idx="10">
                  <c:v>-17.845014592817066</c:v>
                </c:pt>
                <c:pt idx="11">
                  <c:v>-19.254536401273654</c:v>
                </c:pt>
                <c:pt idx="12">
                  <c:v>-20.639875237526311</c:v>
                </c:pt>
                <c:pt idx="13">
                  <c:v>-22.001446005509933</c:v>
                </c:pt>
                <c:pt idx="14">
                  <c:v>-23.33965649070953</c:v>
                </c:pt>
                <c:pt idx="15">
                  <c:v>-24.654907482290497</c:v>
                </c:pt>
                <c:pt idx="16">
                  <c:v>-25.94759289313356</c:v>
                </c:pt>
                <c:pt idx="17">
                  <c:v>-27.218099877810204</c:v>
                </c:pt>
                <c:pt idx="18">
                  <c:v>-28.466808948534052</c:v>
                </c:pt>
                <c:pt idx="19">
                  <c:v>-29.630976567606936</c:v>
                </c:pt>
                <c:pt idx="20">
                  <c:v>-30.527836670176654</c:v>
                </c:pt>
                <c:pt idx="21">
                  <c:v>-31.161259335830934</c:v>
                </c:pt>
                <c:pt idx="22">
                  <c:v>-31.539197519869504</c:v>
                </c:pt>
                <c:pt idx="23">
                  <c:v>-31.673434387477613</c:v>
                </c:pt>
                <c:pt idx="24">
                  <c:v>-31.586351509736147</c:v>
                </c:pt>
                <c:pt idx="25">
                  <c:v>-31.297941030806612</c:v>
                </c:pt>
                <c:pt idx="26">
                  <c:v>-30.961166231938037</c:v>
                </c:pt>
                <c:pt idx="27">
                  <c:v>-30.622740576212237</c:v>
                </c:pt>
              </c:numCache>
            </c:numRef>
          </c:val>
          <c:smooth val="0"/>
          <c:extLst>
            <c:ext xmlns:c16="http://schemas.microsoft.com/office/drawing/2014/chart" uri="{C3380CC4-5D6E-409C-BE32-E72D297353CC}">
              <c16:uniqueId val="{00000001-7D2C-417C-BF81-25681E96DCC0}"/>
            </c:ext>
          </c:extLst>
        </c:ser>
        <c:dLbls>
          <c:showLegendKey val="0"/>
          <c:showVal val="0"/>
          <c:showCatName val="0"/>
          <c:showSerName val="0"/>
          <c:showPercent val="0"/>
          <c:showBubbleSize val="0"/>
        </c:dLbls>
        <c:smooth val="0"/>
        <c:axId val="1772578176"/>
        <c:axId val="879244352"/>
      </c:lineChart>
      <c:dateAx>
        <c:axId val="1772578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crossAx val="879244352"/>
        <c:crosses val="autoZero"/>
        <c:auto val="0"/>
        <c:lblOffset val="100"/>
        <c:baseTimeUnit val="days"/>
        <c:majorUnit val="3"/>
        <c:majorTimeUnit val="days"/>
      </c:dateAx>
      <c:valAx>
        <c:axId val="879244352"/>
        <c:scaling>
          <c:orientation val="minMax"/>
          <c:max val="0"/>
          <c:min val="-35"/>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crossAx val="177257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2"/>
          <c:order val="0"/>
          <c:tx>
            <c:strRef>
              <c:f>'[Gráfico en Microsoft PowerPoint]Gráfico con autónomos'!$M$7</c:f>
              <c:strCache>
                <c:ptCount val="1"/>
                <c:pt idx="0">
                  <c:v> MEI </c:v>
                </c:pt>
              </c:strCache>
            </c:strRef>
          </c:tx>
          <c:spPr>
            <a:solidFill>
              <a:schemeClr val="accent1">
                <a:lumMod val="40000"/>
                <a:lumOff val="60000"/>
              </a:schemeClr>
            </a:solidFill>
            <a:ln>
              <a:noFill/>
            </a:ln>
            <a:effectLst/>
          </c:spPr>
          <c:cat>
            <c:numRef>
              <c:f>'[Gráfico en Microsoft PowerPoint]Gráfico con autónomos'!$I$8:$I$35</c:f>
              <c:numCache>
                <c:formatCode>General</c:formatCode>
                <c:ptCount val="28"/>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numCache>
            </c:numRef>
          </c:cat>
          <c:val>
            <c:numRef>
              <c:f>'[Gráfico en Microsoft PowerPoint]Gráfico con autónomos'!$M$8:$M$35</c:f>
              <c:numCache>
                <c:formatCode>_(* #,##0.00_);_(* \(#,##0.00\);_(* "-"??_);_(@_)</c:formatCode>
                <c:ptCount val="28"/>
                <c:pt idx="0">
                  <c:v>0.20185289569151166</c:v>
                </c:pt>
                <c:pt idx="1">
                  <c:v>0.237349268716634</c:v>
                </c:pt>
                <c:pt idx="2">
                  <c:v>0.27306691869676858</c:v>
                </c:pt>
                <c:pt idx="3">
                  <c:v>0.30928273367053433</c:v>
                </c:pt>
                <c:pt idx="4">
                  <c:v>0.3459820354608818</c:v>
                </c:pt>
                <c:pt idx="5">
                  <c:v>0.38313384020158292</c:v>
                </c:pt>
                <c:pt idx="6">
                  <c:v>0.42074998759455834</c:v>
                </c:pt>
                <c:pt idx="7">
                  <c:v>0.42354578444009533</c:v>
                </c:pt>
                <c:pt idx="8">
                  <c:v>0.42636410897172927</c:v>
                </c:pt>
                <c:pt idx="9">
                  <c:v>0.4291804026656787</c:v>
                </c:pt>
                <c:pt idx="10">
                  <c:v>0.4320177342873332</c:v>
                </c:pt>
                <c:pt idx="11">
                  <c:v>0.43490362986034159</c:v>
                </c:pt>
                <c:pt idx="12">
                  <c:v>0.43780459623840989</c:v>
                </c:pt>
                <c:pt idx="13">
                  <c:v>0.44072812244374399</c:v>
                </c:pt>
                <c:pt idx="14">
                  <c:v>0.44368111842908037</c:v>
                </c:pt>
                <c:pt idx="15">
                  <c:v>0.44659191543551185</c:v>
                </c:pt>
                <c:pt idx="16">
                  <c:v>0.4494734881482495</c:v>
                </c:pt>
                <c:pt idx="17">
                  <c:v>0.4523304258166036</c:v>
                </c:pt>
                <c:pt idx="18">
                  <c:v>0.45516221645482813</c:v>
                </c:pt>
                <c:pt idx="19">
                  <c:v>0.45797351249763729</c:v>
                </c:pt>
                <c:pt idx="20">
                  <c:v>0.46077773045328674</c:v>
                </c:pt>
                <c:pt idx="21">
                  <c:v>0.46359091853274798</c:v>
                </c:pt>
                <c:pt idx="22">
                  <c:v>0.46644602854383738</c:v>
                </c:pt>
                <c:pt idx="23">
                  <c:v>0.46934360679428083</c:v>
                </c:pt>
                <c:pt idx="24">
                  <c:v>0.47229254776986507</c:v>
                </c:pt>
                <c:pt idx="25">
                  <c:v>0.47530194640468354</c:v>
                </c:pt>
                <c:pt idx="26">
                  <c:v>0.47831364699306711</c:v>
                </c:pt>
                <c:pt idx="27">
                  <c:v>0.48133593817321663</c:v>
                </c:pt>
              </c:numCache>
            </c:numRef>
          </c:val>
          <c:extLst>
            <c:ext xmlns:c16="http://schemas.microsoft.com/office/drawing/2014/chart" uri="{C3380CC4-5D6E-409C-BE32-E72D297353CC}">
              <c16:uniqueId val="{00000000-5924-4C39-A1D3-A5F2704F06A7}"/>
            </c:ext>
          </c:extLst>
        </c:ser>
        <c:ser>
          <c:idx val="1"/>
          <c:order val="1"/>
          <c:tx>
            <c:strRef>
              <c:f>'[Gráfico en Microsoft PowerPoint]Gráfico con autónomos'!$K$7</c:f>
              <c:strCache>
                <c:ptCount val="1"/>
                <c:pt idx="0">
                  <c:v>Solidaridad</c:v>
                </c:pt>
              </c:strCache>
            </c:strRef>
          </c:tx>
          <c:spPr>
            <a:solidFill>
              <a:schemeClr val="accent6"/>
            </a:solidFill>
            <a:ln>
              <a:noFill/>
            </a:ln>
            <a:effectLst/>
          </c:spPr>
          <c:cat>
            <c:numRef>
              <c:f>'[Gráfico en Microsoft PowerPoint]Gráfico con autónomos'!$I$8:$I$35</c:f>
              <c:numCache>
                <c:formatCode>General</c:formatCode>
                <c:ptCount val="28"/>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numCache>
            </c:numRef>
          </c:cat>
          <c:val>
            <c:numRef>
              <c:f>'[Gráfico en Microsoft PowerPoint]Gráfico con autónomos'!$K$8:$K$35</c:f>
              <c:numCache>
                <c:formatCode>General</c:formatCode>
                <c:ptCount val="28"/>
                <c:pt idx="1">
                  <c:v>0</c:v>
                </c:pt>
                <c:pt idx="2">
                  <c:v>0.02</c:v>
                </c:pt>
                <c:pt idx="3">
                  <c:v>0.03</c:v>
                </c:pt>
                <c:pt idx="4">
                  <c:v>0.03</c:v>
                </c:pt>
                <c:pt idx="5">
                  <c:v>0.04</c:v>
                </c:pt>
                <c:pt idx="6">
                  <c:v>0.04</c:v>
                </c:pt>
                <c:pt idx="7">
                  <c:v>0.05</c:v>
                </c:pt>
                <c:pt idx="8">
                  <c:v>0.05</c:v>
                </c:pt>
                <c:pt idx="9">
                  <c:v>0.06</c:v>
                </c:pt>
                <c:pt idx="10">
                  <c:v>7.0000000000000007E-2</c:v>
                </c:pt>
                <c:pt idx="11">
                  <c:v>0.08</c:v>
                </c:pt>
                <c:pt idx="12">
                  <c:v>0.08</c:v>
                </c:pt>
                <c:pt idx="13">
                  <c:v>0.08</c:v>
                </c:pt>
                <c:pt idx="14">
                  <c:v>0.09</c:v>
                </c:pt>
                <c:pt idx="15">
                  <c:v>0.09</c:v>
                </c:pt>
                <c:pt idx="16">
                  <c:v>0.1</c:v>
                </c:pt>
                <c:pt idx="17">
                  <c:v>0.1</c:v>
                </c:pt>
                <c:pt idx="18">
                  <c:v>0.1</c:v>
                </c:pt>
                <c:pt idx="19">
                  <c:v>0.11</c:v>
                </c:pt>
                <c:pt idx="20">
                  <c:v>0.11</c:v>
                </c:pt>
                <c:pt idx="21">
                  <c:v>0.11</c:v>
                </c:pt>
                <c:pt idx="22">
                  <c:v>0.12</c:v>
                </c:pt>
                <c:pt idx="23">
                  <c:v>0.11</c:v>
                </c:pt>
                <c:pt idx="24">
                  <c:v>0.11</c:v>
                </c:pt>
                <c:pt idx="25">
                  <c:v>0.11</c:v>
                </c:pt>
                <c:pt idx="26">
                  <c:v>0.11</c:v>
                </c:pt>
                <c:pt idx="27">
                  <c:v>0.11</c:v>
                </c:pt>
              </c:numCache>
            </c:numRef>
          </c:val>
          <c:extLst>
            <c:ext xmlns:c16="http://schemas.microsoft.com/office/drawing/2014/chart" uri="{C3380CC4-5D6E-409C-BE32-E72D297353CC}">
              <c16:uniqueId val="{00000001-5924-4C39-A1D3-A5F2704F06A7}"/>
            </c:ext>
          </c:extLst>
        </c:ser>
        <c:ser>
          <c:idx val="0"/>
          <c:order val="2"/>
          <c:tx>
            <c:strRef>
              <c:f>'[Gráfico en Microsoft PowerPoint]Gráfico con autónomos'!$J$7</c:f>
              <c:strCache>
                <c:ptCount val="1"/>
                <c:pt idx="0">
                  <c:v>Base maxima</c:v>
                </c:pt>
              </c:strCache>
            </c:strRef>
          </c:tx>
          <c:spPr>
            <a:solidFill>
              <a:schemeClr val="accent1"/>
            </a:solidFill>
            <a:ln>
              <a:noFill/>
            </a:ln>
            <a:effectLst/>
          </c:spPr>
          <c:cat>
            <c:numRef>
              <c:f>'[Gráfico en Microsoft PowerPoint]Gráfico con autónomos'!$I$8:$I$35</c:f>
              <c:numCache>
                <c:formatCode>General</c:formatCode>
                <c:ptCount val="28"/>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numCache>
            </c:numRef>
          </c:cat>
          <c:val>
            <c:numRef>
              <c:f>'[Gráfico en Microsoft PowerPoint]Gráfico con autónomos'!$J$8:$J$35</c:f>
              <c:numCache>
                <c:formatCode>General</c:formatCode>
                <c:ptCount val="28"/>
                <c:pt idx="1">
                  <c:v>0.02</c:v>
                </c:pt>
                <c:pt idx="2">
                  <c:v>0.04</c:v>
                </c:pt>
                <c:pt idx="3">
                  <c:v>0.06</c:v>
                </c:pt>
                <c:pt idx="4">
                  <c:v>0.08</c:v>
                </c:pt>
                <c:pt idx="5">
                  <c:v>0.1</c:v>
                </c:pt>
                <c:pt idx="6">
                  <c:v>0.12</c:v>
                </c:pt>
                <c:pt idx="7">
                  <c:v>0.14000000000000001</c:v>
                </c:pt>
                <c:pt idx="8">
                  <c:v>0.16</c:v>
                </c:pt>
                <c:pt idx="9">
                  <c:v>0.18</c:v>
                </c:pt>
                <c:pt idx="10">
                  <c:v>0.21</c:v>
                </c:pt>
                <c:pt idx="11">
                  <c:v>0.23</c:v>
                </c:pt>
                <c:pt idx="12">
                  <c:v>0.25</c:v>
                </c:pt>
                <c:pt idx="13">
                  <c:v>0.27</c:v>
                </c:pt>
                <c:pt idx="14">
                  <c:v>0.28999999999999998</c:v>
                </c:pt>
                <c:pt idx="15">
                  <c:v>0.31</c:v>
                </c:pt>
                <c:pt idx="16">
                  <c:v>0.32</c:v>
                </c:pt>
                <c:pt idx="17">
                  <c:v>0.34</c:v>
                </c:pt>
                <c:pt idx="18">
                  <c:v>0.36</c:v>
                </c:pt>
                <c:pt idx="19">
                  <c:v>0.38</c:v>
                </c:pt>
                <c:pt idx="20">
                  <c:v>0.39</c:v>
                </c:pt>
                <c:pt idx="21">
                  <c:v>0.41</c:v>
                </c:pt>
                <c:pt idx="22">
                  <c:v>0.43</c:v>
                </c:pt>
                <c:pt idx="23">
                  <c:v>0.44</c:v>
                </c:pt>
                <c:pt idx="24">
                  <c:v>0.46</c:v>
                </c:pt>
                <c:pt idx="25">
                  <c:v>0.48</c:v>
                </c:pt>
                <c:pt idx="26">
                  <c:v>0.49</c:v>
                </c:pt>
                <c:pt idx="27">
                  <c:v>0.51</c:v>
                </c:pt>
              </c:numCache>
            </c:numRef>
          </c:val>
          <c:extLst>
            <c:ext xmlns:c16="http://schemas.microsoft.com/office/drawing/2014/chart" uri="{C3380CC4-5D6E-409C-BE32-E72D297353CC}">
              <c16:uniqueId val="{00000002-5924-4C39-A1D3-A5F2704F06A7}"/>
            </c:ext>
          </c:extLst>
        </c:ser>
        <c:dLbls>
          <c:showLegendKey val="0"/>
          <c:showVal val="0"/>
          <c:showCatName val="0"/>
          <c:showSerName val="0"/>
          <c:showPercent val="0"/>
          <c:showBubbleSize val="0"/>
        </c:dLbls>
        <c:axId val="1300872639"/>
        <c:axId val="1300862655"/>
        <c:extLst>
          <c:ext xmlns:c15="http://schemas.microsoft.com/office/drawing/2012/chart" uri="{02D57815-91ED-43cb-92C2-25804820EDAC}">
            <c15:filteredAreaSeries>
              <c15:ser>
                <c:idx val="3"/>
                <c:order val="3"/>
                <c:tx>
                  <c:strRef>
                    <c:extLst>
                      <c:ext uri="{02D57815-91ED-43cb-92C2-25804820EDAC}">
                        <c15:formulaRef>
                          <c15:sqref>'[Gráfico en Microsoft PowerPoint]Gráfico con autónomos'!$N$7</c15:sqref>
                        </c15:formulaRef>
                      </c:ext>
                    </c:extLst>
                    <c:strCache>
                      <c:ptCount val="1"/>
                      <c:pt idx="0">
                        <c:v>Autónomos</c:v>
                      </c:pt>
                    </c:strCache>
                  </c:strRef>
                </c:tx>
                <c:spPr>
                  <a:solidFill>
                    <a:schemeClr val="accent2">
                      <a:lumMod val="20000"/>
                      <a:lumOff val="80000"/>
                    </a:schemeClr>
                  </a:solidFill>
                  <a:ln>
                    <a:noFill/>
                  </a:ln>
                  <a:effectLst/>
                </c:spPr>
                <c:cat>
                  <c:numRef>
                    <c:extLst>
                      <c:ext uri="{02D57815-91ED-43cb-92C2-25804820EDAC}">
                        <c15:formulaRef>
                          <c15:sqref>'[Gráfico en Microsoft PowerPoint]Gráfico con autónomos'!$I$8:$I$35</c15:sqref>
                        </c15:formulaRef>
                      </c:ext>
                    </c:extLst>
                    <c:numCache>
                      <c:formatCode>General</c:formatCode>
                      <c:ptCount val="28"/>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numCache>
                  </c:numRef>
                </c:cat>
                <c:val>
                  <c:numRef>
                    <c:extLst>
                      <c:ext uri="{02D57815-91ED-43cb-92C2-25804820EDAC}">
                        <c15:formulaRef>
                          <c15:sqref>'[Gráfico en Microsoft PowerPoint]Gráfico con autónomos'!$N$8:$N$35</c15:sqref>
                        </c15:formulaRef>
                      </c:ext>
                    </c:extLst>
                    <c:numCache>
                      <c:formatCode>General</c:formatCode>
                      <c:ptCount val="28"/>
                      <c:pt idx="0">
                        <c:v>0</c:v>
                      </c:pt>
                      <c:pt idx="1">
                        <c:v>0</c:v>
                      </c:pt>
                      <c:pt idx="2">
                        <c:v>0</c:v>
                      </c:pt>
                      <c:pt idx="3">
                        <c:v>0.1</c:v>
                      </c:pt>
                      <c:pt idx="4">
                        <c:v>0.1</c:v>
                      </c:pt>
                      <c:pt idx="5">
                        <c:v>0.1</c:v>
                      </c:pt>
                      <c:pt idx="6">
                        <c:v>0.2</c:v>
                      </c:pt>
                      <c:pt idx="7">
                        <c:v>0.2</c:v>
                      </c:pt>
                      <c:pt idx="8">
                        <c:v>0.3</c:v>
                      </c:pt>
                      <c:pt idx="9">
                        <c:v>0.4</c:v>
                      </c:pt>
                      <c:pt idx="10">
                        <c:v>0.4</c:v>
                      </c:pt>
                      <c:pt idx="11">
                        <c:v>0.4</c:v>
                      </c:pt>
                      <c:pt idx="12">
                        <c:v>0.4</c:v>
                      </c:pt>
                      <c:pt idx="13">
                        <c:v>0.4</c:v>
                      </c:pt>
                      <c:pt idx="14">
                        <c:v>0.5</c:v>
                      </c:pt>
                      <c:pt idx="15">
                        <c:v>0.5</c:v>
                      </c:pt>
                      <c:pt idx="16">
                        <c:v>0.5</c:v>
                      </c:pt>
                      <c:pt idx="17">
                        <c:v>0.5</c:v>
                      </c:pt>
                      <c:pt idx="18">
                        <c:v>0.5</c:v>
                      </c:pt>
                      <c:pt idx="19">
                        <c:v>0.5</c:v>
                      </c:pt>
                      <c:pt idx="20">
                        <c:v>0.5</c:v>
                      </c:pt>
                      <c:pt idx="21">
                        <c:v>0.5</c:v>
                      </c:pt>
                      <c:pt idx="22">
                        <c:v>0.5</c:v>
                      </c:pt>
                      <c:pt idx="23">
                        <c:v>0.6</c:v>
                      </c:pt>
                      <c:pt idx="24">
                        <c:v>0.6</c:v>
                      </c:pt>
                      <c:pt idx="25">
                        <c:v>0.6</c:v>
                      </c:pt>
                      <c:pt idx="26">
                        <c:v>0.6</c:v>
                      </c:pt>
                      <c:pt idx="27">
                        <c:v>0.6</c:v>
                      </c:pt>
                    </c:numCache>
                  </c:numRef>
                </c:val>
                <c:extLst>
                  <c:ext xmlns:c16="http://schemas.microsoft.com/office/drawing/2014/chart" uri="{C3380CC4-5D6E-409C-BE32-E72D297353CC}">
                    <c16:uniqueId val="{00000003-5924-4C39-A1D3-A5F2704F06A7}"/>
                  </c:ext>
                </c:extLst>
              </c15:ser>
            </c15:filteredAreaSeries>
          </c:ext>
        </c:extLst>
      </c:areaChart>
      <c:catAx>
        <c:axId val="130087263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00862655"/>
        <c:crosses val="autoZero"/>
        <c:auto val="1"/>
        <c:lblAlgn val="ctr"/>
        <c:lblOffset val="100"/>
        <c:noMultiLvlLbl val="0"/>
      </c:catAx>
      <c:valAx>
        <c:axId val="1300862655"/>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300872639"/>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45023206293983E-2"/>
          <c:y val="5.7482651679681321E-2"/>
          <c:w val="0.93204684877285027"/>
          <c:h val="0.81712499747929379"/>
        </c:manualLayout>
      </c:layout>
      <c:barChart>
        <c:barDir val="col"/>
        <c:grouping val="stack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F5CB-4DCE-B312-7A2F47BE02CF}"/>
              </c:ext>
            </c:extLst>
          </c:dPt>
          <c:dPt>
            <c:idx val="2"/>
            <c:invertIfNegative val="0"/>
            <c:bubble3D val="0"/>
            <c:spPr>
              <a:pattFill prst="pct20">
                <a:fgClr>
                  <a:schemeClr val="accent5">
                    <a:lumMod val="40000"/>
                    <a:lumOff val="60000"/>
                  </a:schemeClr>
                </a:fgClr>
                <a:bgClr>
                  <a:schemeClr val="accent3">
                    <a:lumMod val="20000"/>
                    <a:lumOff val="80000"/>
                  </a:schemeClr>
                </a:bgClr>
              </a:pattFill>
              <a:ln>
                <a:noFill/>
              </a:ln>
              <a:effectLst/>
            </c:spPr>
            <c:extLst>
              <c:ext xmlns:c16="http://schemas.microsoft.com/office/drawing/2014/chart" uri="{C3380CC4-5D6E-409C-BE32-E72D297353CC}">
                <c16:uniqueId val="{00000003-F5CB-4DCE-B312-7A2F47BE02CF}"/>
              </c:ext>
            </c:extLst>
          </c:dPt>
          <c:dPt>
            <c:idx val="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F5CB-4DCE-B312-7A2F47BE02CF}"/>
              </c:ext>
            </c:extLst>
          </c:dPt>
          <c:dPt>
            <c:idx val="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F5CB-4DCE-B312-7A2F47BE02CF}"/>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'[202303_Costelaboral.xlsx]solograndes coste laboral  (fg)'!$E$40:$E$44</c:f>
              <c:strCache>
                <c:ptCount val="5"/>
                <c:pt idx="0">
                  <c:v>España</c:v>
                </c:pt>
                <c:pt idx="1">
                  <c:v>Italia</c:v>
                </c:pt>
                <c:pt idx="2">
                  <c:v>Area Euro</c:v>
                </c:pt>
                <c:pt idx="3">
                  <c:v>Alemania</c:v>
                </c:pt>
                <c:pt idx="4">
                  <c:v>Francia </c:v>
                </c:pt>
              </c:strCache>
            </c:strRef>
          </c:cat>
          <c:val>
            <c:numRef>
              <c:f>'[202303_Costelaboral.xlsx]solograndes coste laboral  (fg)'!$F$40:$F$44</c:f>
              <c:numCache>
                <c:formatCode>0.0</c:formatCode>
                <c:ptCount val="5"/>
                <c:pt idx="0">
                  <c:v>23.423468454739407</c:v>
                </c:pt>
                <c:pt idx="1">
                  <c:v>29.88109699411218</c:v>
                </c:pt>
                <c:pt idx="2">
                  <c:v>33.797932009224127</c:v>
                </c:pt>
                <c:pt idx="3">
                  <c:v>38.295393586005829</c:v>
                </c:pt>
                <c:pt idx="4">
                  <c:v>39.165655637254901</c:v>
                </c:pt>
              </c:numCache>
            </c:numRef>
          </c:val>
          <c:extLst>
            <c:ext xmlns:c16="http://schemas.microsoft.com/office/drawing/2014/chart" uri="{C3380CC4-5D6E-409C-BE32-E72D297353CC}">
              <c16:uniqueId val="{00000008-F5CB-4DCE-B312-7A2F47BE02CF}"/>
            </c:ext>
          </c:extLst>
        </c:ser>
        <c:ser>
          <c:idx val="1"/>
          <c:order val="1"/>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F5CB-4DCE-B312-7A2F47BE02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'[202303_Costelaboral.xlsx]solograndes coste laboral  (fg)'!$H$40:$H$44</c:f>
              <c:numCache>
                <c:formatCode>General</c:formatCode>
                <c:ptCount val="5"/>
                <c:pt idx="0">
                  <c:v>0.1</c:v>
                </c:pt>
              </c:numCache>
            </c:numRef>
          </c:val>
          <c:extLst>
            <c:ext xmlns:c16="http://schemas.microsoft.com/office/drawing/2014/chart" uri="{C3380CC4-5D6E-409C-BE32-E72D297353CC}">
              <c16:uniqueId val="{0000000A-F5CB-4DCE-B312-7A2F47BE02CF}"/>
            </c:ext>
          </c:extLst>
        </c:ser>
        <c:ser>
          <c:idx val="2"/>
          <c:order val="2"/>
          <c:spPr>
            <a:pattFill prst="dkUpDiag">
              <a:fgClr>
                <a:schemeClr val="accent2">
                  <a:lumMod val="60000"/>
                  <a:lumOff val="40000"/>
                </a:schemeClr>
              </a:fgClr>
              <a:bgClr>
                <a:schemeClr val="bg1"/>
              </a:bgClr>
            </a:pattFill>
            <a:ln>
              <a:noFill/>
            </a:ln>
            <a:effectLst/>
          </c:spPr>
          <c:invertIfNegative val="0"/>
          <c:val>
            <c:numRef>
              <c:f>'[202303_Costelaboral.xlsx]solograndes coste laboral  (fg)'!$I$40:$I$43</c:f>
              <c:numCache>
                <c:formatCode>General</c:formatCode>
                <c:ptCount val="4"/>
                <c:pt idx="0">
                  <c:v>0.13</c:v>
                </c:pt>
              </c:numCache>
            </c:numRef>
          </c:val>
          <c:extLst>
            <c:ext xmlns:c16="http://schemas.microsoft.com/office/drawing/2014/chart" uri="{C3380CC4-5D6E-409C-BE32-E72D297353CC}">
              <c16:uniqueId val="{0000000B-F5CB-4DCE-B312-7A2F47BE02CF}"/>
            </c:ext>
          </c:extLst>
        </c:ser>
        <c:ser>
          <c:idx val="3"/>
          <c:order val="3"/>
          <c:spPr>
            <a:pattFill prst="narVert">
              <a:fgClr>
                <a:srgbClr val="0070C0"/>
              </a:fgClr>
              <a:bgClr>
                <a:schemeClr val="bg1"/>
              </a:bgClr>
            </a:pattFill>
            <a:ln>
              <a:noFill/>
            </a:ln>
            <a:effectLst/>
          </c:spPr>
          <c:invertIfNegative val="0"/>
          <c:val>
            <c:numRef>
              <c:f>'[202303_Costelaboral.xlsx]solograndes coste laboral  (fg)'!$J$40:$J$44</c:f>
              <c:numCache>
                <c:formatCode>General</c:formatCode>
                <c:ptCount val="5"/>
                <c:pt idx="0">
                  <c:v>0.06</c:v>
                </c:pt>
              </c:numCache>
            </c:numRef>
          </c:val>
          <c:extLst>
            <c:ext xmlns:c16="http://schemas.microsoft.com/office/drawing/2014/chart" uri="{C3380CC4-5D6E-409C-BE32-E72D297353CC}">
              <c16:uniqueId val="{0000000C-F5CB-4DCE-B312-7A2F47BE02CF}"/>
            </c:ext>
          </c:extLst>
        </c:ser>
        <c:ser>
          <c:idx val="4"/>
          <c:order val="4"/>
          <c:spPr>
            <a:solidFill>
              <a:schemeClr val="accent4"/>
            </a:solidFill>
            <a:ln>
              <a:noFill/>
            </a:ln>
            <a:effectLst/>
          </c:spPr>
          <c:invertIfNegative val="0"/>
          <c:val>
            <c:numRef>
              <c:f>'[202303_Costelaboral.xlsx]solograndes coste laboral  (fg)'!$K$40:$K$44</c:f>
              <c:numCache>
                <c:formatCode>General</c:formatCode>
                <c:ptCount val="5"/>
                <c:pt idx="0">
                  <c:v>0.08</c:v>
                </c:pt>
              </c:numCache>
            </c:numRef>
          </c:val>
          <c:extLst>
            <c:ext xmlns:c16="http://schemas.microsoft.com/office/drawing/2014/chart" uri="{C3380CC4-5D6E-409C-BE32-E72D297353CC}">
              <c16:uniqueId val="{0000000D-F5CB-4DCE-B312-7A2F47BE02CF}"/>
            </c:ext>
          </c:extLst>
        </c:ser>
        <c:dLbls>
          <c:showLegendKey val="0"/>
          <c:showVal val="0"/>
          <c:showCatName val="0"/>
          <c:showSerName val="0"/>
          <c:showPercent val="0"/>
          <c:showBubbleSize val="0"/>
        </c:dLbls>
        <c:gapWidth val="50"/>
        <c:overlap val="100"/>
        <c:axId val="471727728"/>
        <c:axId val="471730680"/>
      </c:barChart>
      <c:valAx>
        <c:axId val="471730680"/>
        <c:scaling>
          <c:orientation val="minMax"/>
          <c:min val="10"/>
        </c:scaling>
        <c:delete val="0"/>
        <c:axPos val="r"/>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s-ES"/>
          </a:p>
        </c:txPr>
        <c:crossAx val="471727728"/>
        <c:crosses val="max"/>
        <c:crossBetween val="between"/>
      </c:valAx>
      <c:catAx>
        <c:axId val="471727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S"/>
          </a:p>
        </c:txPr>
        <c:crossAx val="471730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742414477254466E-2"/>
          <c:y val="0.16443456083069249"/>
          <c:w val="0.76321887434413804"/>
          <c:h val="0.71289669093124075"/>
        </c:manualLayout>
      </c:layout>
      <c:barChart>
        <c:barDir val="col"/>
        <c:grouping val="stack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DD74-4B06-A8A2-13C06FC93045}"/>
              </c:ext>
            </c:extLst>
          </c:dPt>
          <c:dPt>
            <c:idx val="2"/>
            <c:invertIfNegative val="0"/>
            <c:bubble3D val="0"/>
            <c:spPr>
              <a:pattFill prst="pct20">
                <a:fgClr>
                  <a:schemeClr val="accent5">
                    <a:lumMod val="40000"/>
                    <a:lumOff val="60000"/>
                  </a:schemeClr>
                </a:fgClr>
                <a:bgClr>
                  <a:schemeClr val="accent3">
                    <a:lumMod val="20000"/>
                    <a:lumOff val="80000"/>
                  </a:schemeClr>
                </a:bgClr>
              </a:pattFill>
              <a:ln>
                <a:noFill/>
              </a:ln>
              <a:effectLst/>
            </c:spPr>
            <c:extLst>
              <c:ext xmlns:c16="http://schemas.microsoft.com/office/drawing/2014/chart" uri="{C3380CC4-5D6E-409C-BE32-E72D297353CC}">
                <c16:uniqueId val="{00000003-DD74-4B06-A8A2-13C06FC93045}"/>
              </c:ext>
            </c:extLst>
          </c:dPt>
          <c:dPt>
            <c:idx val="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DD74-4B06-A8A2-13C06FC93045}"/>
              </c:ext>
            </c:extLst>
          </c:dPt>
          <c:dPt>
            <c:idx val="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DD74-4B06-A8A2-13C06FC93045}"/>
              </c:ext>
            </c:extLst>
          </c:dPt>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'[202303_Costelaboral.xlsx]solograndes coste laboral  (fg)'!$E$40</c:f>
              <c:strCache>
                <c:ptCount val="1"/>
                <c:pt idx="0">
                  <c:v>España</c:v>
                </c:pt>
              </c:strCache>
            </c:strRef>
          </c:cat>
          <c:val>
            <c:numRef>
              <c:f>'[202303_Costelaboral.xlsx]solograndes coste laboral  (fg)'!$F$40</c:f>
              <c:numCache>
                <c:formatCode>0.0</c:formatCode>
                <c:ptCount val="1"/>
                <c:pt idx="0">
                  <c:v>23.423468454739407</c:v>
                </c:pt>
              </c:numCache>
            </c:numRef>
          </c:val>
          <c:extLst>
            <c:ext xmlns:c16="http://schemas.microsoft.com/office/drawing/2014/chart" uri="{C3380CC4-5D6E-409C-BE32-E72D297353CC}">
              <c16:uniqueId val="{00000008-DD74-4B06-A8A2-13C06FC93045}"/>
            </c:ext>
          </c:extLst>
        </c:ser>
        <c:ser>
          <c:idx val="1"/>
          <c:order val="1"/>
          <c:spPr>
            <a:solidFill>
              <a:srgbClr val="C00000"/>
            </a:solidFill>
            <a:ln>
              <a:noFill/>
            </a:ln>
            <a:effectLst/>
          </c:spPr>
          <c:invertIfNegative val="0"/>
          <c:cat>
            <c:strRef>
              <c:f>'[202303_Costelaboral.xlsx]solograndes coste laboral  (fg)'!$E$40</c:f>
              <c:strCache>
                <c:ptCount val="1"/>
                <c:pt idx="0">
                  <c:v>España</c:v>
                </c:pt>
              </c:strCache>
            </c:strRef>
          </c:cat>
          <c:val>
            <c:numRef>
              <c:f>'[202303_Costelaboral.xlsx]solograndes coste laboral  (fg)'!$H$40</c:f>
              <c:numCache>
                <c:formatCode>General</c:formatCode>
                <c:ptCount val="1"/>
                <c:pt idx="0">
                  <c:v>0.1</c:v>
                </c:pt>
              </c:numCache>
            </c:numRef>
          </c:val>
          <c:extLst>
            <c:ext xmlns:c16="http://schemas.microsoft.com/office/drawing/2014/chart" uri="{C3380CC4-5D6E-409C-BE32-E72D297353CC}">
              <c16:uniqueId val="{00000009-DD74-4B06-A8A2-13C06FC93045}"/>
            </c:ext>
          </c:extLst>
        </c:ser>
        <c:ser>
          <c:idx val="2"/>
          <c:order val="2"/>
          <c:spPr>
            <a:pattFill prst="dkUpDiag">
              <a:fgClr>
                <a:schemeClr val="accent2">
                  <a:lumMod val="60000"/>
                  <a:lumOff val="40000"/>
                </a:schemeClr>
              </a:fgClr>
              <a:bgClr>
                <a:schemeClr val="bg1"/>
              </a:bgClr>
            </a:pattFill>
            <a:ln>
              <a:noFill/>
            </a:ln>
            <a:effectLst/>
          </c:spPr>
          <c:invertIfNegative val="0"/>
          <c:cat>
            <c:strRef>
              <c:f>'[202303_Costelaboral.xlsx]solograndes coste laboral  (fg)'!$E$40</c:f>
              <c:strCache>
                <c:ptCount val="1"/>
                <c:pt idx="0">
                  <c:v>España</c:v>
                </c:pt>
              </c:strCache>
            </c:strRef>
          </c:cat>
          <c:val>
            <c:numRef>
              <c:f>'[202303_Costelaboral.xlsx]solograndes coste laboral  (fg)'!$I$40</c:f>
              <c:numCache>
                <c:formatCode>General</c:formatCode>
                <c:ptCount val="1"/>
                <c:pt idx="0">
                  <c:v>0.13</c:v>
                </c:pt>
              </c:numCache>
            </c:numRef>
          </c:val>
          <c:extLst>
            <c:ext xmlns:c16="http://schemas.microsoft.com/office/drawing/2014/chart" uri="{C3380CC4-5D6E-409C-BE32-E72D297353CC}">
              <c16:uniqueId val="{0000000A-DD74-4B06-A8A2-13C06FC93045}"/>
            </c:ext>
          </c:extLst>
        </c:ser>
        <c:ser>
          <c:idx val="3"/>
          <c:order val="3"/>
          <c:spPr>
            <a:pattFill prst="narVert">
              <a:fgClr>
                <a:srgbClr val="0070C0"/>
              </a:fgClr>
              <a:bgClr>
                <a:schemeClr val="bg1"/>
              </a:bgClr>
            </a:pattFill>
            <a:ln>
              <a:noFill/>
            </a:ln>
            <a:effectLst/>
          </c:spPr>
          <c:invertIfNegative val="0"/>
          <c:cat>
            <c:strRef>
              <c:f>'[202303_Costelaboral.xlsx]solograndes coste laboral  (fg)'!$E$40</c:f>
              <c:strCache>
                <c:ptCount val="1"/>
                <c:pt idx="0">
                  <c:v>España</c:v>
                </c:pt>
              </c:strCache>
            </c:strRef>
          </c:cat>
          <c:val>
            <c:numRef>
              <c:f>'[202303_Costelaboral.xlsx]solograndes coste laboral  (fg)'!$J$40</c:f>
              <c:numCache>
                <c:formatCode>General</c:formatCode>
                <c:ptCount val="1"/>
                <c:pt idx="0">
                  <c:v>0.06</c:v>
                </c:pt>
              </c:numCache>
            </c:numRef>
          </c:val>
          <c:extLst>
            <c:ext xmlns:c16="http://schemas.microsoft.com/office/drawing/2014/chart" uri="{C3380CC4-5D6E-409C-BE32-E72D297353CC}">
              <c16:uniqueId val="{0000000B-DD74-4B06-A8A2-13C06FC93045}"/>
            </c:ext>
          </c:extLst>
        </c:ser>
        <c:ser>
          <c:idx val="4"/>
          <c:order val="4"/>
          <c:spPr>
            <a:solidFill>
              <a:schemeClr val="accent4"/>
            </a:solidFill>
            <a:ln>
              <a:noFill/>
            </a:ln>
            <a:effectLst/>
          </c:spPr>
          <c:invertIfNegative val="0"/>
          <c:cat>
            <c:strRef>
              <c:f>'[202303_Costelaboral.xlsx]solograndes coste laboral  (fg)'!$E$40</c:f>
              <c:strCache>
                <c:ptCount val="1"/>
                <c:pt idx="0">
                  <c:v>España</c:v>
                </c:pt>
              </c:strCache>
            </c:strRef>
          </c:cat>
          <c:val>
            <c:numRef>
              <c:f>'[202303_Costelaboral.xlsx]solograndes coste laboral  (fg)'!$K$40</c:f>
              <c:numCache>
                <c:formatCode>General</c:formatCode>
                <c:ptCount val="1"/>
                <c:pt idx="0">
                  <c:v>0.08</c:v>
                </c:pt>
              </c:numCache>
            </c:numRef>
          </c:val>
          <c:extLst>
            <c:ext xmlns:c16="http://schemas.microsoft.com/office/drawing/2014/chart" uri="{C3380CC4-5D6E-409C-BE32-E72D297353CC}">
              <c16:uniqueId val="{0000000C-DD74-4B06-A8A2-13C06FC93045}"/>
            </c:ext>
          </c:extLst>
        </c:ser>
        <c:dLbls>
          <c:showLegendKey val="0"/>
          <c:showVal val="0"/>
          <c:showCatName val="0"/>
          <c:showSerName val="0"/>
          <c:showPercent val="0"/>
          <c:showBubbleSize val="0"/>
        </c:dLbls>
        <c:gapWidth val="50"/>
        <c:overlap val="100"/>
        <c:axId val="471727728"/>
        <c:axId val="471730680"/>
      </c:barChart>
      <c:valAx>
        <c:axId val="471730680"/>
        <c:scaling>
          <c:orientation val="minMax"/>
          <c:min val="22.5"/>
        </c:scaling>
        <c:delete val="0"/>
        <c:axPos val="r"/>
        <c:numFmt formatCode="#,##0.0" sourceLinked="0"/>
        <c:majorTickMark val="out"/>
        <c:minorTickMark val="none"/>
        <c:tickLblPos val="low"/>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S"/>
          </a:p>
        </c:txPr>
        <c:crossAx val="471727728"/>
        <c:crosses val="max"/>
        <c:crossBetween val="between"/>
      </c:valAx>
      <c:catAx>
        <c:axId val="471727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crossAx val="471730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s-E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42414477254466E-2"/>
          <c:y val="8.4186177715091681E-2"/>
          <c:w val="0.76321887434413804"/>
          <c:h val="0.71575695345557122"/>
        </c:manualLayout>
      </c:layout>
      <c:barChart>
        <c:barDir val="col"/>
        <c:grouping val="stack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CD2D-4939-A050-454D5884777D}"/>
              </c:ext>
            </c:extLst>
          </c:dPt>
          <c:dPt>
            <c:idx val="2"/>
            <c:invertIfNegative val="0"/>
            <c:bubble3D val="0"/>
            <c:spPr>
              <a:pattFill prst="pct20">
                <a:fgClr>
                  <a:schemeClr val="accent5">
                    <a:lumMod val="40000"/>
                    <a:lumOff val="60000"/>
                  </a:schemeClr>
                </a:fgClr>
                <a:bgClr>
                  <a:schemeClr val="accent3">
                    <a:lumMod val="20000"/>
                    <a:lumOff val="80000"/>
                  </a:schemeClr>
                </a:bgClr>
              </a:pattFill>
              <a:ln>
                <a:noFill/>
              </a:ln>
              <a:effectLst/>
            </c:spPr>
            <c:extLst>
              <c:ext xmlns:c16="http://schemas.microsoft.com/office/drawing/2014/chart" uri="{C3380CC4-5D6E-409C-BE32-E72D297353CC}">
                <c16:uniqueId val="{00000003-CD2D-4939-A050-454D5884777D}"/>
              </c:ext>
            </c:extLst>
          </c:dPt>
          <c:dPt>
            <c:idx val="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CD2D-4939-A050-454D5884777D}"/>
              </c:ext>
            </c:extLst>
          </c:dPt>
          <c:dPt>
            <c:idx val="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CD2D-4939-A050-454D5884777D}"/>
              </c:ext>
            </c:extLst>
          </c:dPt>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'[202303_Costelaboral.xlsx]solograndes'!$E$40</c:f>
              <c:strCache>
                <c:ptCount val="1"/>
                <c:pt idx="0">
                  <c:v>España</c:v>
                </c:pt>
              </c:strCache>
            </c:strRef>
          </c:cat>
          <c:val>
            <c:numRef>
              <c:f>'[202303_Costelaboral.xlsx]solograndes'!$F$40</c:f>
              <c:numCache>
                <c:formatCode>_-* #,##0.0\ _€_-;\-* #,##0.0\ _€_-;_-* "-"??\ _€_-;_-@_-</c:formatCode>
                <c:ptCount val="1"/>
                <c:pt idx="0">
                  <c:v>5.9703008638665462</c:v>
                </c:pt>
              </c:numCache>
            </c:numRef>
          </c:val>
          <c:extLst>
            <c:ext xmlns:c16="http://schemas.microsoft.com/office/drawing/2014/chart" uri="{C3380CC4-5D6E-409C-BE32-E72D297353CC}">
              <c16:uniqueId val="{00000008-CD2D-4939-A050-454D5884777D}"/>
            </c:ext>
          </c:extLst>
        </c:ser>
        <c:ser>
          <c:idx val="1"/>
          <c:order val="1"/>
          <c:spPr>
            <a:solidFill>
              <a:srgbClr val="C00000"/>
            </a:solidFill>
            <a:ln>
              <a:noFill/>
            </a:ln>
            <a:effectLst/>
          </c:spPr>
          <c:invertIfNegative val="0"/>
          <c:cat>
            <c:strRef>
              <c:f>'[202303_Costelaboral.xlsx]solograndes'!$E$40</c:f>
              <c:strCache>
                <c:ptCount val="1"/>
                <c:pt idx="0">
                  <c:v>España</c:v>
                </c:pt>
              </c:strCache>
            </c:strRef>
          </c:cat>
          <c:val>
            <c:numRef>
              <c:f>'[202303_Costelaboral.xlsx]solograndes'!$H$40</c:f>
              <c:numCache>
                <c:formatCode>General</c:formatCode>
                <c:ptCount val="1"/>
                <c:pt idx="0">
                  <c:v>0.1</c:v>
                </c:pt>
              </c:numCache>
            </c:numRef>
          </c:val>
          <c:extLst>
            <c:ext xmlns:c16="http://schemas.microsoft.com/office/drawing/2014/chart" uri="{C3380CC4-5D6E-409C-BE32-E72D297353CC}">
              <c16:uniqueId val="{00000009-CD2D-4939-A050-454D5884777D}"/>
            </c:ext>
          </c:extLst>
        </c:ser>
        <c:ser>
          <c:idx val="2"/>
          <c:order val="2"/>
          <c:spPr>
            <a:pattFill prst="dkUpDiag">
              <a:fgClr>
                <a:schemeClr val="accent2">
                  <a:lumMod val="60000"/>
                  <a:lumOff val="40000"/>
                </a:schemeClr>
              </a:fgClr>
              <a:bgClr>
                <a:schemeClr val="bg1"/>
              </a:bgClr>
            </a:pattFill>
            <a:ln>
              <a:noFill/>
            </a:ln>
            <a:effectLst/>
          </c:spPr>
          <c:invertIfNegative val="0"/>
          <c:cat>
            <c:strRef>
              <c:f>'[202303_Costelaboral.xlsx]solograndes'!$E$40</c:f>
              <c:strCache>
                <c:ptCount val="1"/>
                <c:pt idx="0">
                  <c:v>España</c:v>
                </c:pt>
              </c:strCache>
            </c:strRef>
          </c:cat>
          <c:val>
            <c:numRef>
              <c:f>'[202303_Costelaboral.xlsx]solograndes'!$I$40</c:f>
              <c:numCache>
                <c:formatCode>General</c:formatCode>
                <c:ptCount val="1"/>
                <c:pt idx="0">
                  <c:v>0.13</c:v>
                </c:pt>
              </c:numCache>
            </c:numRef>
          </c:val>
          <c:extLst>
            <c:ext xmlns:c16="http://schemas.microsoft.com/office/drawing/2014/chart" uri="{C3380CC4-5D6E-409C-BE32-E72D297353CC}">
              <c16:uniqueId val="{0000000A-CD2D-4939-A050-454D5884777D}"/>
            </c:ext>
          </c:extLst>
        </c:ser>
        <c:ser>
          <c:idx val="3"/>
          <c:order val="3"/>
          <c:spPr>
            <a:pattFill prst="narVert">
              <a:fgClr>
                <a:srgbClr val="0070C0"/>
              </a:fgClr>
              <a:bgClr>
                <a:schemeClr val="bg1"/>
              </a:bgClr>
            </a:pattFill>
            <a:ln>
              <a:noFill/>
            </a:ln>
            <a:effectLst/>
          </c:spPr>
          <c:invertIfNegative val="0"/>
          <c:cat>
            <c:strRef>
              <c:f>'[202303_Costelaboral.xlsx]solograndes'!$E$40</c:f>
              <c:strCache>
                <c:ptCount val="1"/>
                <c:pt idx="0">
                  <c:v>España</c:v>
                </c:pt>
              </c:strCache>
            </c:strRef>
          </c:cat>
          <c:val>
            <c:numRef>
              <c:f>'[202303_Costelaboral.xlsx]solograndes'!$J$40</c:f>
              <c:numCache>
                <c:formatCode>General</c:formatCode>
                <c:ptCount val="1"/>
                <c:pt idx="0">
                  <c:v>0.06</c:v>
                </c:pt>
              </c:numCache>
            </c:numRef>
          </c:val>
          <c:extLst>
            <c:ext xmlns:c16="http://schemas.microsoft.com/office/drawing/2014/chart" uri="{C3380CC4-5D6E-409C-BE32-E72D297353CC}">
              <c16:uniqueId val="{0000000B-CD2D-4939-A050-454D5884777D}"/>
            </c:ext>
          </c:extLst>
        </c:ser>
        <c:ser>
          <c:idx val="4"/>
          <c:order val="4"/>
          <c:spPr>
            <a:solidFill>
              <a:schemeClr val="accent4"/>
            </a:solidFill>
            <a:ln>
              <a:noFill/>
            </a:ln>
            <a:effectLst/>
          </c:spPr>
          <c:invertIfNegative val="0"/>
          <c:cat>
            <c:strRef>
              <c:f>'[202303_Costelaboral.xlsx]solograndes'!$E$40</c:f>
              <c:strCache>
                <c:ptCount val="1"/>
                <c:pt idx="0">
                  <c:v>España</c:v>
                </c:pt>
              </c:strCache>
            </c:strRef>
          </c:cat>
          <c:val>
            <c:numRef>
              <c:f>'[202303_Costelaboral.xlsx]solograndes'!$K$40</c:f>
              <c:numCache>
                <c:formatCode>General</c:formatCode>
                <c:ptCount val="1"/>
                <c:pt idx="0">
                  <c:v>0.08</c:v>
                </c:pt>
              </c:numCache>
            </c:numRef>
          </c:val>
          <c:extLst>
            <c:ext xmlns:c16="http://schemas.microsoft.com/office/drawing/2014/chart" uri="{C3380CC4-5D6E-409C-BE32-E72D297353CC}">
              <c16:uniqueId val="{0000000C-CD2D-4939-A050-454D5884777D}"/>
            </c:ext>
          </c:extLst>
        </c:ser>
        <c:dLbls>
          <c:showLegendKey val="0"/>
          <c:showVal val="0"/>
          <c:showCatName val="0"/>
          <c:showSerName val="0"/>
          <c:showPercent val="0"/>
          <c:showBubbleSize val="0"/>
        </c:dLbls>
        <c:gapWidth val="50"/>
        <c:overlap val="100"/>
        <c:axId val="471727728"/>
        <c:axId val="471730680"/>
      </c:barChart>
      <c:valAx>
        <c:axId val="471730680"/>
        <c:scaling>
          <c:orientation val="minMax"/>
          <c:min val="5.6"/>
        </c:scaling>
        <c:delete val="0"/>
        <c:axPos val="r"/>
        <c:numFmt formatCode="#,##0.0" sourceLinked="0"/>
        <c:majorTickMark val="out"/>
        <c:minorTickMark val="none"/>
        <c:tickLblPos val="low"/>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crossAx val="471727728"/>
        <c:crosses val="max"/>
        <c:crossBetween val="between"/>
      </c:valAx>
      <c:catAx>
        <c:axId val="471727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crossAx val="47173068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s-E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45023206293983E-2"/>
          <c:y val="4.6661432109855745E-2"/>
          <c:w val="0.93204684877285027"/>
          <c:h val="0.82794600246362648"/>
        </c:manualLayout>
      </c:layout>
      <c:barChart>
        <c:barDir val="col"/>
        <c:grouping val="stack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AD8E-414D-A4E7-44E6D11AB201}"/>
              </c:ext>
            </c:extLst>
          </c:dPt>
          <c:dPt>
            <c:idx val="2"/>
            <c:invertIfNegative val="0"/>
            <c:bubble3D val="0"/>
            <c:spPr>
              <a:pattFill prst="pct20">
                <a:fgClr>
                  <a:schemeClr val="accent5">
                    <a:lumMod val="40000"/>
                    <a:lumOff val="60000"/>
                  </a:schemeClr>
                </a:fgClr>
                <a:bgClr>
                  <a:schemeClr val="accent3">
                    <a:lumMod val="20000"/>
                    <a:lumOff val="80000"/>
                  </a:schemeClr>
                </a:bgClr>
              </a:pattFill>
              <a:ln>
                <a:noFill/>
              </a:ln>
              <a:effectLst/>
            </c:spPr>
            <c:extLst>
              <c:ext xmlns:c16="http://schemas.microsoft.com/office/drawing/2014/chart" uri="{C3380CC4-5D6E-409C-BE32-E72D297353CC}">
                <c16:uniqueId val="{00000003-AD8E-414D-A4E7-44E6D11AB201}"/>
              </c:ext>
            </c:extLst>
          </c:dPt>
          <c:dPt>
            <c:idx val="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AD8E-414D-A4E7-44E6D11AB201}"/>
              </c:ext>
            </c:extLst>
          </c:dPt>
          <c:dPt>
            <c:idx val="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AD8E-414D-A4E7-44E6D11AB201}"/>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'[202303_Costelaboral.xlsx]solograndes'!$E$40:$E$44</c:f>
              <c:strCache>
                <c:ptCount val="5"/>
                <c:pt idx="0">
                  <c:v>España</c:v>
                </c:pt>
                <c:pt idx="1">
                  <c:v>Italia</c:v>
                </c:pt>
                <c:pt idx="2">
                  <c:v>Area Euro</c:v>
                </c:pt>
                <c:pt idx="3">
                  <c:v>Alemania</c:v>
                </c:pt>
                <c:pt idx="4">
                  <c:v>Francia </c:v>
                </c:pt>
              </c:strCache>
            </c:strRef>
          </c:cat>
          <c:val>
            <c:numRef>
              <c:f>'[202303_Costelaboral.xlsx]solograndes'!$F$40:$F$44</c:f>
              <c:numCache>
                <c:formatCode>_-* #,##0.0\ _€_-;\-* #,##0.0\ _€_-;_-* "-"??\ _€_-;_-@_-</c:formatCode>
                <c:ptCount val="5"/>
                <c:pt idx="0">
                  <c:v>5.9703008638665462</c:v>
                </c:pt>
                <c:pt idx="1">
                  <c:v>8.4548318042813477</c:v>
                </c:pt>
                <c:pt idx="2">
                  <c:v>8.7063894833384268</c:v>
                </c:pt>
                <c:pt idx="3">
                  <c:v>9.0314923619271461</c:v>
                </c:pt>
                <c:pt idx="4">
                  <c:v>12.519344675488341</c:v>
                </c:pt>
              </c:numCache>
            </c:numRef>
          </c:val>
          <c:extLst>
            <c:ext xmlns:c16="http://schemas.microsoft.com/office/drawing/2014/chart" uri="{C3380CC4-5D6E-409C-BE32-E72D297353CC}">
              <c16:uniqueId val="{00000008-AD8E-414D-A4E7-44E6D11AB201}"/>
            </c:ext>
          </c:extLst>
        </c:ser>
        <c:ser>
          <c:idx val="1"/>
          <c:order val="1"/>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AD8E-414D-A4E7-44E6D11AB2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'[202303_Costelaboral.xlsx]solograndes'!$H$40:$H$44</c:f>
              <c:numCache>
                <c:formatCode>General</c:formatCode>
                <c:ptCount val="5"/>
                <c:pt idx="0">
                  <c:v>0.1</c:v>
                </c:pt>
              </c:numCache>
            </c:numRef>
          </c:val>
          <c:extLst>
            <c:ext xmlns:c16="http://schemas.microsoft.com/office/drawing/2014/chart" uri="{C3380CC4-5D6E-409C-BE32-E72D297353CC}">
              <c16:uniqueId val="{0000000A-AD8E-414D-A4E7-44E6D11AB201}"/>
            </c:ext>
          </c:extLst>
        </c:ser>
        <c:ser>
          <c:idx val="2"/>
          <c:order val="2"/>
          <c:spPr>
            <a:pattFill prst="dkUpDiag">
              <a:fgClr>
                <a:schemeClr val="accent2">
                  <a:lumMod val="60000"/>
                  <a:lumOff val="40000"/>
                </a:schemeClr>
              </a:fgClr>
              <a:bgClr>
                <a:schemeClr val="bg1"/>
              </a:bgClr>
            </a:pattFill>
            <a:ln>
              <a:noFill/>
            </a:ln>
            <a:effectLst/>
          </c:spPr>
          <c:invertIfNegative val="0"/>
          <c:val>
            <c:numRef>
              <c:f>'[202303_Costelaboral.xlsx]solograndes'!$I$40:$I$43</c:f>
              <c:numCache>
                <c:formatCode>General</c:formatCode>
                <c:ptCount val="4"/>
                <c:pt idx="0">
                  <c:v>0.13</c:v>
                </c:pt>
              </c:numCache>
            </c:numRef>
          </c:val>
          <c:extLst>
            <c:ext xmlns:c16="http://schemas.microsoft.com/office/drawing/2014/chart" uri="{C3380CC4-5D6E-409C-BE32-E72D297353CC}">
              <c16:uniqueId val="{0000000B-AD8E-414D-A4E7-44E6D11AB201}"/>
            </c:ext>
          </c:extLst>
        </c:ser>
        <c:ser>
          <c:idx val="3"/>
          <c:order val="3"/>
          <c:spPr>
            <a:pattFill prst="narVert">
              <a:fgClr>
                <a:srgbClr val="0070C0"/>
              </a:fgClr>
              <a:bgClr>
                <a:schemeClr val="bg1"/>
              </a:bgClr>
            </a:pattFill>
            <a:ln>
              <a:noFill/>
            </a:ln>
            <a:effectLst/>
          </c:spPr>
          <c:invertIfNegative val="0"/>
          <c:val>
            <c:numRef>
              <c:f>'[202303_Costelaboral.xlsx]solograndes'!$J$40:$J$44</c:f>
              <c:numCache>
                <c:formatCode>General</c:formatCode>
                <c:ptCount val="5"/>
                <c:pt idx="0">
                  <c:v>0.06</c:v>
                </c:pt>
              </c:numCache>
            </c:numRef>
          </c:val>
          <c:extLst>
            <c:ext xmlns:c16="http://schemas.microsoft.com/office/drawing/2014/chart" uri="{C3380CC4-5D6E-409C-BE32-E72D297353CC}">
              <c16:uniqueId val="{0000000C-AD8E-414D-A4E7-44E6D11AB201}"/>
            </c:ext>
          </c:extLst>
        </c:ser>
        <c:ser>
          <c:idx val="4"/>
          <c:order val="4"/>
          <c:spPr>
            <a:solidFill>
              <a:schemeClr val="accent4"/>
            </a:solidFill>
            <a:ln>
              <a:noFill/>
            </a:ln>
            <a:effectLst/>
          </c:spPr>
          <c:invertIfNegative val="0"/>
          <c:val>
            <c:numRef>
              <c:f>'[202303_Costelaboral.xlsx]solograndes'!$K$40:$K$44</c:f>
              <c:numCache>
                <c:formatCode>General</c:formatCode>
                <c:ptCount val="5"/>
                <c:pt idx="0">
                  <c:v>0.08</c:v>
                </c:pt>
              </c:numCache>
            </c:numRef>
          </c:val>
          <c:extLst>
            <c:ext xmlns:c16="http://schemas.microsoft.com/office/drawing/2014/chart" uri="{C3380CC4-5D6E-409C-BE32-E72D297353CC}">
              <c16:uniqueId val="{0000000D-AD8E-414D-A4E7-44E6D11AB201}"/>
            </c:ext>
          </c:extLst>
        </c:ser>
        <c:dLbls>
          <c:showLegendKey val="0"/>
          <c:showVal val="0"/>
          <c:showCatName val="0"/>
          <c:showSerName val="0"/>
          <c:showPercent val="0"/>
          <c:showBubbleSize val="0"/>
        </c:dLbls>
        <c:gapWidth val="50"/>
        <c:overlap val="100"/>
        <c:axId val="471727728"/>
        <c:axId val="471730680"/>
      </c:barChart>
      <c:valAx>
        <c:axId val="471730680"/>
        <c:scaling>
          <c:orientation val="minMax"/>
          <c:min val="4"/>
        </c:scaling>
        <c:delete val="0"/>
        <c:axPos val="r"/>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s-ES"/>
          </a:p>
        </c:txPr>
        <c:crossAx val="471727728"/>
        <c:crosses val="max"/>
        <c:crossBetween val="between"/>
      </c:valAx>
      <c:catAx>
        <c:axId val="471727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S"/>
          </a:p>
        </c:txPr>
        <c:crossAx val="47173068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28939189830397"/>
          <c:y val="3.0358161108175016E-2"/>
          <c:w val="0.82905943178620722"/>
          <c:h val="0.8987492215272378"/>
        </c:manualLayout>
      </c:layout>
      <c:lineChart>
        <c:grouping val="standard"/>
        <c:varyColors val="0"/>
        <c:ser>
          <c:idx val="0"/>
          <c:order val="0"/>
          <c:tx>
            <c:v>60% renta mediana (proyectado)</c:v>
          </c:tx>
          <c:spPr>
            <a:ln w="38100" cap="rnd">
              <a:solidFill>
                <a:srgbClr val="C00000"/>
              </a:solidFill>
              <a:round/>
            </a:ln>
            <a:effectLst/>
          </c:spPr>
          <c:marker>
            <c:symbol val="none"/>
          </c:marker>
          <c:cat>
            <c:numRef>
              <c:f>'Mínimas y pncs'!$B$1:$F$1</c:f>
              <c:numCache>
                <c:formatCode>General</c:formatCode>
                <c:ptCount val="5"/>
                <c:pt idx="0">
                  <c:v>2023</c:v>
                </c:pt>
                <c:pt idx="1">
                  <c:v>2024</c:v>
                </c:pt>
                <c:pt idx="2">
                  <c:v>2025</c:v>
                </c:pt>
                <c:pt idx="3">
                  <c:v>2026</c:v>
                </c:pt>
                <c:pt idx="4">
                  <c:v>2027</c:v>
                </c:pt>
              </c:numCache>
            </c:numRef>
          </c:cat>
          <c:val>
            <c:numRef>
              <c:f>'Mínimas y pncs'!$B$2:$F$2</c:f>
              <c:numCache>
                <c:formatCode>0</c:formatCode>
                <c:ptCount val="5"/>
                <c:pt idx="0">
                  <c:v>15210</c:v>
                </c:pt>
                <c:pt idx="1">
                  <c:v>15525.9</c:v>
                </c:pt>
                <c:pt idx="2">
                  <c:v>15847.717172828718</c:v>
                </c:pt>
                <c:pt idx="3">
                  <c:v>16176.175168627115</c:v>
                </c:pt>
                <c:pt idx="4">
                  <c:v>16511.44074774034</c:v>
                </c:pt>
              </c:numCache>
            </c:numRef>
          </c:val>
          <c:smooth val="0"/>
          <c:extLst>
            <c:ext xmlns:c16="http://schemas.microsoft.com/office/drawing/2014/chart" uri="{C3380CC4-5D6E-409C-BE32-E72D297353CC}">
              <c16:uniqueId val="{00000000-1AED-4D7F-87AC-D303AE24C3A2}"/>
            </c:ext>
          </c:extLst>
        </c:ser>
        <c:ser>
          <c:idx val="1"/>
          <c:order val="1"/>
          <c:tx>
            <c:v>Senda de crecimientos proyectados de pensión mínima (con cónyuge a cargo)</c:v>
          </c:tx>
          <c:spPr>
            <a:ln w="38100" cap="rnd">
              <a:solidFill>
                <a:srgbClr val="5B9BD5"/>
              </a:solidFill>
              <a:prstDash val="sysDash"/>
              <a:round/>
            </a:ln>
            <a:effectLst/>
          </c:spPr>
          <c:marker>
            <c:symbol val="none"/>
          </c:marker>
          <c:cat>
            <c:numRef>
              <c:f>'Mínimas y pncs'!$B$1:$F$1</c:f>
              <c:numCache>
                <c:formatCode>General</c:formatCode>
                <c:ptCount val="5"/>
                <c:pt idx="0">
                  <c:v>2023</c:v>
                </c:pt>
                <c:pt idx="1">
                  <c:v>2024</c:v>
                </c:pt>
                <c:pt idx="2">
                  <c:v>2025</c:v>
                </c:pt>
                <c:pt idx="3">
                  <c:v>2026</c:v>
                </c:pt>
                <c:pt idx="4">
                  <c:v>2027</c:v>
                </c:pt>
              </c:numCache>
            </c:numRef>
          </c:cat>
          <c:val>
            <c:numRef>
              <c:f>'Mínimas y pncs'!$B$6:$F$6</c:f>
              <c:numCache>
                <c:formatCode>0</c:formatCode>
                <c:ptCount val="5"/>
                <c:pt idx="0">
                  <c:v>13526.695</c:v>
                </c:pt>
                <c:pt idx="1">
                  <c:v>14456.782443999999</c:v>
                </c:pt>
                <c:pt idx="2">
                  <c:v>15264.488497062755</c:v>
                </c:pt>
                <c:pt idx="3">
                  <c:v>15857.712229318498</c:v>
                </c:pt>
                <c:pt idx="4">
                  <c:v>16511.44074774034</c:v>
                </c:pt>
              </c:numCache>
            </c:numRef>
          </c:val>
          <c:smooth val="0"/>
          <c:extLst>
            <c:ext xmlns:c16="http://schemas.microsoft.com/office/drawing/2014/chart" uri="{C3380CC4-5D6E-409C-BE32-E72D297353CC}">
              <c16:uniqueId val="{00000001-1AED-4D7F-87AC-D303AE24C3A2}"/>
            </c:ext>
          </c:extLst>
        </c:ser>
        <c:dLbls>
          <c:showLegendKey val="0"/>
          <c:showVal val="0"/>
          <c:showCatName val="0"/>
          <c:showSerName val="0"/>
          <c:showPercent val="0"/>
          <c:showBubbleSize val="0"/>
        </c:dLbls>
        <c:smooth val="0"/>
        <c:axId val="659144447"/>
        <c:axId val="659145279"/>
      </c:lineChart>
      <c:catAx>
        <c:axId val="659144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59145279"/>
        <c:crosses val="autoZero"/>
        <c:auto val="1"/>
        <c:lblAlgn val="ctr"/>
        <c:lblOffset val="100"/>
        <c:noMultiLvlLbl val="0"/>
      </c:catAx>
      <c:valAx>
        <c:axId val="659145279"/>
        <c:scaling>
          <c:orientation val="minMax"/>
          <c:min val="13000"/>
        </c:scaling>
        <c:delete val="0"/>
        <c:axPos val="l"/>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59144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832521441276875E-2"/>
          <c:y val="3.2000000000000001E-2"/>
          <c:w val="0.89718323126611643"/>
          <c:h val="0.83900113174876922"/>
        </c:manualLayout>
      </c:layout>
      <c:lineChart>
        <c:grouping val="standard"/>
        <c:varyColors val="0"/>
        <c:ser>
          <c:idx val="2"/>
          <c:order val="0"/>
          <c:tx>
            <c:v>75% umbral de la pobreza (proyectado)</c:v>
          </c:tx>
          <c:spPr>
            <a:ln w="38100" cap="rnd">
              <a:solidFill>
                <a:srgbClr val="C00000"/>
              </a:solidFill>
              <a:round/>
            </a:ln>
            <a:effectLst/>
          </c:spPr>
          <c:marker>
            <c:symbol val="none"/>
          </c:marker>
          <c:cat>
            <c:numRef>
              <c:f>RESUMEN!$B$1:$F$1</c:f>
              <c:numCache>
                <c:formatCode>General</c:formatCode>
                <c:ptCount val="5"/>
                <c:pt idx="0">
                  <c:v>2023</c:v>
                </c:pt>
                <c:pt idx="1">
                  <c:v>2024</c:v>
                </c:pt>
                <c:pt idx="2">
                  <c:v>2025</c:v>
                </c:pt>
                <c:pt idx="3">
                  <c:v>2026</c:v>
                </c:pt>
                <c:pt idx="4">
                  <c:v>2027</c:v>
                </c:pt>
              </c:numCache>
            </c:numRef>
          </c:cat>
          <c:val>
            <c:numRef>
              <c:f>RESUMEN!$B$14:$F$14</c:f>
              <c:numCache>
                <c:formatCode>General</c:formatCode>
                <c:ptCount val="5"/>
                <c:pt idx="0">
                  <c:v>7605.3369123570046</c:v>
                </c:pt>
                <c:pt idx="1">
                  <c:v>7762.9642660232648</c:v>
                </c:pt>
                <c:pt idx="2">
                  <c:v>7923.8585864143588</c:v>
                </c:pt>
                <c:pt idx="3">
                  <c:v>8088.0875843135573</c:v>
                </c:pt>
                <c:pt idx="4">
                  <c:v>8255.7203738701701</c:v>
                </c:pt>
              </c:numCache>
            </c:numRef>
          </c:val>
          <c:smooth val="0"/>
          <c:extLst>
            <c:ext xmlns:c16="http://schemas.microsoft.com/office/drawing/2014/chart" uri="{C3380CC4-5D6E-409C-BE32-E72D297353CC}">
              <c16:uniqueId val="{00000000-873F-4064-9F55-F958DA741791}"/>
            </c:ext>
          </c:extLst>
        </c:ser>
        <c:ser>
          <c:idx val="3"/>
          <c:order val="1"/>
          <c:tx>
            <c:v>Senda de crecimientos proyectados de la Pensión No Contributiva</c:v>
          </c:tx>
          <c:spPr>
            <a:ln w="38100" cap="rnd">
              <a:solidFill>
                <a:schemeClr val="accent5">
                  <a:lumMod val="75000"/>
                </a:schemeClr>
              </a:solidFill>
              <a:prstDash val="sysDash"/>
              <a:round/>
            </a:ln>
            <a:effectLst/>
          </c:spPr>
          <c:marker>
            <c:symbol val="none"/>
          </c:marker>
          <c:cat>
            <c:numRef>
              <c:f>RESUMEN!$B$1:$F$1</c:f>
              <c:numCache>
                <c:formatCode>General</c:formatCode>
                <c:ptCount val="5"/>
                <c:pt idx="0">
                  <c:v>2023</c:v>
                </c:pt>
                <c:pt idx="1">
                  <c:v>2024</c:v>
                </c:pt>
                <c:pt idx="2">
                  <c:v>2025</c:v>
                </c:pt>
                <c:pt idx="3">
                  <c:v>2026</c:v>
                </c:pt>
                <c:pt idx="4">
                  <c:v>2027</c:v>
                </c:pt>
              </c:numCache>
            </c:numRef>
          </c:cat>
          <c:val>
            <c:numRef>
              <c:f>RESUMEN!$B$9:$F$9</c:f>
              <c:numCache>
                <c:formatCode>0</c:formatCode>
                <c:ptCount val="5"/>
                <c:pt idx="0">
                  <c:v>6784.54</c:v>
                </c:pt>
                <c:pt idx="1">
                  <c:v>7246.1788212046531</c:v>
                </c:pt>
                <c:pt idx="2">
                  <c:v>7644.5909768913116</c:v>
                </c:pt>
                <c:pt idx="3">
                  <c:v>7935.1405993944563</c:v>
                </c:pt>
                <c:pt idx="4">
                  <c:v>8255.7203738701701</c:v>
                </c:pt>
              </c:numCache>
            </c:numRef>
          </c:val>
          <c:smooth val="0"/>
          <c:extLst>
            <c:ext xmlns:c16="http://schemas.microsoft.com/office/drawing/2014/chart" uri="{C3380CC4-5D6E-409C-BE32-E72D297353CC}">
              <c16:uniqueId val="{00000001-873F-4064-9F55-F958DA741791}"/>
            </c:ext>
          </c:extLst>
        </c:ser>
        <c:dLbls>
          <c:showLegendKey val="0"/>
          <c:showVal val="0"/>
          <c:showCatName val="0"/>
          <c:showSerName val="0"/>
          <c:showPercent val="0"/>
          <c:showBubbleSize val="0"/>
        </c:dLbls>
        <c:smooth val="0"/>
        <c:axId val="659144447"/>
        <c:axId val="659145279"/>
      </c:lineChart>
      <c:catAx>
        <c:axId val="659144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59145279"/>
        <c:crosses val="autoZero"/>
        <c:auto val="1"/>
        <c:lblAlgn val="ctr"/>
        <c:lblOffset val="100"/>
        <c:noMultiLvlLbl val="0"/>
      </c:catAx>
      <c:valAx>
        <c:axId val="659145279"/>
        <c:scaling>
          <c:orientation val="minMax"/>
          <c:max val="8500"/>
          <c:min val="6500"/>
        </c:scaling>
        <c:delete val="0"/>
        <c:axPos val="l"/>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59144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Lagunas!$D$5</c:f>
              <c:strCache>
                <c:ptCount val="1"/>
                <c:pt idx="0">
                  <c:v>Tras reforma</c:v>
                </c:pt>
              </c:strCache>
            </c:strRef>
          </c:tx>
          <c:spPr>
            <a:ln w="28575" cap="rnd">
              <a:solidFill>
                <a:schemeClr val="accent1">
                  <a:lumMod val="50000"/>
                </a:schemeClr>
              </a:solidFill>
              <a:round/>
            </a:ln>
            <a:effectLst/>
          </c:spPr>
          <c:marker>
            <c:symbol val="diamond"/>
            <c:size val="7"/>
            <c:spPr>
              <a:solidFill>
                <a:schemeClr val="accent1">
                  <a:lumMod val="50000"/>
                </a:schemeClr>
              </a:solidFill>
              <a:ln w="9525">
                <a:solidFill>
                  <a:schemeClr val="accent1"/>
                </a:solidFill>
              </a:ln>
              <a:effectLst/>
            </c:spPr>
          </c:marker>
          <c:dLbls>
            <c:dLbl>
              <c:idx val="0"/>
              <c:delete val="1"/>
              <c:extLst>
                <c:ext xmlns:c15="http://schemas.microsoft.com/office/drawing/2012/chart" uri="{CE6537A1-D6FC-4f65-9D91-7224C49458BB}">
                  <c15:layout>
                    <c:manualLayout>
                      <c:w val="6.3902658855340244E-2"/>
                      <c:h val="0.12149342070496219"/>
                    </c:manualLayout>
                  </c15:layout>
                </c:ext>
                <c:ext xmlns:c16="http://schemas.microsoft.com/office/drawing/2014/chart" uri="{C3380CC4-5D6E-409C-BE32-E72D297353CC}">
                  <c16:uniqueId val="{00000000-DA68-441E-93AF-D04C4878C22B}"/>
                </c:ext>
              </c:extLst>
            </c:dLbl>
            <c:dLbl>
              <c:idx val="1"/>
              <c:layout>
                <c:manualLayout>
                  <c:x val="-4.9571879224876152E-2"/>
                  <c:y val="-5.70469798657718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68-441E-93AF-D04C4878C22B}"/>
                </c:ext>
              </c:extLst>
            </c:dLbl>
            <c:dLbl>
              <c:idx val="2"/>
              <c:layout>
                <c:manualLayout>
                  <c:x val="-2.253267237494367E-2"/>
                  <c:y val="-5.3691275167785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68-441E-93AF-D04C4878C22B}"/>
                </c:ext>
              </c:extLst>
            </c:dLbl>
            <c:dLbl>
              <c:idx val="3"/>
              <c:delete val="1"/>
              <c:extLst>
                <c:ext xmlns:c15="http://schemas.microsoft.com/office/drawing/2012/chart" uri="{CE6537A1-D6FC-4f65-9D91-7224C49458BB}"/>
                <c:ext xmlns:c16="http://schemas.microsoft.com/office/drawing/2014/chart" uri="{C3380CC4-5D6E-409C-BE32-E72D297353CC}">
                  <c16:uniqueId val="{00000003-DA68-441E-93AF-D04C4878C22B}"/>
                </c:ext>
              </c:extLst>
            </c:dLbl>
            <c:spPr>
              <a:solidFill>
                <a:schemeClr val="accent5"/>
              </a:solid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Lagunas!$C$6:$C$9</c:f>
              <c:strCache>
                <c:ptCount val="4"/>
                <c:pt idx="0">
                  <c:v>Mes 1-48</c:v>
                </c:pt>
                <c:pt idx="1">
                  <c:v>Mes 49-60</c:v>
                </c:pt>
                <c:pt idx="2">
                  <c:v>Mes 61-84</c:v>
                </c:pt>
                <c:pt idx="3">
                  <c:v>Mes 85</c:v>
                </c:pt>
              </c:strCache>
            </c:strRef>
          </c:cat>
          <c:val>
            <c:numRef>
              <c:f>Lagunas!$D$6:$D$9</c:f>
              <c:numCache>
                <c:formatCode>0%</c:formatCode>
                <c:ptCount val="4"/>
                <c:pt idx="0">
                  <c:v>1</c:v>
                </c:pt>
                <c:pt idx="1">
                  <c:v>1</c:v>
                </c:pt>
                <c:pt idx="2">
                  <c:v>0.8</c:v>
                </c:pt>
                <c:pt idx="3">
                  <c:v>0.5</c:v>
                </c:pt>
              </c:numCache>
            </c:numRef>
          </c:val>
          <c:smooth val="0"/>
          <c:extLst>
            <c:ext xmlns:c16="http://schemas.microsoft.com/office/drawing/2014/chart" uri="{C3380CC4-5D6E-409C-BE32-E72D297353CC}">
              <c16:uniqueId val="{00000004-DA68-441E-93AF-D04C4878C22B}"/>
            </c:ext>
          </c:extLst>
        </c:ser>
        <c:ser>
          <c:idx val="1"/>
          <c:order val="1"/>
          <c:tx>
            <c:strRef>
              <c:f>Lagunas!$E$5</c:f>
              <c:strCache>
                <c:ptCount val="1"/>
                <c:pt idx="0">
                  <c:v>Sistema actual</c:v>
                </c:pt>
              </c:strCache>
            </c:strRef>
          </c:tx>
          <c:spPr>
            <a:ln w="28575" cap="rnd">
              <a:solidFill>
                <a:schemeClr val="accent2">
                  <a:lumMod val="75000"/>
                </a:schemeClr>
              </a:solidFill>
              <a:prstDash val="dash"/>
              <a:round/>
            </a:ln>
            <a:effectLst/>
          </c:spPr>
          <c:marker>
            <c:symbol val="diamond"/>
            <c:size val="7"/>
            <c:spPr>
              <a:solidFill>
                <a:schemeClr val="accent5">
                  <a:lumMod val="60000"/>
                  <a:lumOff val="40000"/>
                </a:schemeClr>
              </a:solidFill>
              <a:ln w="9525">
                <a:solidFill>
                  <a:schemeClr val="accent2"/>
                </a:solidFill>
              </a:ln>
              <a:effectLst/>
            </c:spPr>
          </c:marker>
          <c:dLbls>
            <c:dLbl>
              <c:idx val="0"/>
              <c:layout>
                <c:manualLayout>
                  <c:x val="-2.7997042096957338E-2"/>
                  <c:y val="-5.8356170089548763E-2"/>
                </c:manualLayout>
              </c:layout>
              <c:spPr>
                <a:solidFill>
                  <a:schemeClr val="accent5"/>
                </a:solid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68-441E-93AF-D04C4878C22B}"/>
                </c:ext>
              </c:extLst>
            </c:dLbl>
            <c:dLbl>
              <c:idx val="1"/>
              <c:layout>
                <c:manualLayout>
                  <c:x val="-4.2812077512392972E-2"/>
                  <c:y val="4.6979865771812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68-441E-93AF-D04C4878C22B}"/>
                </c:ext>
              </c:extLst>
            </c:dLbl>
            <c:dLbl>
              <c:idx val="2"/>
              <c:layout>
                <c:manualLayout>
                  <c:x val="-3.6052275799909869E-2"/>
                  <c:y val="5.0335570469798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68-441E-93AF-D04C4878C22B}"/>
                </c:ext>
              </c:extLst>
            </c:dLbl>
            <c:dLbl>
              <c:idx val="3"/>
              <c:layout>
                <c:manualLayout>
                  <c:x val="-4.3994925213196596E-2"/>
                  <c:y val="4.6979781604693342E-2"/>
                </c:manualLayout>
              </c:layout>
              <c:spPr>
                <a:solidFill>
                  <a:schemeClr val="accent5"/>
                </a:solid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68-441E-93AF-D04C4878C22B}"/>
                </c:ext>
              </c:extLst>
            </c:dLbl>
            <c:spPr>
              <a:solidFill>
                <a:schemeClr val="accent2">
                  <a:lumMod val="40000"/>
                  <a:lumOff val="60000"/>
                </a:schemeClr>
              </a:solid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Lagunas!$C$6:$C$9</c:f>
              <c:strCache>
                <c:ptCount val="4"/>
                <c:pt idx="0">
                  <c:v>Mes 1-48</c:v>
                </c:pt>
                <c:pt idx="1">
                  <c:v>Mes 49-60</c:v>
                </c:pt>
                <c:pt idx="2">
                  <c:v>Mes 61-84</c:v>
                </c:pt>
                <c:pt idx="3">
                  <c:v>Mes 85</c:v>
                </c:pt>
              </c:strCache>
            </c:strRef>
          </c:cat>
          <c:val>
            <c:numRef>
              <c:f>Lagunas!$E$6:$E$9</c:f>
              <c:numCache>
                <c:formatCode>0%</c:formatCode>
                <c:ptCount val="4"/>
                <c:pt idx="0">
                  <c:v>1</c:v>
                </c:pt>
                <c:pt idx="1">
                  <c:v>0.5</c:v>
                </c:pt>
                <c:pt idx="2">
                  <c:v>0.5</c:v>
                </c:pt>
                <c:pt idx="3">
                  <c:v>0.5</c:v>
                </c:pt>
              </c:numCache>
            </c:numRef>
          </c:val>
          <c:smooth val="0"/>
          <c:extLst>
            <c:ext xmlns:c16="http://schemas.microsoft.com/office/drawing/2014/chart" uri="{C3380CC4-5D6E-409C-BE32-E72D297353CC}">
              <c16:uniqueId val="{00000009-DA68-441E-93AF-D04C4878C22B}"/>
            </c:ext>
          </c:extLst>
        </c:ser>
        <c:dLbls>
          <c:showLegendKey val="0"/>
          <c:showVal val="0"/>
          <c:showCatName val="0"/>
          <c:showSerName val="0"/>
          <c:showPercent val="0"/>
          <c:showBubbleSize val="0"/>
        </c:dLbls>
        <c:marker val="1"/>
        <c:smooth val="0"/>
        <c:axId val="1290652799"/>
        <c:axId val="1290065295"/>
      </c:lineChart>
      <c:catAx>
        <c:axId val="129065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crossAx val="1290065295"/>
        <c:crosses val="autoZero"/>
        <c:auto val="1"/>
        <c:lblAlgn val="ctr"/>
        <c:lblOffset val="100"/>
        <c:noMultiLvlLbl val="0"/>
      </c:catAx>
      <c:valAx>
        <c:axId val="1290065295"/>
        <c:scaling>
          <c:orientation val="minMax"/>
          <c:min val="0.2"/>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crossAx val="129065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E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784364436358068E-2"/>
          <c:y val="9.5139030037821273E-2"/>
          <c:w val="0.88154849563884119"/>
          <c:h val="0.80174888503978015"/>
        </c:manualLayout>
      </c:layout>
      <c:areaChart>
        <c:grouping val="standard"/>
        <c:varyColors val="0"/>
        <c:ser>
          <c:idx val="2"/>
          <c:order val="1"/>
          <c:tx>
            <c:v>Bases utilizadas en ambos casos</c:v>
          </c:tx>
          <c:spPr>
            <a:solidFill>
              <a:schemeClr val="accent1"/>
            </a:solidFill>
            <a:ln>
              <a:noFill/>
            </a:ln>
            <a:effectLst/>
          </c:spPr>
          <c:val>
            <c:numRef>
              <c:f>'[EJEMPLOS CON Y SIN REFORMA (MTQ_VREV).xlsx]4 EJEMPLOS (BUENA)'!$Q$4:$Q$543</c:f>
              <c:numCache>
                <c:formatCode>General</c:formatCode>
                <c:ptCount val="540"/>
                <c:pt idx="239" formatCode="#,##0.00">
                  <c:v>1389.42</c:v>
                </c:pt>
                <c:pt idx="240" formatCode="#,##0.00">
                  <c:v>1418.625</c:v>
                </c:pt>
                <c:pt idx="241" formatCode="#,##0.00">
                  <c:v>1418.625</c:v>
                </c:pt>
                <c:pt idx="242" formatCode="#,##0.00">
                  <c:v>1418.625</c:v>
                </c:pt>
                <c:pt idx="243" formatCode="#,##0.00">
                  <c:v>1418.625</c:v>
                </c:pt>
                <c:pt idx="244" formatCode="#,##0.00">
                  <c:v>1418.625</c:v>
                </c:pt>
                <c:pt idx="245" formatCode="#,##0.00">
                  <c:v>1418.625</c:v>
                </c:pt>
                <c:pt idx="246" formatCode="#,##0.00">
                  <c:v>1418.625</c:v>
                </c:pt>
                <c:pt idx="247" formatCode="#,##0.00">
                  <c:v>1418.625</c:v>
                </c:pt>
                <c:pt idx="248" formatCode="#,##0.00">
                  <c:v>1418.625</c:v>
                </c:pt>
                <c:pt idx="249" formatCode="#,##0.00">
                  <c:v>1418.625</c:v>
                </c:pt>
                <c:pt idx="250" formatCode="#,##0.00">
                  <c:v>1418.625</c:v>
                </c:pt>
                <c:pt idx="251" formatCode="#,##0.00">
                  <c:v>1418.625</c:v>
                </c:pt>
                <c:pt idx="252" formatCode="#,##0.00">
                  <c:v>1444.2350000000001</c:v>
                </c:pt>
                <c:pt idx="253" formatCode="#,##0.00">
                  <c:v>1444.2350000000001</c:v>
                </c:pt>
                <c:pt idx="254" formatCode="#,##0.00">
                  <c:v>1444.2350000000001</c:v>
                </c:pt>
                <c:pt idx="255" formatCode="#,##0.00">
                  <c:v>1444.2350000000001</c:v>
                </c:pt>
                <c:pt idx="256" formatCode="#,##0.00">
                  <c:v>1444.2350000000001</c:v>
                </c:pt>
                <c:pt idx="257" formatCode="#,##0.00">
                  <c:v>1444.2350000000001</c:v>
                </c:pt>
                <c:pt idx="258" formatCode="#,##0.00">
                  <c:v>1444.2350000000001</c:v>
                </c:pt>
                <c:pt idx="259" formatCode="#,##0.00">
                  <c:v>1444.2350000000001</c:v>
                </c:pt>
                <c:pt idx="260" formatCode="#,##0.00">
                  <c:v>1444.2350000000001</c:v>
                </c:pt>
                <c:pt idx="261" formatCode="#,##0.00">
                  <c:v>1444.2350000000001</c:v>
                </c:pt>
                <c:pt idx="262" formatCode="#,##0.00">
                  <c:v>1444.2350000000001</c:v>
                </c:pt>
                <c:pt idx="263" formatCode="#,##0.00">
                  <c:v>1444.2350000000001</c:v>
                </c:pt>
                <c:pt idx="264" formatCode="#,##0.00">
                  <c:v>1473.26</c:v>
                </c:pt>
                <c:pt idx="265" formatCode="#,##0.00">
                  <c:v>1473.26</c:v>
                </c:pt>
                <c:pt idx="266" formatCode="#,##0.00">
                  <c:v>1473.26</c:v>
                </c:pt>
                <c:pt idx="267" formatCode="#,##0.00">
                  <c:v>1473.26</c:v>
                </c:pt>
                <c:pt idx="268" formatCode="#,##0.00">
                  <c:v>1473.26</c:v>
                </c:pt>
                <c:pt idx="269" formatCode="#,##0.00">
                  <c:v>1473.26</c:v>
                </c:pt>
                <c:pt idx="270" formatCode="#,##0.00">
                  <c:v>1473.26</c:v>
                </c:pt>
                <c:pt idx="271" formatCode="#,##0.00">
                  <c:v>1473.26</c:v>
                </c:pt>
                <c:pt idx="272" formatCode="#,##0.00">
                  <c:v>1473.26</c:v>
                </c:pt>
                <c:pt idx="273" formatCode="#,##0.00">
                  <c:v>1473.26</c:v>
                </c:pt>
                <c:pt idx="274" formatCode="#,##0.00">
                  <c:v>1473.26</c:v>
                </c:pt>
                <c:pt idx="275" formatCode="#,##0.00">
                  <c:v>1473.26</c:v>
                </c:pt>
                <c:pt idx="276" formatCode="#,##0.00">
                  <c:v>1502.855</c:v>
                </c:pt>
                <c:pt idx="277" formatCode="#,##0.00">
                  <c:v>1502.855</c:v>
                </c:pt>
                <c:pt idx="278" formatCode="#,##0.00">
                  <c:v>1502.855</c:v>
                </c:pt>
                <c:pt idx="279" formatCode="#,##0.00">
                  <c:v>1502.855</c:v>
                </c:pt>
                <c:pt idx="280" formatCode="#,##0.00">
                  <c:v>1502.855</c:v>
                </c:pt>
                <c:pt idx="281" formatCode="#,##0.00">
                  <c:v>1502.855</c:v>
                </c:pt>
                <c:pt idx="282" formatCode="#,##0.00">
                  <c:v>1502.855</c:v>
                </c:pt>
                <c:pt idx="283" formatCode="#,##0.00">
                  <c:v>1502.855</c:v>
                </c:pt>
                <c:pt idx="284" formatCode="#,##0.00">
                  <c:v>1502.855</c:v>
                </c:pt>
                <c:pt idx="285" formatCode="#,##0.00">
                  <c:v>1502.855</c:v>
                </c:pt>
                <c:pt idx="286" formatCode="#,##0.00">
                  <c:v>1502.855</c:v>
                </c:pt>
                <c:pt idx="287" formatCode="#,##0.00">
                  <c:v>1502.855</c:v>
                </c:pt>
                <c:pt idx="288" formatCode="#,##0.00">
                  <c:v>1545.45</c:v>
                </c:pt>
                <c:pt idx="289" formatCode="#,##0.00">
                  <c:v>1545.45</c:v>
                </c:pt>
                <c:pt idx="290" formatCode="#,##0.00">
                  <c:v>1545.45</c:v>
                </c:pt>
                <c:pt idx="291" formatCode="#,##0.00">
                  <c:v>1545.45</c:v>
                </c:pt>
                <c:pt idx="292" formatCode="#,##0.00">
                  <c:v>1545.45</c:v>
                </c:pt>
                <c:pt idx="293" formatCode="#,##0.00">
                  <c:v>1545.45</c:v>
                </c:pt>
                <c:pt idx="294" formatCode="#,##0.00">
                  <c:v>1545.45</c:v>
                </c:pt>
                <c:pt idx="295" formatCode="#,##0.00">
                  <c:v>1545.45</c:v>
                </c:pt>
                <c:pt idx="296" formatCode="#,##0.00">
                  <c:v>1545.45</c:v>
                </c:pt>
                <c:pt idx="297" formatCode="#,##0.00">
                  <c:v>1545.45</c:v>
                </c:pt>
                <c:pt idx="298" formatCode="#,##0.00">
                  <c:v>1545.45</c:v>
                </c:pt>
                <c:pt idx="299" formatCode="#,##0.00">
                  <c:v>1545.45</c:v>
                </c:pt>
                <c:pt idx="300" formatCode="#,##0.00">
                  <c:v>1589.25</c:v>
                </c:pt>
                <c:pt idx="301" formatCode="#,##0.00">
                  <c:v>1589.25</c:v>
                </c:pt>
                <c:pt idx="302" formatCode="#,##0.00">
                  <c:v>1589.25</c:v>
                </c:pt>
                <c:pt idx="303" formatCode="#,##0.00">
                  <c:v>1589.25</c:v>
                </c:pt>
                <c:pt idx="304" formatCode="#,##0.00">
                  <c:v>1589.25</c:v>
                </c:pt>
                <c:pt idx="305" formatCode="#,##0.00">
                  <c:v>1589.25</c:v>
                </c:pt>
                <c:pt idx="306" formatCode="#,##0.00">
                  <c:v>1589.25</c:v>
                </c:pt>
                <c:pt idx="307" formatCode="#,##0.00">
                  <c:v>1589.25</c:v>
                </c:pt>
                <c:pt idx="308" formatCode="#,##0.00">
                  <c:v>1589.25</c:v>
                </c:pt>
                <c:pt idx="309" formatCode="#,##0.00">
                  <c:v>1589.25</c:v>
                </c:pt>
                <c:pt idx="310" formatCode="#,##0.00">
                  <c:v>1589.25</c:v>
                </c:pt>
                <c:pt idx="311" formatCode="#,##0.00">
                  <c:v>1589.25</c:v>
                </c:pt>
                <c:pt idx="312" formatCode="#,##0.00">
                  <c:v>1634.4</c:v>
                </c:pt>
                <c:pt idx="313" formatCode="#,##0.00">
                  <c:v>1634.4</c:v>
                </c:pt>
                <c:pt idx="314" formatCode="#,##0.00">
                  <c:v>1634.4</c:v>
                </c:pt>
                <c:pt idx="315" formatCode="#,##0.00">
                  <c:v>1634.4</c:v>
                </c:pt>
                <c:pt idx="316" formatCode="#,##0.00">
                  <c:v>1634.4</c:v>
                </c:pt>
                <c:pt idx="317" formatCode="#,##0.00">
                  <c:v>1634.4</c:v>
                </c:pt>
                <c:pt idx="318" formatCode="#,##0.00">
                  <c:v>1652.1</c:v>
                </c:pt>
                <c:pt idx="319" formatCode="#,##0.00">
                  <c:v>1652.1</c:v>
                </c:pt>
                <c:pt idx="320" formatCode="#,##0.00">
                  <c:v>1652.1</c:v>
                </c:pt>
                <c:pt idx="321" formatCode="#,##0.00">
                  <c:v>1652.1</c:v>
                </c:pt>
                <c:pt idx="322" formatCode="#,##0.00">
                  <c:v>1652.1</c:v>
                </c:pt>
                <c:pt idx="323" formatCode="#,##0.00">
                  <c:v>1652.1</c:v>
                </c:pt>
                <c:pt idx="324" formatCode="#,##0.00">
                  <c:v>1705.95</c:v>
                </c:pt>
                <c:pt idx="325" formatCode="#,##0.00">
                  <c:v>1705.95</c:v>
                </c:pt>
                <c:pt idx="326" formatCode="#,##0.00">
                  <c:v>1705.95</c:v>
                </c:pt>
                <c:pt idx="327" formatCode="#,##0.00">
                  <c:v>1705.95</c:v>
                </c:pt>
                <c:pt idx="328" formatCode="#,##0.00">
                  <c:v>1705.95</c:v>
                </c:pt>
                <c:pt idx="329" formatCode="#,##0.00">
                  <c:v>1705.95</c:v>
                </c:pt>
                <c:pt idx="330" formatCode="#,##0.00">
                  <c:v>1705.95</c:v>
                </c:pt>
                <c:pt idx="331" formatCode="#,##0.00">
                  <c:v>1705.95</c:v>
                </c:pt>
                <c:pt idx="332" formatCode="#,##0.00">
                  <c:v>1705.95</c:v>
                </c:pt>
                <c:pt idx="333" formatCode="#,##0.00">
                  <c:v>1705.95</c:v>
                </c:pt>
                <c:pt idx="334" formatCode="#,##0.00">
                  <c:v>1705.95</c:v>
                </c:pt>
                <c:pt idx="335" formatCode="#,##0.00">
                  <c:v>1705.95</c:v>
                </c:pt>
                <c:pt idx="336" formatCode="#,##0.00">
                  <c:v>1764.4499999999998</c:v>
                </c:pt>
                <c:pt idx="337" formatCode="#,##0.00">
                  <c:v>1764.4499999999998</c:v>
                </c:pt>
                <c:pt idx="338" formatCode="#,##0.00">
                  <c:v>1764.4499999999998</c:v>
                </c:pt>
                <c:pt idx="339" formatCode="#,##0.00">
                  <c:v>1764.4499999999998</c:v>
                </c:pt>
                <c:pt idx="340" formatCode="#,##0.00">
                  <c:v>1764.4499999999998</c:v>
                </c:pt>
                <c:pt idx="341" formatCode="#,##0.00">
                  <c:v>1764.4499999999998</c:v>
                </c:pt>
                <c:pt idx="342" formatCode="#,##0.00">
                  <c:v>1764.4499999999998</c:v>
                </c:pt>
                <c:pt idx="343" formatCode="#,##0.00">
                  <c:v>1764.4499999999998</c:v>
                </c:pt>
                <c:pt idx="344" formatCode="#,##0.00">
                  <c:v>1764.4499999999998</c:v>
                </c:pt>
                <c:pt idx="345" formatCode="#,##0.00">
                  <c:v>1764.4499999999998</c:v>
                </c:pt>
                <c:pt idx="346" formatCode="#,##0.00">
                  <c:v>1764.4499999999998</c:v>
                </c:pt>
                <c:pt idx="347" formatCode="#,##0.00">
                  <c:v>1764.4499999999998</c:v>
                </c:pt>
                <c:pt idx="348" formatCode="#,##0.00">
                  <c:v>1830.9</c:v>
                </c:pt>
                <c:pt idx="349" formatCode="#,##0.00">
                  <c:v>1830.9</c:v>
                </c:pt>
                <c:pt idx="350" formatCode="#,##0.00">
                  <c:v>1830.9</c:v>
                </c:pt>
                <c:pt idx="351" formatCode="#,##0.00">
                  <c:v>1830.9</c:v>
                </c:pt>
                <c:pt idx="352" formatCode="#,##0.00">
                  <c:v>1830.9</c:v>
                </c:pt>
                <c:pt idx="353" formatCode="#,##0.00">
                  <c:v>1830.9</c:v>
                </c:pt>
                <c:pt idx="354" formatCode="#,##0.00">
                  <c:v>1830.9</c:v>
                </c:pt>
                <c:pt idx="355" formatCode="#,##0.00">
                  <c:v>1830.9</c:v>
                </c:pt>
                <c:pt idx="356" formatCode="#,##0.00">
                  <c:v>1830.9</c:v>
                </c:pt>
                <c:pt idx="357" formatCode="#,##0.00">
                  <c:v>1830.9</c:v>
                </c:pt>
                <c:pt idx="358" formatCode="#,##0.00">
                  <c:v>1830.9</c:v>
                </c:pt>
                <c:pt idx="359" formatCode="#,##0.00">
                  <c:v>1830.9</c:v>
                </c:pt>
                <c:pt idx="360" formatCode="#,##0.00">
                  <c:v>1887</c:v>
                </c:pt>
                <c:pt idx="361" formatCode="#,##0.00">
                  <c:v>1887</c:v>
                </c:pt>
                <c:pt idx="362" formatCode="#,##0.00">
                  <c:v>1887</c:v>
                </c:pt>
                <c:pt idx="363" formatCode="#,##0.00">
                  <c:v>1887</c:v>
                </c:pt>
                <c:pt idx="364" formatCode="#,##0.00">
                  <c:v>1887</c:v>
                </c:pt>
                <c:pt idx="365" formatCode="#,##0.00">
                  <c:v>1887</c:v>
                </c:pt>
                <c:pt idx="366" formatCode="#,##0.00">
                  <c:v>1887</c:v>
                </c:pt>
                <c:pt idx="367" formatCode="#,##0.00">
                  <c:v>1887</c:v>
                </c:pt>
                <c:pt idx="368" formatCode="#,##0.00">
                  <c:v>1887</c:v>
                </c:pt>
                <c:pt idx="369" formatCode="#,##0.00">
                  <c:v>1887</c:v>
                </c:pt>
                <c:pt idx="370" formatCode="#,##0.00">
                  <c:v>1887</c:v>
                </c:pt>
                <c:pt idx="371" formatCode="#,##0.00">
                  <c:v>1887</c:v>
                </c:pt>
                <c:pt idx="372" formatCode="#,##0.00">
                  <c:v>0</c:v>
                </c:pt>
                <c:pt idx="373" formatCode="#,##0.00">
                  <c:v>0</c:v>
                </c:pt>
                <c:pt idx="374" formatCode="#,##0.00">
                  <c:v>0</c:v>
                </c:pt>
                <c:pt idx="375" formatCode="#,##0.00">
                  <c:v>0</c:v>
                </c:pt>
                <c:pt idx="376" formatCode="#,##0.00">
                  <c:v>0</c:v>
                </c:pt>
                <c:pt idx="377" formatCode="#,##0.00">
                  <c:v>0</c:v>
                </c:pt>
                <c:pt idx="378" formatCode="#,##0.00">
                  <c:v>0</c:v>
                </c:pt>
                <c:pt idx="379" formatCode="#,##0.00">
                  <c:v>0</c:v>
                </c:pt>
                <c:pt idx="380" formatCode="#,##0.00">
                  <c:v>0</c:v>
                </c:pt>
                <c:pt idx="381" formatCode="#,##0.00">
                  <c:v>0</c:v>
                </c:pt>
                <c:pt idx="382" formatCode="#,##0.00">
                  <c:v>0</c:v>
                </c:pt>
                <c:pt idx="383" formatCode="#,##0.00">
                  <c:v>0</c:v>
                </c:pt>
                <c:pt idx="384" formatCode="#,##0.00">
                  <c:v>0</c:v>
                </c:pt>
                <c:pt idx="385" formatCode="#,##0.00">
                  <c:v>0</c:v>
                </c:pt>
                <c:pt idx="386" formatCode="#,##0.00">
                  <c:v>0</c:v>
                </c:pt>
                <c:pt idx="387" formatCode="#,##0.00">
                  <c:v>0</c:v>
                </c:pt>
                <c:pt idx="388" formatCode="#,##0.00">
                  <c:v>0</c:v>
                </c:pt>
                <c:pt idx="389" formatCode="#,##0.00">
                  <c:v>0</c:v>
                </c:pt>
                <c:pt idx="390" formatCode="#,##0.00">
                  <c:v>0</c:v>
                </c:pt>
                <c:pt idx="391" formatCode="#,##0.00">
                  <c:v>0</c:v>
                </c:pt>
                <c:pt idx="392" formatCode="#,##0.00">
                  <c:v>0</c:v>
                </c:pt>
                <c:pt idx="393" formatCode="#,##0.00">
                  <c:v>0</c:v>
                </c:pt>
                <c:pt idx="394" formatCode="#,##0.00">
                  <c:v>0</c:v>
                </c:pt>
                <c:pt idx="395" formatCode="#,##0.00">
                  <c:v>0</c:v>
                </c:pt>
                <c:pt idx="396" formatCode="#,##0.00">
                  <c:v>0</c:v>
                </c:pt>
                <c:pt idx="397" formatCode="#,##0.00">
                  <c:v>0</c:v>
                </c:pt>
                <c:pt idx="398" formatCode="#,##0.00">
                  <c:v>0</c:v>
                </c:pt>
                <c:pt idx="399" formatCode="#,##0.00">
                  <c:v>0</c:v>
                </c:pt>
                <c:pt idx="400" formatCode="#,##0.00">
                  <c:v>0</c:v>
                </c:pt>
                <c:pt idx="401" formatCode="#,##0.00">
                  <c:v>0</c:v>
                </c:pt>
                <c:pt idx="402" formatCode="#,##0.00">
                  <c:v>0</c:v>
                </c:pt>
                <c:pt idx="403" formatCode="#,##0.00">
                  <c:v>0</c:v>
                </c:pt>
                <c:pt idx="404" formatCode="#,##0.00">
                  <c:v>0</c:v>
                </c:pt>
                <c:pt idx="405" formatCode="#,##0.00">
                  <c:v>0</c:v>
                </c:pt>
                <c:pt idx="406" formatCode="#,##0.00">
                  <c:v>0</c:v>
                </c:pt>
                <c:pt idx="407" formatCode="#,##0.00">
                  <c:v>0</c:v>
                </c:pt>
                <c:pt idx="408" formatCode="#,##0.00">
                  <c:v>0</c:v>
                </c:pt>
                <c:pt idx="409" formatCode="#,##0.00">
                  <c:v>0</c:v>
                </c:pt>
                <c:pt idx="410" formatCode="#,##0.00">
                  <c:v>0</c:v>
                </c:pt>
                <c:pt idx="411" formatCode="#,##0.00">
                  <c:v>0</c:v>
                </c:pt>
                <c:pt idx="412" formatCode="#,##0.00">
                  <c:v>0</c:v>
                </c:pt>
                <c:pt idx="413" formatCode="#,##0.00">
                  <c:v>0</c:v>
                </c:pt>
                <c:pt idx="414" formatCode="#,##0.00">
                  <c:v>0</c:v>
                </c:pt>
                <c:pt idx="415" formatCode="#,##0.00">
                  <c:v>0</c:v>
                </c:pt>
                <c:pt idx="416" formatCode="#,##0.00">
                  <c:v>0</c:v>
                </c:pt>
                <c:pt idx="417" formatCode="#,##0.00">
                  <c:v>0</c:v>
                </c:pt>
                <c:pt idx="418" formatCode="#,##0.00">
                  <c:v>0</c:v>
                </c:pt>
                <c:pt idx="419" formatCode="#,##0.00">
                  <c:v>0</c:v>
                </c:pt>
                <c:pt idx="420" formatCode="#,##0.00">
                  <c:v>0</c:v>
                </c:pt>
                <c:pt idx="421" formatCode="#,##0.00">
                  <c:v>0</c:v>
                </c:pt>
                <c:pt idx="422" formatCode="#,##0.00">
                  <c:v>0</c:v>
                </c:pt>
                <c:pt idx="423" formatCode="#,##0.00">
                  <c:v>0</c:v>
                </c:pt>
                <c:pt idx="424" formatCode="#,##0.00">
                  <c:v>0</c:v>
                </c:pt>
                <c:pt idx="425" formatCode="#,##0.00">
                  <c:v>0</c:v>
                </c:pt>
                <c:pt idx="426" formatCode="#,##0.00">
                  <c:v>0</c:v>
                </c:pt>
                <c:pt idx="427" formatCode="#,##0.00">
                  <c:v>0</c:v>
                </c:pt>
                <c:pt idx="428" formatCode="#,##0.00">
                  <c:v>0</c:v>
                </c:pt>
                <c:pt idx="429" formatCode="#,##0.00">
                  <c:v>0</c:v>
                </c:pt>
                <c:pt idx="430" formatCode="#,##0.00">
                  <c:v>0</c:v>
                </c:pt>
                <c:pt idx="431" formatCode="#,##0.00">
                  <c:v>0</c:v>
                </c:pt>
                <c:pt idx="432" formatCode="#,##0.00">
                  <c:v>0</c:v>
                </c:pt>
                <c:pt idx="433" formatCode="#,##0.00">
                  <c:v>0</c:v>
                </c:pt>
                <c:pt idx="434" formatCode="#,##0.00">
                  <c:v>0</c:v>
                </c:pt>
                <c:pt idx="435" formatCode="#,##0.00">
                  <c:v>0</c:v>
                </c:pt>
                <c:pt idx="436" formatCode="#,##0.00">
                  <c:v>0</c:v>
                </c:pt>
                <c:pt idx="437" formatCode="#,##0.00">
                  <c:v>0</c:v>
                </c:pt>
                <c:pt idx="438" formatCode="#,##0.00">
                  <c:v>0</c:v>
                </c:pt>
                <c:pt idx="439" formatCode="#,##0.00">
                  <c:v>0</c:v>
                </c:pt>
                <c:pt idx="440" formatCode="#,##0.00">
                  <c:v>0</c:v>
                </c:pt>
                <c:pt idx="441" formatCode="#,##0.00">
                  <c:v>0</c:v>
                </c:pt>
                <c:pt idx="442" formatCode="#,##0.00">
                  <c:v>0</c:v>
                </c:pt>
                <c:pt idx="443" formatCode="#,##0.00">
                  <c:v>0</c:v>
                </c:pt>
                <c:pt idx="444" formatCode="#,##0.00">
                  <c:v>0</c:v>
                </c:pt>
                <c:pt idx="445" formatCode="#,##0.00">
                  <c:v>0</c:v>
                </c:pt>
                <c:pt idx="446" formatCode="#,##0.00">
                  <c:v>0</c:v>
                </c:pt>
                <c:pt idx="447" formatCode="#,##0.00">
                  <c:v>0</c:v>
                </c:pt>
                <c:pt idx="448" formatCode="#,##0.00">
                  <c:v>0</c:v>
                </c:pt>
                <c:pt idx="449" formatCode="#,##0.00">
                  <c:v>0</c:v>
                </c:pt>
                <c:pt idx="450" formatCode="#,##0.00">
                  <c:v>0</c:v>
                </c:pt>
                <c:pt idx="451" formatCode="#,##0.00">
                  <c:v>0</c:v>
                </c:pt>
                <c:pt idx="452" formatCode="#,##0.00">
                  <c:v>0</c:v>
                </c:pt>
                <c:pt idx="453" formatCode="#,##0.00">
                  <c:v>0</c:v>
                </c:pt>
                <c:pt idx="454" formatCode="#,##0.00">
                  <c:v>0</c:v>
                </c:pt>
                <c:pt idx="455" formatCode="#,##0.00">
                  <c:v>0</c:v>
                </c:pt>
                <c:pt idx="456" formatCode="#,##0.00">
                  <c:v>0</c:v>
                </c:pt>
                <c:pt idx="457" formatCode="#,##0.00">
                  <c:v>0</c:v>
                </c:pt>
                <c:pt idx="458" formatCode="#,##0.00">
                  <c:v>0</c:v>
                </c:pt>
                <c:pt idx="459" formatCode="#,##0.00">
                  <c:v>0</c:v>
                </c:pt>
                <c:pt idx="460" formatCode="#,##0.00">
                  <c:v>0</c:v>
                </c:pt>
                <c:pt idx="461" formatCode="#,##0.00">
                  <c:v>0</c:v>
                </c:pt>
                <c:pt idx="462" formatCode="#,##0.00">
                  <c:v>0</c:v>
                </c:pt>
                <c:pt idx="463" formatCode="#,##0.00">
                  <c:v>0</c:v>
                </c:pt>
                <c:pt idx="464" formatCode="#,##0.00">
                  <c:v>0</c:v>
                </c:pt>
                <c:pt idx="465" formatCode="#,##0.00">
                  <c:v>0</c:v>
                </c:pt>
                <c:pt idx="466" formatCode="#,##0.00">
                  <c:v>0</c:v>
                </c:pt>
                <c:pt idx="467" formatCode="#,##0.00">
                  <c:v>0</c:v>
                </c:pt>
                <c:pt idx="468" formatCode="#,##0.00">
                  <c:v>0</c:v>
                </c:pt>
                <c:pt idx="469" formatCode="#,##0.00">
                  <c:v>0</c:v>
                </c:pt>
                <c:pt idx="470" formatCode="#,##0.00">
                  <c:v>0</c:v>
                </c:pt>
                <c:pt idx="471" formatCode="#,##0.00">
                  <c:v>0</c:v>
                </c:pt>
                <c:pt idx="472" formatCode="#,##0.00">
                  <c:v>0</c:v>
                </c:pt>
                <c:pt idx="473" formatCode="#,##0.00">
                  <c:v>0</c:v>
                </c:pt>
                <c:pt idx="474" formatCode="#,##0.00">
                  <c:v>0</c:v>
                </c:pt>
                <c:pt idx="475" formatCode="#,##0.00">
                  <c:v>0</c:v>
                </c:pt>
                <c:pt idx="476" formatCode="#,##0.00">
                  <c:v>0</c:v>
                </c:pt>
                <c:pt idx="477" formatCode="#,##0.00">
                  <c:v>0</c:v>
                </c:pt>
                <c:pt idx="478" formatCode="#,##0.00">
                  <c:v>0</c:v>
                </c:pt>
                <c:pt idx="479" formatCode="#,##0.00">
                  <c:v>0</c:v>
                </c:pt>
                <c:pt idx="480" formatCode="#,##0.00">
                  <c:v>2000</c:v>
                </c:pt>
                <c:pt idx="481" formatCode="#,##0.00">
                  <c:v>2000</c:v>
                </c:pt>
                <c:pt idx="482" formatCode="#,##0.00">
                  <c:v>2000</c:v>
                </c:pt>
                <c:pt idx="483" formatCode="#,##0.00">
                  <c:v>2000</c:v>
                </c:pt>
                <c:pt idx="484" formatCode="#,##0.00">
                  <c:v>2000</c:v>
                </c:pt>
                <c:pt idx="485" formatCode="#,##0.00">
                  <c:v>2000</c:v>
                </c:pt>
                <c:pt idx="486" formatCode="#,##0.00">
                  <c:v>2000</c:v>
                </c:pt>
                <c:pt idx="487" formatCode="#,##0.00">
                  <c:v>2000</c:v>
                </c:pt>
                <c:pt idx="488" formatCode="#,##0.00">
                  <c:v>2000</c:v>
                </c:pt>
                <c:pt idx="489" formatCode="#,##0.00">
                  <c:v>2000</c:v>
                </c:pt>
                <c:pt idx="490" formatCode="#,##0.00">
                  <c:v>2000</c:v>
                </c:pt>
                <c:pt idx="491" formatCode="#,##0.00">
                  <c:v>2000</c:v>
                </c:pt>
                <c:pt idx="492" formatCode="#,##0.00">
                  <c:v>2040</c:v>
                </c:pt>
                <c:pt idx="493" formatCode="#,##0.00">
                  <c:v>2040</c:v>
                </c:pt>
                <c:pt idx="494" formatCode="#,##0.00">
                  <c:v>2040</c:v>
                </c:pt>
                <c:pt idx="495" formatCode="#,##0.00">
                  <c:v>2040</c:v>
                </c:pt>
                <c:pt idx="496" formatCode="#,##0.00">
                  <c:v>2040</c:v>
                </c:pt>
                <c:pt idx="497" formatCode="#,##0.00">
                  <c:v>2040</c:v>
                </c:pt>
                <c:pt idx="498" formatCode="#,##0.00">
                  <c:v>2040</c:v>
                </c:pt>
                <c:pt idx="499" formatCode="#,##0.00">
                  <c:v>2040</c:v>
                </c:pt>
                <c:pt idx="500" formatCode="#,##0.00">
                  <c:v>2040</c:v>
                </c:pt>
                <c:pt idx="501" formatCode="#,##0.00">
                  <c:v>2040</c:v>
                </c:pt>
                <c:pt idx="502" formatCode="#,##0.00">
                  <c:v>2040</c:v>
                </c:pt>
                <c:pt idx="503" formatCode="#,##0.00">
                  <c:v>2040</c:v>
                </c:pt>
                <c:pt idx="504" formatCode="#,##0.00">
                  <c:v>2080</c:v>
                </c:pt>
                <c:pt idx="505" formatCode="#,##0.00">
                  <c:v>2080</c:v>
                </c:pt>
                <c:pt idx="506" formatCode="#,##0.00">
                  <c:v>2080</c:v>
                </c:pt>
                <c:pt idx="507" formatCode="#,##0.00">
                  <c:v>2080</c:v>
                </c:pt>
                <c:pt idx="508" formatCode="#,##0.00">
                  <c:v>2080</c:v>
                </c:pt>
                <c:pt idx="509" formatCode="#,##0.00">
                  <c:v>2080</c:v>
                </c:pt>
                <c:pt idx="510" formatCode="#,##0.00">
                  <c:v>2080</c:v>
                </c:pt>
                <c:pt idx="511" formatCode="#,##0.00">
                  <c:v>2080</c:v>
                </c:pt>
                <c:pt idx="512" formatCode="#,##0.00">
                  <c:v>2080</c:v>
                </c:pt>
                <c:pt idx="513" formatCode="#,##0.00">
                  <c:v>2080</c:v>
                </c:pt>
                <c:pt idx="514" formatCode="#,##0.00">
                  <c:v>2080</c:v>
                </c:pt>
                <c:pt idx="515" formatCode="#,##0.00">
                  <c:v>2080</c:v>
                </c:pt>
                <c:pt idx="516" formatCode="#,##0.00">
                  <c:v>2120</c:v>
                </c:pt>
                <c:pt idx="517" formatCode="#,##0.00">
                  <c:v>2120</c:v>
                </c:pt>
                <c:pt idx="518" formatCode="#,##0.00">
                  <c:v>2120</c:v>
                </c:pt>
                <c:pt idx="519" formatCode="#,##0.00">
                  <c:v>2120</c:v>
                </c:pt>
                <c:pt idx="520" formatCode="#,##0.00">
                  <c:v>2120</c:v>
                </c:pt>
                <c:pt idx="521" formatCode="#,##0.00">
                  <c:v>2120</c:v>
                </c:pt>
                <c:pt idx="522" formatCode="#,##0.00">
                  <c:v>2120</c:v>
                </c:pt>
                <c:pt idx="523" formatCode="#,##0.00">
                  <c:v>2120</c:v>
                </c:pt>
                <c:pt idx="524" formatCode="#,##0.00">
                  <c:v>2120</c:v>
                </c:pt>
                <c:pt idx="525" formatCode="#,##0.00">
                  <c:v>2120</c:v>
                </c:pt>
                <c:pt idx="526" formatCode="#,##0.00">
                  <c:v>2120</c:v>
                </c:pt>
                <c:pt idx="527" formatCode="#,##0.00">
                  <c:v>2120</c:v>
                </c:pt>
                <c:pt idx="528" formatCode="#,##0.00">
                  <c:v>2160</c:v>
                </c:pt>
                <c:pt idx="529" formatCode="#,##0.00">
                  <c:v>2160</c:v>
                </c:pt>
                <c:pt idx="530" formatCode="#,##0.00">
                  <c:v>2160</c:v>
                </c:pt>
                <c:pt idx="531" formatCode="#,##0.00">
                  <c:v>2160</c:v>
                </c:pt>
                <c:pt idx="532" formatCode="#,##0.00">
                  <c:v>2160</c:v>
                </c:pt>
                <c:pt idx="533" formatCode="#,##0.00">
                  <c:v>2160</c:v>
                </c:pt>
                <c:pt idx="534" formatCode="#,##0.00">
                  <c:v>2160</c:v>
                </c:pt>
                <c:pt idx="535" formatCode="#,##0.00">
                  <c:v>2160</c:v>
                </c:pt>
                <c:pt idx="536" formatCode="#,##0.00">
                  <c:v>2160</c:v>
                </c:pt>
                <c:pt idx="537" formatCode="#,##0.00">
                  <c:v>2160</c:v>
                </c:pt>
                <c:pt idx="538" formatCode="#,##0.00">
                  <c:v>2160</c:v>
                </c:pt>
                <c:pt idx="539" formatCode="#,##0.00">
                  <c:v>2160</c:v>
                </c:pt>
              </c:numCache>
            </c:numRef>
          </c:val>
          <c:extLst>
            <c:ext xmlns:c16="http://schemas.microsoft.com/office/drawing/2014/chart" uri="{C3380CC4-5D6E-409C-BE32-E72D297353CC}">
              <c16:uniqueId val="{00000000-A675-4FAE-BF7B-2316C27C2253}"/>
            </c:ext>
          </c:extLst>
        </c:ser>
        <c:ser>
          <c:idx val="1"/>
          <c:order val="2"/>
          <c:tx>
            <c:v>Bases elegibles tras ampliación</c:v>
          </c:tx>
          <c:spPr>
            <a:noFill/>
            <a:ln>
              <a:noFill/>
            </a:ln>
            <a:effectLst/>
          </c:spPr>
          <c:val>
            <c:numRef>
              <c:f>'[EJEMPLOS CON Y SIN REFORMA (MTQ_VREV).xlsx]4 EJEMPLOS (BUENA)'!$AA$4:$AA$543</c:f>
              <c:numCache>
                <c:formatCode>General</c:formatCode>
                <c:ptCount val="540"/>
                <c:pt idx="192" formatCode="#,##0.00">
                  <c:v>1221.375</c:v>
                </c:pt>
                <c:pt idx="193" formatCode="#,##0.00">
                  <c:v>1264.02</c:v>
                </c:pt>
                <c:pt idx="194" formatCode="#,##0.00">
                  <c:v>1264.02</c:v>
                </c:pt>
                <c:pt idx="195" formatCode="#,##0.00">
                  <c:v>1264.02</c:v>
                </c:pt>
                <c:pt idx="196" formatCode="#,##0.00">
                  <c:v>1264.02</c:v>
                </c:pt>
                <c:pt idx="197" formatCode="#,##0.00">
                  <c:v>1264.02</c:v>
                </c:pt>
                <c:pt idx="198" formatCode="#,##0.00">
                  <c:v>1264.02</c:v>
                </c:pt>
                <c:pt idx="199" formatCode="#,##0.00">
                  <c:v>1264.02</c:v>
                </c:pt>
                <c:pt idx="200" formatCode="#,##0.00">
                  <c:v>1264.02</c:v>
                </c:pt>
                <c:pt idx="201" formatCode="#,##0.00">
                  <c:v>1264.02</c:v>
                </c:pt>
                <c:pt idx="202" formatCode="#,##0.00">
                  <c:v>1264.02</c:v>
                </c:pt>
                <c:pt idx="203" formatCode="#,##0.00">
                  <c:v>1264.02</c:v>
                </c:pt>
                <c:pt idx="204" formatCode="#,##0.00">
                  <c:v>1264.02</c:v>
                </c:pt>
                <c:pt idx="205" formatCode="#,##0.00">
                  <c:v>1308.1949999999999</c:v>
                </c:pt>
                <c:pt idx="206" formatCode="#,##0.00">
                  <c:v>1308.1949999999999</c:v>
                </c:pt>
                <c:pt idx="207" formatCode="#,##0.00">
                  <c:v>1308.1949999999999</c:v>
                </c:pt>
                <c:pt idx="208" formatCode="#,##0.00">
                  <c:v>1308.1949999999999</c:v>
                </c:pt>
                <c:pt idx="209" formatCode="#,##0.00">
                  <c:v>1308.1949999999999</c:v>
                </c:pt>
                <c:pt idx="210" formatCode="#,##0.00">
                  <c:v>1308.1949999999999</c:v>
                </c:pt>
                <c:pt idx="211" formatCode="#,##0.00">
                  <c:v>1308.1949999999999</c:v>
                </c:pt>
                <c:pt idx="212" formatCode="#,##0.00">
                  <c:v>1308.1949999999999</c:v>
                </c:pt>
                <c:pt idx="213" formatCode="#,##0.00">
                  <c:v>1308.1949999999999</c:v>
                </c:pt>
                <c:pt idx="214" formatCode="#,##0.00">
                  <c:v>1308.1949999999999</c:v>
                </c:pt>
                <c:pt idx="215" formatCode="#,##0.00">
                  <c:v>1308.1949999999999</c:v>
                </c:pt>
                <c:pt idx="216" formatCode="#,##0.00">
                  <c:v>1308.1949999999999</c:v>
                </c:pt>
                <c:pt idx="217" formatCode="#,##0.00">
                  <c:v>1353.99</c:v>
                </c:pt>
                <c:pt idx="218" formatCode="#,##0.00">
                  <c:v>1353.99</c:v>
                </c:pt>
                <c:pt idx="219" formatCode="#,##0.00">
                  <c:v>1353.99</c:v>
                </c:pt>
                <c:pt idx="220" formatCode="#,##0.00">
                  <c:v>1353.99</c:v>
                </c:pt>
                <c:pt idx="221" formatCode="#,##0.00">
                  <c:v>1353.99</c:v>
                </c:pt>
                <c:pt idx="222" formatCode="#,##0.00">
                  <c:v>1353.99</c:v>
                </c:pt>
                <c:pt idx="223" formatCode="#,##0.00">
                  <c:v>1353.99</c:v>
                </c:pt>
                <c:pt idx="224" formatCode="#,##0.00">
                  <c:v>1353.99</c:v>
                </c:pt>
                <c:pt idx="225" formatCode="#,##0.00">
                  <c:v>1353.99</c:v>
                </c:pt>
                <c:pt idx="226" formatCode="#,##0.00">
                  <c:v>1353.99</c:v>
                </c:pt>
                <c:pt idx="227" formatCode="#,##0.00">
                  <c:v>1353.99</c:v>
                </c:pt>
                <c:pt idx="228" formatCode="#,##0.00">
                  <c:v>1353.99</c:v>
                </c:pt>
                <c:pt idx="229" formatCode="#,##0.00">
                  <c:v>1389.42</c:v>
                </c:pt>
                <c:pt idx="230" formatCode="#,##0.00">
                  <c:v>1389.42</c:v>
                </c:pt>
                <c:pt idx="231" formatCode="#,##0.00">
                  <c:v>1389.42</c:v>
                </c:pt>
                <c:pt idx="232" formatCode="#,##0.00">
                  <c:v>1389.42</c:v>
                </c:pt>
                <c:pt idx="233" formatCode="#,##0.00">
                  <c:v>1389.42</c:v>
                </c:pt>
                <c:pt idx="234" formatCode="#,##0.00">
                  <c:v>1389.42</c:v>
                </c:pt>
                <c:pt idx="235" formatCode="#,##0.00">
                  <c:v>1389.42</c:v>
                </c:pt>
                <c:pt idx="236" formatCode="#,##0.00">
                  <c:v>1389.42</c:v>
                </c:pt>
                <c:pt idx="237" formatCode="#,##0.00">
                  <c:v>1389.42</c:v>
                </c:pt>
                <c:pt idx="238" formatCode="#,##0.00">
                  <c:v>1389.42</c:v>
                </c:pt>
                <c:pt idx="239" formatCode="#,##0.00">
                  <c:v>1389.42</c:v>
                </c:pt>
              </c:numCache>
            </c:numRef>
          </c:val>
          <c:extLst>
            <c:ext xmlns:c16="http://schemas.microsoft.com/office/drawing/2014/chart" uri="{C3380CC4-5D6E-409C-BE32-E72D297353CC}">
              <c16:uniqueId val="{00000001-A675-4FAE-BF7B-2316C27C2253}"/>
            </c:ext>
          </c:extLst>
        </c:ser>
        <c:ser>
          <c:idx val="3"/>
          <c:order val="3"/>
          <c:tx>
            <c:v>Bases usadas previamente pero excluidas ahora</c:v>
          </c:tx>
          <c:spPr>
            <a:solidFill>
              <a:schemeClr val="accent1"/>
            </a:solidFill>
            <a:ln>
              <a:noFill/>
            </a:ln>
            <a:effectLst/>
          </c:spPr>
          <c:val>
            <c:numRef>
              <c:f>'[EJEMPLOS CON Y SIN REFORMA (MTQ_VREV).xlsx]4 EJEMPLOS (BUENA)'!$AD$4:$AD$543</c:f>
              <c:numCache>
                <c:formatCode>General</c:formatCode>
                <c:ptCount val="540"/>
                <c:pt idx="372" formatCode="0.0">
                  <c:v>364.05</c:v>
                </c:pt>
                <c:pt idx="373" formatCode="0.0">
                  <c:v>364.05</c:v>
                </c:pt>
                <c:pt idx="374" formatCode="0.0">
                  <c:v>364.05</c:v>
                </c:pt>
                <c:pt idx="375" formatCode="0.0">
                  <c:v>364.05</c:v>
                </c:pt>
                <c:pt idx="376" formatCode="0.0">
                  <c:v>364.05</c:v>
                </c:pt>
                <c:pt idx="377" formatCode="0.0">
                  <c:v>364.05</c:v>
                </c:pt>
                <c:pt idx="378" formatCode="0.0">
                  <c:v>364.05</c:v>
                </c:pt>
                <c:pt idx="379" formatCode="0.0">
                  <c:v>364.05</c:v>
                </c:pt>
                <c:pt idx="380" formatCode="0.0">
                  <c:v>364.05</c:v>
                </c:pt>
                <c:pt idx="381" formatCode="0.0">
                  <c:v>364.05</c:v>
                </c:pt>
                <c:pt idx="382" formatCode="0.0">
                  <c:v>364.05</c:v>
                </c:pt>
                <c:pt idx="383" formatCode="0.0">
                  <c:v>364.05</c:v>
                </c:pt>
                <c:pt idx="384" formatCode="0.0">
                  <c:v>369.45</c:v>
                </c:pt>
                <c:pt idx="385" formatCode="0.0">
                  <c:v>369.45</c:v>
                </c:pt>
                <c:pt idx="386" formatCode="0.0">
                  <c:v>369.45</c:v>
                </c:pt>
                <c:pt idx="387" formatCode="0.0">
                  <c:v>369.45</c:v>
                </c:pt>
                <c:pt idx="388" formatCode="0.0">
                  <c:v>369.45</c:v>
                </c:pt>
                <c:pt idx="389" formatCode="0.0">
                  <c:v>369.45</c:v>
                </c:pt>
                <c:pt idx="390" formatCode="0.0">
                  <c:v>369.45</c:v>
                </c:pt>
                <c:pt idx="391" formatCode="0.0">
                  <c:v>369.45</c:v>
                </c:pt>
                <c:pt idx="392" formatCode="0.0">
                  <c:v>369.45</c:v>
                </c:pt>
                <c:pt idx="393" formatCode="0.0">
                  <c:v>369.45</c:v>
                </c:pt>
                <c:pt idx="394" formatCode="0.0">
                  <c:v>369.45</c:v>
                </c:pt>
                <c:pt idx="395" formatCode="0.0">
                  <c:v>369.45</c:v>
                </c:pt>
              </c:numCache>
            </c:numRef>
          </c:val>
          <c:extLst>
            <c:ext xmlns:c16="http://schemas.microsoft.com/office/drawing/2014/chart" uri="{C3380CC4-5D6E-409C-BE32-E72D297353CC}">
              <c16:uniqueId val="{00000002-A675-4FAE-BF7B-2316C27C2253}"/>
            </c:ext>
          </c:extLst>
        </c:ser>
        <c:ser>
          <c:idx val="4"/>
          <c:order val="4"/>
          <c:tx>
            <c:v>Lagunas pre-reforma</c:v>
          </c:tx>
          <c:spPr>
            <a:solidFill>
              <a:schemeClr val="accent1"/>
            </a:solidFill>
            <a:ln>
              <a:noFill/>
            </a:ln>
            <a:effectLst/>
          </c:spPr>
          <c:val>
            <c:numRef>
              <c:f>'[EJEMPLOS CON Y SIN REFORMA (MTQ_VREV).xlsx]4 EJEMPLOS (BUENA)'!$AB$4:$AB$543</c:f>
              <c:numCache>
                <c:formatCode>General</c:formatCode>
                <c:ptCount val="540"/>
                <c:pt idx="372" formatCode="0.0">
                  <c:v>0</c:v>
                </c:pt>
                <c:pt idx="373" formatCode="0.0">
                  <c:v>0</c:v>
                </c:pt>
                <c:pt idx="374" formatCode="0.0">
                  <c:v>0</c:v>
                </c:pt>
                <c:pt idx="375" formatCode="0.0">
                  <c:v>0</c:v>
                </c:pt>
                <c:pt idx="376" formatCode="0.0">
                  <c:v>0</c:v>
                </c:pt>
                <c:pt idx="377" formatCode="0.0">
                  <c:v>0</c:v>
                </c:pt>
                <c:pt idx="378" formatCode="0.0">
                  <c:v>0</c:v>
                </c:pt>
                <c:pt idx="379" formatCode="0.0">
                  <c:v>0</c:v>
                </c:pt>
                <c:pt idx="380" formatCode="0.0">
                  <c:v>0</c:v>
                </c:pt>
                <c:pt idx="381" formatCode="0.0">
                  <c:v>0</c:v>
                </c:pt>
                <c:pt idx="382" formatCode="0.0">
                  <c:v>0</c:v>
                </c:pt>
                <c:pt idx="383" formatCode="0.0">
                  <c:v>0</c:v>
                </c:pt>
                <c:pt idx="384" formatCode="0.0">
                  <c:v>0</c:v>
                </c:pt>
                <c:pt idx="385" formatCode="0.0">
                  <c:v>0</c:v>
                </c:pt>
                <c:pt idx="386" formatCode="0.0">
                  <c:v>0</c:v>
                </c:pt>
                <c:pt idx="387" formatCode="0.0">
                  <c:v>0</c:v>
                </c:pt>
                <c:pt idx="388" formatCode="0.0">
                  <c:v>0</c:v>
                </c:pt>
                <c:pt idx="389" formatCode="0.0">
                  <c:v>0</c:v>
                </c:pt>
                <c:pt idx="390" formatCode="0.0">
                  <c:v>0</c:v>
                </c:pt>
                <c:pt idx="391" formatCode="0.0">
                  <c:v>0</c:v>
                </c:pt>
                <c:pt idx="392" formatCode="0.0">
                  <c:v>0</c:v>
                </c:pt>
                <c:pt idx="393" formatCode="0.0">
                  <c:v>0</c:v>
                </c:pt>
                <c:pt idx="394" formatCode="0.0">
                  <c:v>0</c:v>
                </c:pt>
                <c:pt idx="395" formatCode="0.0">
                  <c:v>0</c:v>
                </c:pt>
                <c:pt idx="396" formatCode="0.0">
                  <c:v>374.1</c:v>
                </c:pt>
                <c:pt idx="397" formatCode="0.0">
                  <c:v>374.1</c:v>
                </c:pt>
                <c:pt idx="398" formatCode="0.0">
                  <c:v>374.1</c:v>
                </c:pt>
                <c:pt idx="399" formatCode="0.0">
                  <c:v>374.1</c:v>
                </c:pt>
                <c:pt idx="400" formatCode="0.0">
                  <c:v>374.1</c:v>
                </c:pt>
                <c:pt idx="401" formatCode="0.0">
                  <c:v>374.1</c:v>
                </c:pt>
                <c:pt idx="402" formatCode="0.0">
                  <c:v>374.1</c:v>
                </c:pt>
                <c:pt idx="403" formatCode="0.0">
                  <c:v>374.1</c:v>
                </c:pt>
                <c:pt idx="404" formatCode="0.0">
                  <c:v>374.1</c:v>
                </c:pt>
                <c:pt idx="405" formatCode="0.0">
                  <c:v>374.1</c:v>
                </c:pt>
                <c:pt idx="406" formatCode="0.0">
                  <c:v>374.1</c:v>
                </c:pt>
                <c:pt idx="407" formatCode="0.0">
                  <c:v>374.1</c:v>
                </c:pt>
                <c:pt idx="408" formatCode="0.0">
                  <c:v>374.1</c:v>
                </c:pt>
                <c:pt idx="409" formatCode="0.0">
                  <c:v>374.1</c:v>
                </c:pt>
                <c:pt idx="410" formatCode="0.0">
                  <c:v>374.1</c:v>
                </c:pt>
                <c:pt idx="411" formatCode="0.0">
                  <c:v>374.1</c:v>
                </c:pt>
                <c:pt idx="412" formatCode="0.0">
                  <c:v>374.1</c:v>
                </c:pt>
                <c:pt idx="413" formatCode="0.0">
                  <c:v>374.1</c:v>
                </c:pt>
                <c:pt idx="414" formatCode="0.0">
                  <c:v>374.1</c:v>
                </c:pt>
                <c:pt idx="415" formatCode="0.0">
                  <c:v>374.1</c:v>
                </c:pt>
                <c:pt idx="416" formatCode="0.0">
                  <c:v>374.1</c:v>
                </c:pt>
                <c:pt idx="417" formatCode="0.0">
                  <c:v>374.1</c:v>
                </c:pt>
                <c:pt idx="418" formatCode="0.0">
                  <c:v>374.1</c:v>
                </c:pt>
                <c:pt idx="419" formatCode="0.0">
                  <c:v>374.1</c:v>
                </c:pt>
                <c:pt idx="420" formatCode="0.0">
                  <c:v>376.5</c:v>
                </c:pt>
                <c:pt idx="421" formatCode="0.0">
                  <c:v>376.5</c:v>
                </c:pt>
                <c:pt idx="422" formatCode="0.0">
                  <c:v>376.5</c:v>
                </c:pt>
                <c:pt idx="423" formatCode="0.0">
                  <c:v>376.5</c:v>
                </c:pt>
                <c:pt idx="424" formatCode="0.0">
                  <c:v>376.5</c:v>
                </c:pt>
                <c:pt idx="425" formatCode="0.0">
                  <c:v>376.5</c:v>
                </c:pt>
                <c:pt idx="426" formatCode="0.0">
                  <c:v>376.5</c:v>
                </c:pt>
                <c:pt idx="427" formatCode="0.0">
                  <c:v>376.5</c:v>
                </c:pt>
                <c:pt idx="428" formatCode="0.0">
                  <c:v>376.5</c:v>
                </c:pt>
                <c:pt idx="429" formatCode="0.0">
                  <c:v>376.5</c:v>
                </c:pt>
                <c:pt idx="430" formatCode="0.0">
                  <c:v>376.5</c:v>
                </c:pt>
                <c:pt idx="431" formatCode="0.0">
                  <c:v>376.5</c:v>
                </c:pt>
                <c:pt idx="432" formatCode="0.0">
                  <c:v>753</c:v>
                </c:pt>
                <c:pt idx="433" formatCode="0.0">
                  <c:v>753</c:v>
                </c:pt>
                <c:pt idx="434" formatCode="0.0">
                  <c:v>753</c:v>
                </c:pt>
                <c:pt idx="435" formatCode="0.0">
                  <c:v>753</c:v>
                </c:pt>
                <c:pt idx="436" formatCode="0.0">
                  <c:v>753</c:v>
                </c:pt>
                <c:pt idx="437" formatCode="0.0">
                  <c:v>753</c:v>
                </c:pt>
                <c:pt idx="438" formatCode="0.0">
                  <c:v>753</c:v>
                </c:pt>
                <c:pt idx="439" formatCode="0.0">
                  <c:v>753</c:v>
                </c:pt>
                <c:pt idx="440" formatCode="0.0">
                  <c:v>753</c:v>
                </c:pt>
                <c:pt idx="441" formatCode="0.0">
                  <c:v>753</c:v>
                </c:pt>
                <c:pt idx="442" formatCode="0.0">
                  <c:v>753</c:v>
                </c:pt>
                <c:pt idx="443" formatCode="0.0">
                  <c:v>753</c:v>
                </c:pt>
                <c:pt idx="444" formatCode="0.0">
                  <c:v>756.6</c:v>
                </c:pt>
                <c:pt idx="445" formatCode="0.0">
                  <c:v>756.6</c:v>
                </c:pt>
                <c:pt idx="446" formatCode="0.0">
                  <c:v>756.6</c:v>
                </c:pt>
                <c:pt idx="447" formatCode="0.0">
                  <c:v>756.6</c:v>
                </c:pt>
                <c:pt idx="448" formatCode="0.0">
                  <c:v>756.6</c:v>
                </c:pt>
                <c:pt idx="449" formatCode="0.0">
                  <c:v>756.6</c:v>
                </c:pt>
                <c:pt idx="450" formatCode="0.0">
                  <c:v>756.6</c:v>
                </c:pt>
                <c:pt idx="451" formatCode="0.0">
                  <c:v>756.6</c:v>
                </c:pt>
                <c:pt idx="452" formatCode="0.0">
                  <c:v>756.6</c:v>
                </c:pt>
                <c:pt idx="453" formatCode="0.0">
                  <c:v>756.6</c:v>
                </c:pt>
                <c:pt idx="454" formatCode="0.0">
                  <c:v>756.6</c:v>
                </c:pt>
                <c:pt idx="455" formatCode="0.0">
                  <c:v>756.6</c:v>
                </c:pt>
                <c:pt idx="456" formatCode="0.0">
                  <c:v>764.4</c:v>
                </c:pt>
                <c:pt idx="457" formatCode="0.0">
                  <c:v>764.4</c:v>
                </c:pt>
                <c:pt idx="458" formatCode="0.0">
                  <c:v>764.4</c:v>
                </c:pt>
                <c:pt idx="459" formatCode="0.0">
                  <c:v>764.4</c:v>
                </c:pt>
                <c:pt idx="460" formatCode="0.0">
                  <c:v>764.4</c:v>
                </c:pt>
                <c:pt idx="461" formatCode="0.0">
                  <c:v>764.4</c:v>
                </c:pt>
                <c:pt idx="462" formatCode="0.0">
                  <c:v>764.4</c:v>
                </c:pt>
                <c:pt idx="463" formatCode="0.0">
                  <c:v>764.4</c:v>
                </c:pt>
                <c:pt idx="464" formatCode="0.0">
                  <c:v>764.4</c:v>
                </c:pt>
                <c:pt idx="465" formatCode="0.0">
                  <c:v>764.4</c:v>
                </c:pt>
                <c:pt idx="466" formatCode="0.0">
                  <c:v>764.4</c:v>
                </c:pt>
                <c:pt idx="467" formatCode="0.0">
                  <c:v>764.4</c:v>
                </c:pt>
                <c:pt idx="468" formatCode="0.0">
                  <c:v>825.6</c:v>
                </c:pt>
                <c:pt idx="469" formatCode="0.0">
                  <c:v>825.6</c:v>
                </c:pt>
                <c:pt idx="470" formatCode="0.0">
                  <c:v>825.6</c:v>
                </c:pt>
                <c:pt idx="471" formatCode="0.0">
                  <c:v>825.6</c:v>
                </c:pt>
                <c:pt idx="472" formatCode="0.0">
                  <c:v>825.6</c:v>
                </c:pt>
                <c:pt idx="473" formatCode="0.0">
                  <c:v>825.6</c:v>
                </c:pt>
                <c:pt idx="474" formatCode="0.0">
                  <c:v>825.6</c:v>
                </c:pt>
                <c:pt idx="475" formatCode="0.0">
                  <c:v>825.6</c:v>
                </c:pt>
                <c:pt idx="476" formatCode="0.0">
                  <c:v>825.6</c:v>
                </c:pt>
                <c:pt idx="477" formatCode="0.0">
                  <c:v>825.6</c:v>
                </c:pt>
                <c:pt idx="478" formatCode="0.0">
                  <c:v>825.6</c:v>
                </c:pt>
                <c:pt idx="479" formatCode="0.0">
                  <c:v>825.6</c:v>
                </c:pt>
              </c:numCache>
            </c:numRef>
          </c:val>
          <c:extLst>
            <c:ext xmlns:c16="http://schemas.microsoft.com/office/drawing/2014/chart" uri="{C3380CC4-5D6E-409C-BE32-E72D297353CC}">
              <c16:uniqueId val="{00000003-A675-4FAE-BF7B-2316C27C2253}"/>
            </c:ext>
          </c:extLst>
        </c:ser>
        <c:ser>
          <c:idx val="5"/>
          <c:order val="5"/>
          <c:tx>
            <c:v>Lagunas tras reforma</c:v>
          </c:tx>
          <c:spPr>
            <a:noFill/>
            <a:ln>
              <a:noFill/>
            </a:ln>
            <a:effectLst/>
          </c:spPr>
          <c:val>
            <c:numRef>
              <c:f>'[EJEMPLOS CON Y SIN REFORMA (MTQ_VREV).xlsx]4 EJEMPLOS (BUENA)'!$AC$4:$AC$543</c:f>
              <c:numCache>
                <c:formatCode>General</c:formatCode>
                <c:ptCount val="540"/>
                <c:pt idx="372" formatCode="#,##0.00">
                  <c:v>0</c:v>
                </c:pt>
                <c:pt idx="373" formatCode="#,##0.00">
                  <c:v>0</c:v>
                </c:pt>
                <c:pt idx="374" formatCode="#,##0.00">
                  <c:v>0</c:v>
                </c:pt>
                <c:pt idx="375" formatCode="#,##0.00">
                  <c:v>0</c:v>
                </c:pt>
                <c:pt idx="376" formatCode="#,##0.00">
                  <c:v>0</c:v>
                </c:pt>
                <c:pt idx="377" formatCode="#,##0.00">
                  <c:v>0</c:v>
                </c:pt>
                <c:pt idx="378" formatCode="#,##0.00">
                  <c:v>0</c:v>
                </c:pt>
                <c:pt idx="379" formatCode="#,##0.00">
                  <c:v>0</c:v>
                </c:pt>
                <c:pt idx="380" formatCode="#,##0.00">
                  <c:v>0</c:v>
                </c:pt>
                <c:pt idx="381" formatCode="#,##0.00">
                  <c:v>0</c:v>
                </c:pt>
                <c:pt idx="382" formatCode="#,##0.00">
                  <c:v>0</c:v>
                </c:pt>
                <c:pt idx="383" formatCode="#,##0.00">
                  <c:v>0</c:v>
                </c:pt>
                <c:pt idx="384" formatCode="#,##0.00">
                  <c:v>0</c:v>
                </c:pt>
                <c:pt idx="385" formatCode="#,##0.00">
                  <c:v>0</c:v>
                </c:pt>
                <c:pt idx="386" formatCode="#,##0.00">
                  <c:v>0</c:v>
                </c:pt>
                <c:pt idx="387" formatCode="#,##0.00">
                  <c:v>0</c:v>
                </c:pt>
                <c:pt idx="388" formatCode="#,##0.00">
                  <c:v>0</c:v>
                </c:pt>
                <c:pt idx="389" formatCode="#,##0.00">
                  <c:v>0</c:v>
                </c:pt>
                <c:pt idx="390" formatCode="#,##0.00">
                  <c:v>0</c:v>
                </c:pt>
                <c:pt idx="391" formatCode="#,##0.00">
                  <c:v>0</c:v>
                </c:pt>
                <c:pt idx="392" formatCode="#,##0.00">
                  <c:v>0</c:v>
                </c:pt>
                <c:pt idx="393" formatCode="#,##0.00">
                  <c:v>0</c:v>
                </c:pt>
                <c:pt idx="394" formatCode="#,##0.00">
                  <c:v>0</c:v>
                </c:pt>
                <c:pt idx="395" formatCode="#,##0.00">
                  <c:v>0</c:v>
                </c:pt>
                <c:pt idx="396" formatCode="#,##0.00">
                  <c:v>374.1</c:v>
                </c:pt>
                <c:pt idx="397" formatCode="#,##0.00">
                  <c:v>374.1</c:v>
                </c:pt>
                <c:pt idx="398" formatCode="#,##0.00">
                  <c:v>374.1</c:v>
                </c:pt>
                <c:pt idx="399" formatCode="#,##0.00">
                  <c:v>374.1</c:v>
                </c:pt>
                <c:pt idx="400" formatCode="#,##0.00">
                  <c:v>374.1</c:v>
                </c:pt>
                <c:pt idx="401" formatCode="#,##0.00">
                  <c:v>374.1</c:v>
                </c:pt>
                <c:pt idx="402" formatCode="#,##0.00">
                  <c:v>374.1</c:v>
                </c:pt>
                <c:pt idx="403" formatCode="#,##0.00">
                  <c:v>374.1</c:v>
                </c:pt>
                <c:pt idx="404" formatCode="#,##0.00">
                  <c:v>374.1</c:v>
                </c:pt>
                <c:pt idx="405" formatCode="#,##0.00">
                  <c:v>374.1</c:v>
                </c:pt>
                <c:pt idx="406" formatCode="#,##0.00">
                  <c:v>374.1</c:v>
                </c:pt>
                <c:pt idx="407" formatCode="#,##0.00">
                  <c:v>374.1</c:v>
                </c:pt>
                <c:pt idx="408" formatCode="#,##0.00">
                  <c:v>598.56000000000006</c:v>
                </c:pt>
                <c:pt idx="409" formatCode="#,##0.00">
                  <c:v>598.56000000000006</c:v>
                </c:pt>
                <c:pt idx="410" formatCode="#,##0.00">
                  <c:v>598.56000000000006</c:v>
                </c:pt>
                <c:pt idx="411" formatCode="#,##0.00">
                  <c:v>598.56000000000006</c:v>
                </c:pt>
                <c:pt idx="412" formatCode="#,##0.00">
                  <c:v>598.56000000000006</c:v>
                </c:pt>
                <c:pt idx="413" formatCode="#,##0.00">
                  <c:v>598.56000000000006</c:v>
                </c:pt>
                <c:pt idx="414" formatCode="#,##0.00">
                  <c:v>598.56000000000006</c:v>
                </c:pt>
                <c:pt idx="415" formatCode="#,##0.00">
                  <c:v>598.56000000000006</c:v>
                </c:pt>
                <c:pt idx="416" formatCode="#,##0.00">
                  <c:v>598.56000000000006</c:v>
                </c:pt>
                <c:pt idx="417" formatCode="#,##0.00">
                  <c:v>598.56000000000006</c:v>
                </c:pt>
                <c:pt idx="418" formatCode="#,##0.00">
                  <c:v>598.56000000000006</c:v>
                </c:pt>
                <c:pt idx="419" formatCode="#,##0.00">
                  <c:v>598.56000000000006</c:v>
                </c:pt>
                <c:pt idx="420" formatCode="#,##0.00">
                  <c:v>753</c:v>
                </c:pt>
                <c:pt idx="421" formatCode="#,##0.00">
                  <c:v>753</c:v>
                </c:pt>
                <c:pt idx="422" formatCode="#,##0.00">
                  <c:v>753</c:v>
                </c:pt>
                <c:pt idx="423" formatCode="#,##0.00">
                  <c:v>753</c:v>
                </c:pt>
                <c:pt idx="424" formatCode="#,##0.00">
                  <c:v>753</c:v>
                </c:pt>
                <c:pt idx="425" formatCode="#,##0.00">
                  <c:v>753</c:v>
                </c:pt>
                <c:pt idx="426" formatCode="#,##0.00">
                  <c:v>753</c:v>
                </c:pt>
                <c:pt idx="427" formatCode="#,##0.00">
                  <c:v>753</c:v>
                </c:pt>
                <c:pt idx="428" formatCode="#,##0.00">
                  <c:v>753</c:v>
                </c:pt>
                <c:pt idx="429" formatCode="#,##0.00">
                  <c:v>753</c:v>
                </c:pt>
                <c:pt idx="430" formatCode="#,##0.00">
                  <c:v>753</c:v>
                </c:pt>
                <c:pt idx="431" formatCode="#,##0.00">
                  <c:v>753</c:v>
                </c:pt>
                <c:pt idx="432" formatCode="#,##0.00">
                  <c:v>753</c:v>
                </c:pt>
                <c:pt idx="433" formatCode="#,##0.00">
                  <c:v>753</c:v>
                </c:pt>
                <c:pt idx="434" formatCode="#,##0.00">
                  <c:v>753</c:v>
                </c:pt>
                <c:pt idx="435" formatCode="#,##0.00">
                  <c:v>753</c:v>
                </c:pt>
                <c:pt idx="436" formatCode="#,##0.00">
                  <c:v>753</c:v>
                </c:pt>
                <c:pt idx="437" formatCode="#,##0.00">
                  <c:v>753</c:v>
                </c:pt>
                <c:pt idx="438" formatCode="#,##0.00">
                  <c:v>753</c:v>
                </c:pt>
                <c:pt idx="439" formatCode="#,##0.00">
                  <c:v>753</c:v>
                </c:pt>
                <c:pt idx="440" formatCode="#,##0.00">
                  <c:v>753</c:v>
                </c:pt>
                <c:pt idx="441" formatCode="#,##0.00">
                  <c:v>753</c:v>
                </c:pt>
                <c:pt idx="442" formatCode="#,##0.00">
                  <c:v>753</c:v>
                </c:pt>
                <c:pt idx="443" formatCode="#,##0.00">
                  <c:v>753</c:v>
                </c:pt>
                <c:pt idx="444" formatCode="#,##0.00">
                  <c:v>756.6</c:v>
                </c:pt>
                <c:pt idx="445" formatCode="#,##0.00">
                  <c:v>756.6</c:v>
                </c:pt>
                <c:pt idx="446" formatCode="#,##0.00">
                  <c:v>756.6</c:v>
                </c:pt>
                <c:pt idx="447" formatCode="#,##0.00">
                  <c:v>756.6</c:v>
                </c:pt>
                <c:pt idx="448" formatCode="#,##0.00">
                  <c:v>756.6</c:v>
                </c:pt>
                <c:pt idx="449" formatCode="#,##0.00">
                  <c:v>756.6</c:v>
                </c:pt>
                <c:pt idx="450" formatCode="#,##0.00">
                  <c:v>756.6</c:v>
                </c:pt>
                <c:pt idx="451" formatCode="#,##0.00">
                  <c:v>756.6</c:v>
                </c:pt>
                <c:pt idx="452" formatCode="#,##0.00">
                  <c:v>756.6</c:v>
                </c:pt>
                <c:pt idx="453" formatCode="#,##0.00">
                  <c:v>756.6</c:v>
                </c:pt>
                <c:pt idx="454" formatCode="#,##0.00">
                  <c:v>756.6</c:v>
                </c:pt>
                <c:pt idx="455" formatCode="#,##0.00">
                  <c:v>756.6</c:v>
                </c:pt>
                <c:pt idx="456" formatCode="#,##0.00">
                  <c:v>764.4</c:v>
                </c:pt>
                <c:pt idx="457" formatCode="#,##0.00">
                  <c:v>764.4</c:v>
                </c:pt>
                <c:pt idx="458" formatCode="#,##0.00">
                  <c:v>764.4</c:v>
                </c:pt>
                <c:pt idx="459" formatCode="#,##0.00">
                  <c:v>764.4</c:v>
                </c:pt>
                <c:pt idx="460" formatCode="#,##0.00">
                  <c:v>764.4</c:v>
                </c:pt>
                <c:pt idx="461" formatCode="#,##0.00">
                  <c:v>764.4</c:v>
                </c:pt>
                <c:pt idx="462" formatCode="#,##0.00">
                  <c:v>764.4</c:v>
                </c:pt>
                <c:pt idx="463" formatCode="#,##0.00">
                  <c:v>764.4</c:v>
                </c:pt>
                <c:pt idx="464" formatCode="#,##0.00">
                  <c:v>764.4</c:v>
                </c:pt>
                <c:pt idx="465" formatCode="#,##0.00">
                  <c:v>764.4</c:v>
                </c:pt>
                <c:pt idx="466" formatCode="#,##0.00">
                  <c:v>764.4</c:v>
                </c:pt>
                <c:pt idx="467" formatCode="#,##0.00">
                  <c:v>764.4</c:v>
                </c:pt>
                <c:pt idx="468" formatCode="#,##0.00">
                  <c:v>825.6</c:v>
                </c:pt>
                <c:pt idx="469" formatCode="#,##0.00">
                  <c:v>825.6</c:v>
                </c:pt>
                <c:pt idx="470" formatCode="#,##0.00">
                  <c:v>825.6</c:v>
                </c:pt>
                <c:pt idx="471" formatCode="#,##0.00">
                  <c:v>825.6</c:v>
                </c:pt>
                <c:pt idx="472" formatCode="#,##0.00">
                  <c:v>825.6</c:v>
                </c:pt>
                <c:pt idx="473" formatCode="#,##0.00">
                  <c:v>825.6</c:v>
                </c:pt>
                <c:pt idx="474" formatCode="#,##0.00">
                  <c:v>825.6</c:v>
                </c:pt>
                <c:pt idx="475" formatCode="#,##0.00">
                  <c:v>825.6</c:v>
                </c:pt>
                <c:pt idx="476" formatCode="#,##0.00">
                  <c:v>825.6</c:v>
                </c:pt>
                <c:pt idx="477" formatCode="#,##0.00">
                  <c:v>825.6</c:v>
                </c:pt>
                <c:pt idx="478" formatCode="#,##0.00">
                  <c:v>825.6</c:v>
                </c:pt>
                <c:pt idx="479" formatCode="#,##0.00">
                  <c:v>825.6</c:v>
                </c:pt>
              </c:numCache>
            </c:numRef>
          </c:val>
          <c:extLst>
            <c:ext xmlns:c16="http://schemas.microsoft.com/office/drawing/2014/chart" uri="{C3380CC4-5D6E-409C-BE32-E72D297353CC}">
              <c16:uniqueId val="{00000004-A675-4FAE-BF7B-2316C27C2253}"/>
            </c:ext>
          </c:extLst>
        </c:ser>
        <c:dLbls>
          <c:showLegendKey val="0"/>
          <c:showVal val="0"/>
          <c:showCatName val="0"/>
          <c:showSerName val="0"/>
          <c:showPercent val="0"/>
          <c:showBubbleSize val="0"/>
        </c:dLbls>
        <c:axId val="53746544"/>
        <c:axId val="644112959"/>
      </c:areaChart>
      <c:lineChart>
        <c:grouping val="standard"/>
        <c:varyColors val="0"/>
        <c:ser>
          <c:idx val="0"/>
          <c:order val="0"/>
          <c:tx>
            <c:v>Vida laboral</c:v>
          </c:tx>
          <c:spPr>
            <a:ln w="50800" cap="rnd">
              <a:solidFill>
                <a:schemeClr val="accent2"/>
              </a:solidFill>
              <a:round/>
            </a:ln>
            <a:effectLst/>
          </c:spPr>
          <c:marker>
            <c:symbol val="none"/>
          </c:marker>
          <c:cat>
            <c:numRef>
              <c:f>'[EJEMPLOS CON Y SIN REFORMA (MTQ_VREV).xlsx]4 EJEMPLOS (BUENA)'!$B$4:$B$543</c:f>
              <c:numCache>
                <c:formatCode>[$-C0A]mmm\-yy;@</c:formatCode>
                <c:ptCount val="540"/>
                <c:pt idx="0">
                  <c:v>28491</c:v>
                </c:pt>
                <c:pt idx="1">
                  <c:v>28522</c:v>
                </c:pt>
                <c:pt idx="2">
                  <c:v>28550</c:v>
                </c:pt>
                <c:pt idx="3">
                  <c:v>28581</c:v>
                </c:pt>
                <c:pt idx="4">
                  <c:v>28611</c:v>
                </c:pt>
                <c:pt idx="5">
                  <c:v>28642</c:v>
                </c:pt>
                <c:pt idx="6">
                  <c:v>28672</c:v>
                </c:pt>
                <c:pt idx="7">
                  <c:v>28703</c:v>
                </c:pt>
                <c:pt idx="8">
                  <c:v>28734</c:v>
                </c:pt>
                <c:pt idx="9">
                  <c:v>28764</c:v>
                </c:pt>
                <c:pt idx="10">
                  <c:v>28795</c:v>
                </c:pt>
                <c:pt idx="11">
                  <c:v>28825</c:v>
                </c:pt>
                <c:pt idx="12">
                  <c:v>28856</c:v>
                </c:pt>
                <c:pt idx="13">
                  <c:v>28887</c:v>
                </c:pt>
                <c:pt idx="14">
                  <c:v>28915</c:v>
                </c:pt>
                <c:pt idx="15">
                  <c:v>28946</c:v>
                </c:pt>
                <c:pt idx="16">
                  <c:v>28976</c:v>
                </c:pt>
                <c:pt idx="17">
                  <c:v>29007</c:v>
                </c:pt>
                <c:pt idx="18">
                  <c:v>29037</c:v>
                </c:pt>
                <c:pt idx="19">
                  <c:v>29068</c:v>
                </c:pt>
                <c:pt idx="20">
                  <c:v>29099</c:v>
                </c:pt>
                <c:pt idx="21">
                  <c:v>29129</c:v>
                </c:pt>
                <c:pt idx="22">
                  <c:v>29160</c:v>
                </c:pt>
                <c:pt idx="23">
                  <c:v>29190</c:v>
                </c:pt>
                <c:pt idx="24">
                  <c:v>29221</c:v>
                </c:pt>
                <c:pt idx="25">
                  <c:v>29252</c:v>
                </c:pt>
                <c:pt idx="26">
                  <c:v>29281</c:v>
                </c:pt>
                <c:pt idx="27">
                  <c:v>29312</c:v>
                </c:pt>
                <c:pt idx="28">
                  <c:v>29342</c:v>
                </c:pt>
                <c:pt idx="29">
                  <c:v>29373</c:v>
                </c:pt>
                <c:pt idx="30">
                  <c:v>29403</c:v>
                </c:pt>
                <c:pt idx="31">
                  <c:v>29434</c:v>
                </c:pt>
                <c:pt idx="32">
                  <c:v>29465</c:v>
                </c:pt>
                <c:pt idx="33">
                  <c:v>29495</c:v>
                </c:pt>
                <c:pt idx="34">
                  <c:v>29526</c:v>
                </c:pt>
                <c:pt idx="35">
                  <c:v>29556</c:v>
                </c:pt>
                <c:pt idx="36">
                  <c:v>29587</c:v>
                </c:pt>
                <c:pt idx="37">
                  <c:v>29618</c:v>
                </c:pt>
                <c:pt idx="38">
                  <c:v>29646</c:v>
                </c:pt>
                <c:pt idx="39">
                  <c:v>29677</c:v>
                </c:pt>
                <c:pt idx="40">
                  <c:v>29707</c:v>
                </c:pt>
                <c:pt idx="41">
                  <c:v>29738</c:v>
                </c:pt>
                <c:pt idx="42">
                  <c:v>29768</c:v>
                </c:pt>
                <c:pt idx="43">
                  <c:v>29799</c:v>
                </c:pt>
                <c:pt idx="44">
                  <c:v>29830</c:v>
                </c:pt>
                <c:pt idx="45">
                  <c:v>29860</c:v>
                </c:pt>
                <c:pt idx="46">
                  <c:v>29891</c:v>
                </c:pt>
                <c:pt idx="47">
                  <c:v>29921</c:v>
                </c:pt>
                <c:pt idx="48">
                  <c:v>29952</c:v>
                </c:pt>
                <c:pt idx="49">
                  <c:v>29983</c:v>
                </c:pt>
                <c:pt idx="50">
                  <c:v>30011</c:v>
                </c:pt>
                <c:pt idx="51">
                  <c:v>30042</c:v>
                </c:pt>
                <c:pt idx="52">
                  <c:v>30072</c:v>
                </c:pt>
                <c:pt idx="53">
                  <c:v>30103</c:v>
                </c:pt>
                <c:pt idx="54">
                  <c:v>30133</c:v>
                </c:pt>
                <c:pt idx="55">
                  <c:v>30164</c:v>
                </c:pt>
                <c:pt idx="56">
                  <c:v>30195</c:v>
                </c:pt>
                <c:pt idx="57">
                  <c:v>30225</c:v>
                </c:pt>
                <c:pt idx="58">
                  <c:v>30256</c:v>
                </c:pt>
                <c:pt idx="59">
                  <c:v>30286</c:v>
                </c:pt>
                <c:pt idx="60">
                  <c:v>30317</c:v>
                </c:pt>
                <c:pt idx="61">
                  <c:v>30348</c:v>
                </c:pt>
                <c:pt idx="62">
                  <c:v>30376</c:v>
                </c:pt>
                <c:pt idx="63">
                  <c:v>30407</c:v>
                </c:pt>
                <c:pt idx="64">
                  <c:v>30437</c:v>
                </c:pt>
                <c:pt idx="65">
                  <c:v>30468</c:v>
                </c:pt>
                <c:pt idx="66">
                  <c:v>30498</c:v>
                </c:pt>
                <c:pt idx="67">
                  <c:v>30529</c:v>
                </c:pt>
                <c:pt idx="68">
                  <c:v>30560</c:v>
                </c:pt>
                <c:pt idx="69">
                  <c:v>30590</c:v>
                </c:pt>
                <c:pt idx="70">
                  <c:v>30621</c:v>
                </c:pt>
                <c:pt idx="71">
                  <c:v>30651</c:v>
                </c:pt>
                <c:pt idx="72">
                  <c:v>30682</c:v>
                </c:pt>
                <c:pt idx="73">
                  <c:v>30713</c:v>
                </c:pt>
                <c:pt idx="74">
                  <c:v>30742</c:v>
                </c:pt>
                <c:pt idx="75">
                  <c:v>30773</c:v>
                </c:pt>
                <c:pt idx="76">
                  <c:v>30803</c:v>
                </c:pt>
                <c:pt idx="77">
                  <c:v>30834</c:v>
                </c:pt>
                <c:pt idx="78">
                  <c:v>30864</c:v>
                </c:pt>
                <c:pt idx="79">
                  <c:v>30895</c:v>
                </c:pt>
                <c:pt idx="80">
                  <c:v>30926</c:v>
                </c:pt>
                <c:pt idx="81">
                  <c:v>30956</c:v>
                </c:pt>
                <c:pt idx="82">
                  <c:v>30987</c:v>
                </c:pt>
                <c:pt idx="83">
                  <c:v>31017</c:v>
                </c:pt>
                <c:pt idx="84">
                  <c:v>31048</c:v>
                </c:pt>
                <c:pt idx="85">
                  <c:v>31079</c:v>
                </c:pt>
                <c:pt idx="86">
                  <c:v>31107</c:v>
                </c:pt>
                <c:pt idx="87">
                  <c:v>31138</c:v>
                </c:pt>
                <c:pt idx="88">
                  <c:v>31168</c:v>
                </c:pt>
                <c:pt idx="89">
                  <c:v>31199</c:v>
                </c:pt>
                <c:pt idx="90">
                  <c:v>31229</c:v>
                </c:pt>
                <c:pt idx="91">
                  <c:v>31260</c:v>
                </c:pt>
                <c:pt idx="92">
                  <c:v>31291</c:v>
                </c:pt>
                <c:pt idx="93">
                  <c:v>31321</c:v>
                </c:pt>
                <c:pt idx="94">
                  <c:v>31352</c:v>
                </c:pt>
                <c:pt idx="95">
                  <c:v>31382</c:v>
                </c:pt>
                <c:pt idx="96">
                  <c:v>31413</c:v>
                </c:pt>
                <c:pt idx="97">
                  <c:v>31444</c:v>
                </c:pt>
                <c:pt idx="98">
                  <c:v>31472</c:v>
                </c:pt>
                <c:pt idx="99">
                  <c:v>31503</c:v>
                </c:pt>
                <c:pt idx="100">
                  <c:v>31533</c:v>
                </c:pt>
                <c:pt idx="101">
                  <c:v>31564</c:v>
                </c:pt>
                <c:pt idx="102">
                  <c:v>31594</c:v>
                </c:pt>
                <c:pt idx="103">
                  <c:v>31625</c:v>
                </c:pt>
                <c:pt idx="104">
                  <c:v>31656</c:v>
                </c:pt>
                <c:pt idx="105">
                  <c:v>31686</c:v>
                </c:pt>
                <c:pt idx="106">
                  <c:v>31717</c:v>
                </c:pt>
                <c:pt idx="107">
                  <c:v>31747</c:v>
                </c:pt>
                <c:pt idx="108">
                  <c:v>31778</c:v>
                </c:pt>
                <c:pt idx="109">
                  <c:v>31809</c:v>
                </c:pt>
                <c:pt idx="110">
                  <c:v>31837</c:v>
                </c:pt>
                <c:pt idx="111">
                  <c:v>31868</c:v>
                </c:pt>
                <c:pt idx="112">
                  <c:v>31898</c:v>
                </c:pt>
                <c:pt idx="113">
                  <c:v>31929</c:v>
                </c:pt>
                <c:pt idx="114">
                  <c:v>31959</c:v>
                </c:pt>
                <c:pt idx="115">
                  <c:v>31990</c:v>
                </c:pt>
                <c:pt idx="116">
                  <c:v>32021</c:v>
                </c:pt>
                <c:pt idx="117">
                  <c:v>32051</c:v>
                </c:pt>
                <c:pt idx="118">
                  <c:v>32082</c:v>
                </c:pt>
                <c:pt idx="119">
                  <c:v>32112</c:v>
                </c:pt>
                <c:pt idx="120">
                  <c:v>32143</c:v>
                </c:pt>
                <c:pt idx="121">
                  <c:v>32174</c:v>
                </c:pt>
                <c:pt idx="122">
                  <c:v>32203</c:v>
                </c:pt>
                <c:pt idx="123">
                  <c:v>32234</c:v>
                </c:pt>
                <c:pt idx="124">
                  <c:v>32264</c:v>
                </c:pt>
                <c:pt idx="125">
                  <c:v>32295</c:v>
                </c:pt>
                <c:pt idx="126">
                  <c:v>32325</c:v>
                </c:pt>
                <c:pt idx="127">
                  <c:v>32356</c:v>
                </c:pt>
                <c:pt idx="128">
                  <c:v>32387</c:v>
                </c:pt>
                <c:pt idx="129">
                  <c:v>32417</c:v>
                </c:pt>
                <c:pt idx="130">
                  <c:v>32448</c:v>
                </c:pt>
                <c:pt idx="131">
                  <c:v>32478</c:v>
                </c:pt>
                <c:pt idx="132">
                  <c:v>32509</c:v>
                </c:pt>
                <c:pt idx="133">
                  <c:v>32540</c:v>
                </c:pt>
                <c:pt idx="134">
                  <c:v>32568</c:v>
                </c:pt>
                <c:pt idx="135">
                  <c:v>32599</c:v>
                </c:pt>
                <c:pt idx="136">
                  <c:v>32629</c:v>
                </c:pt>
                <c:pt idx="137">
                  <c:v>32660</c:v>
                </c:pt>
                <c:pt idx="138">
                  <c:v>32690</c:v>
                </c:pt>
                <c:pt idx="139">
                  <c:v>32721</c:v>
                </c:pt>
                <c:pt idx="140">
                  <c:v>32752</c:v>
                </c:pt>
                <c:pt idx="141">
                  <c:v>32782</c:v>
                </c:pt>
                <c:pt idx="142">
                  <c:v>32813</c:v>
                </c:pt>
                <c:pt idx="143">
                  <c:v>32843</c:v>
                </c:pt>
                <c:pt idx="144">
                  <c:v>32874</c:v>
                </c:pt>
                <c:pt idx="145">
                  <c:v>32905</c:v>
                </c:pt>
                <c:pt idx="146">
                  <c:v>32933</c:v>
                </c:pt>
                <c:pt idx="147">
                  <c:v>32964</c:v>
                </c:pt>
                <c:pt idx="148">
                  <c:v>32994</c:v>
                </c:pt>
                <c:pt idx="149">
                  <c:v>33025</c:v>
                </c:pt>
                <c:pt idx="150">
                  <c:v>33055</c:v>
                </c:pt>
                <c:pt idx="151">
                  <c:v>33086</c:v>
                </c:pt>
                <c:pt idx="152">
                  <c:v>33117</c:v>
                </c:pt>
                <c:pt idx="153">
                  <c:v>33147</c:v>
                </c:pt>
                <c:pt idx="154">
                  <c:v>33178</c:v>
                </c:pt>
                <c:pt idx="155">
                  <c:v>33208</c:v>
                </c:pt>
                <c:pt idx="156">
                  <c:v>33239</c:v>
                </c:pt>
                <c:pt idx="157">
                  <c:v>33270</c:v>
                </c:pt>
                <c:pt idx="158">
                  <c:v>33298</c:v>
                </c:pt>
                <c:pt idx="159">
                  <c:v>33329</c:v>
                </c:pt>
                <c:pt idx="160">
                  <c:v>33359</c:v>
                </c:pt>
                <c:pt idx="161">
                  <c:v>33390</c:v>
                </c:pt>
                <c:pt idx="162">
                  <c:v>33420</c:v>
                </c:pt>
                <c:pt idx="163">
                  <c:v>33451</c:v>
                </c:pt>
                <c:pt idx="164">
                  <c:v>33482</c:v>
                </c:pt>
                <c:pt idx="165">
                  <c:v>33512</c:v>
                </c:pt>
                <c:pt idx="166">
                  <c:v>33543</c:v>
                </c:pt>
                <c:pt idx="167">
                  <c:v>33573</c:v>
                </c:pt>
                <c:pt idx="168">
                  <c:v>33604</c:v>
                </c:pt>
                <c:pt idx="169">
                  <c:v>33635</c:v>
                </c:pt>
                <c:pt idx="170">
                  <c:v>33664</c:v>
                </c:pt>
                <c:pt idx="171">
                  <c:v>33695</c:v>
                </c:pt>
                <c:pt idx="172">
                  <c:v>33725</c:v>
                </c:pt>
                <c:pt idx="173">
                  <c:v>33756</c:v>
                </c:pt>
                <c:pt idx="174">
                  <c:v>33786</c:v>
                </c:pt>
                <c:pt idx="175">
                  <c:v>33817</c:v>
                </c:pt>
                <c:pt idx="176">
                  <c:v>33848</c:v>
                </c:pt>
                <c:pt idx="177">
                  <c:v>33878</c:v>
                </c:pt>
                <c:pt idx="178">
                  <c:v>33909</c:v>
                </c:pt>
                <c:pt idx="179">
                  <c:v>33939</c:v>
                </c:pt>
                <c:pt idx="180">
                  <c:v>33970</c:v>
                </c:pt>
                <c:pt idx="181">
                  <c:v>34001</c:v>
                </c:pt>
                <c:pt idx="182">
                  <c:v>34029</c:v>
                </c:pt>
                <c:pt idx="183">
                  <c:v>34060</c:v>
                </c:pt>
                <c:pt idx="184">
                  <c:v>34090</c:v>
                </c:pt>
                <c:pt idx="185">
                  <c:v>34121</c:v>
                </c:pt>
                <c:pt idx="186">
                  <c:v>34151</c:v>
                </c:pt>
                <c:pt idx="187">
                  <c:v>34182</c:v>
                </c:pt>
                <c:pt idx="188">
                  <c:v>34213</c:v>
                </c:pt>
                <c:pt idx="189">
                  <c:v>34243</c:v>
                </c:pt>
                <c:pt idx="190">
                  <c:v>34274</c:v>
                </c:pt>
                <c:pt idx="191">
                  <c:v>34304</c:v>
                </c:pt>
                <c:pt idx="192">
                  <c:v>34335</c:v>
                </c:pt>
                <c:pt idx="193">
                  <c:v>34366</c:v>
                </c:pt>
                <c:pt idx="194">
                  <c:v>34394</c:v>
                </c:pt>
                <c:pt idx="195">
                  <c:v>34425</c:v>
                </c:pt>
                <c:pt idx="196">
                  <c:v>34455</c:v>
                </c:pt>
                <c:pt idx="197">
                  <c:v>34486</c:v>
                </c:pt>
                <c:pt idx="198">
                  <c:v>34516</c:v>
                </c:pt>
                <c:pt idx="199">
                  <c:v>34547</c:v>
                </c:pt>
                <c:pt idx="200">
                  <c:v>34578</c:v>
                </c:pt>
                <c:pt idx="201">
                  <c:v>34608</c:v>
                </c:pt>
                <c:pt idx="202">
                  <c:v>34639</c:v>
                </c:pt>
                <c:pt idx="203">
                  <c:v>34669</c:v>
                </c:pt>
                <c:pt idx="204">
                  <c:v>34700</c:v>
                </c:pt>
                <c:pt idx="205">
                  <c:v>34731</c:v>
                </c:pt>
                <c:pt idx="206">
                  <c:v>34759</c:v>
                </c:pt>
                <c:pt idx="207">
                  <c:v>34790</c:v>
                </c:pt>
                <c:pt idx="208">
                  <c:v>34820</c:v>
                </c:pt>
                <c:pt idx="209">
                  <c:v>34851</c:v>
                </c:pt>
                <c:pt idx="210">
                  <c:v>34881</c:v>
                </c:pt>
                <c:pt idx="211">
                  <c:v>34912</c:v>
                </c:pt>
                <c:pt idx="212">
                  <c:v>34943</c:v>
                </c:pt>
                <c:pt idx="213">
                  <c:v>34973</c:v>
                </c:pt>
                <c:pt idx="214">
                  <c:v>35004</c:v>
                </c:pt>
                <c:pt idx="215">
                  <c:v>35034</c:v>
                </c:pt>
                <c:pt idx="216">
                  <c:v>35065</c:v>
                </c:pt>
                <c:pt idx="217">
                  <c:v>35096</c:v>
                </c:pt>
                <c:pt idx="218">
                  <c:v>35125</c:v>
                </c:pt>
                <c:pt idx="219">
                  <c:v>35156</c:v>
                </c:pt>
                <c:pt idx="220">
                  <c:v>35186</c:v>
                </c:pt>
                <c:pt idx="221">
                  <c:v>35217</c:v>
                </c:pt>
                <c:pt idx="222">
                  <c:v>35247</c:v>
                </c:pt>
                <c:pt idx="223">
                  <c:v>35278</c:v>
                </c:pt>
                <c:pt idx="224">
                  <c:v>35309</c:v>
                </c:pt>
                <c:pt idx="225">
                  <c:v>35339</c:v>
                </c:pt>
                <c:pt idx="226">
                  <c:v>35370</c:v>
                </c:pt>
                <c:pt idx="227">
                  <c:v>35400</c:v>
                </c:pt>
                <c:pt idx="228">
                  <c:v>35431</c:v>
                </c:pt>
                <c:pt idx="229">
                  <c:v>35462</c:v>
                </c:pt>
                <c:pt idx="230">
                  <c:v>35490</c:v>
                </c:pt>
                <c:pt idx="231">
                  <c:v>35521</c:v>
                </c:pt>
                <c:pt idx="232">
                  <c:v>35551</c:v>
                </c:pt>
                <c:pt idx="233">
                  <c:v>35582</c:v>
                </c:pt>
                <c:pt idx="234">
                  <c:v>35612</c:v>
                </c:pt>
                <c:pt idx="235">
                  <c:v>35643</c:v>
                </c:pt>
                <c:pt idx="236">
                  <c:v>35674</c:v>
                </c:pt>
                <c:pt idx="237">
                  <c:v>35704</c:v>
                </c:pt>
                <c:pt idx="238">
                  <c:v>35735</c:v>
                </c:pt>
                <c:pt idx="239">
                  <c:v>35765</c:v>
                </c:pt>
                <c:pt idx="240">
                  <c:v>35796</c:v>
                </c:pt>
                <c:pt idx="241">
                  <c:v>35827</c:v>
                </c:pt>
                <c:pt idx="242">
                  <c:v>35855</c:v>
                </c:pt>
                <c:pt idx="243">
                  <c:v>35886</c:v>
                </c:pt>
                <c:pt idx="244">
                  <c:v>35916</c:v>
                </c:pt>
                <c:pt idx="245">
                  <c:v>35947</c:v>
                </c:pt>
                <c:pt idx="246">
                  <c:v>35977</c:v>
                </c:pt>
                <c:pt idx="247">
                  <c:v>36008</c:v>
                </c:pt>
                <c:pt idx="248">
                  <c:v>36039</c:v>
                </c:pt>
                <c:pt idx="249">
                  <c:v>36069</c:v>
                </c:pt>
                <c:pt idx="250">
                  <c:v>36100</c:v>
                </c:pt>
                <c:pt idx="251">
                  <c:v>36130</c:v>
                </c:pt>
                <c:pt idx="252">
                  <c:v>36161</c:v>
                </c:pt>
                <c:pt idx="253">
                  <c:v>36192</c:v>
                </c:pt>
                <c:pt idx="254">
                  <c:v>36220</c:v>
                </c:pt>
                <c:pt idx="255">
                  <c:v>36251</c:v>
                </c:pt>
                <c:pt idx="256">
                  <c:v>36281</c:v>
                </c:pt>
                <c:pt idx="257">
                  <c:v>36312</c:v>
                </c:pt>
                <c:pt idx="258">
                  <c:v>36342</c:v>
                </c:pt>
                <c:pt idx="259">
                  <c:v>36373</c:v>
                </c:pt>
                <c:pt idx="260">
                  <c:v>36404</c:v>
                </c:pt>
                <c:pt idx="261">
                  <c:v>36434</c:v>
                </c:pt>
                <c:pt idx="262">
                  <c:v>36465</c:v>
                </c:pt>
                <c:pt idx="263">
                  <c:v>36495</c:v>
                </c:pt>
                <c:pt idx="264">
                  <c:v>36526</c:v>
                </c:pt>
                <c:pt idx="265">
                  <c:v>36557</c:v>
                </c:pt>
                <c:pt idx="266">
                  <c:v>36586</c:v>
                </c:pt>
                <c:pt idx="267">
                  <c:v>36617</c:v>
                </c:pt>
                <c:pt idx="268">
                  <c:v>36647</c:v>
                </c:pt>
                <c:pt idx="269">
                  <c:v>36678</c:v>
                </c:pt>
                <c:pt idx="270">
                  <c:v>36708</c:v>
                </c:pt>
                <c:pt idx="271">
                  <c:v>36739</c:v>
                </c:pt>
                <c:pt idx="272">
                  <c:v>36770</c:v>
                </c:pt>
                <c:pt idx="273">
                  <c:v>36800</c:v>
                </c:pt>
                <c:pt idx="274">
                  <c:v>36831</c:v>
                </c:pt>
                <c:pt idx="275">
                  <c:v>36861</c:v>
                </c:pt>
                <c:pt idx="276">
                  <c:v>36892</c:v>
                </c:pt>
                <c:pt idx="277">
                  <c:v>36923</c:v>
                </c:pt>
                <c:pt idx="278">
                  <c:v>36951</c:v>
                </c:pt>
                <c:pt idx="279">
                  <c:v>36982</c:v>
                </c:pt>
                <c:pt idx="280">
                  <c:v>37012</c:v>
                </c:pt>
                <c:pt idx="281">
                  <c:v>37043</c:v>
                </c:pt>
                <c:pt idx="282">
                  <c:v>37073</c:v>
                </c:pt>
                <c:pt idx="283">
                  <c:v>37104</c:v>
                </c:pt>
                <c:pt idx="284">
                  <c:v>37135</c:v>
                </c:pt>
                <c:pt idx="285">
                  <c:v>37165</c:v>
                </c:pt>
                <c:pt idx="286">
                  <c:v>37196</c:v>
                </c:pt>
                <c:pt idx="287">
                  <c:v>37226</c:v>
                </c:pt>
                <c:pt idx="288">
                  <c:v>37257</c:v>
                </c:pt>
                <c:pt idx="289">
                  <c:v>37288</c:v>
                </c:pt>
                <c:pt idx="290">
                  <c:v>37316</c:v>
                </c:pt>
                <c:pt idx="291">
                  <c:v>37347</c:v>
                </c:pt>
                <c:pt idx="292">
                  <c:v>37377</c:v>
                </c:pt>
                <c:pt idx="293">
                  <c:v>37408</c:v>
                </c:pt>
                <c:pt idx="294">
                  <c:v>37438</c:v>
                </c:pt>
                <c:pt idx="295">
                  <c:v>37469</c:v>
                </c:pt>
                <c:pt idx="296">
                  <c:v>37500</c:v>
                </c:pt>
                <c:pt idx="297">
                  <c:v>37530</c:v>
                </c:pt>
                <c:pt idx="298">
                  <c:v>37561</c:v>
                </c:pt>
                <c:pt idx="299">
                  <c:v>37591</c:v>
                </c:pt>
                <c:pt idx="300">
                  <c:v>37622</c:v>
                </c:pt>
                <c:pt idx="301">
                  <c:v>37653</c:v>
                </c:pt>
                <c:pt idx="302">
                  <c:v>37681</c:v>
                </c:pt>
                <c:pt idx="303">
                  <c:v>37712</c:v>
                </c:pt>
                <c:pt idx="304">
                  <c:v>37742</c:v>
                </c:pt>
                <c:pt idx="305">
                  <c:v>37773</c:v>
                </c:pt>
                <c:pt idx="306">
                  <c:v>37803</c:v>
                </c:pt>
                <c:pt idx="307">
                  <c:v>37834</c:v>
                </c:pt>
                <c:pt idx="308">
                  <c:v>37865</c:v>
                </c:pt>
                <c:pt idx="309">
                  <c:v>37895</c:v>
                </c:pt>
                <c:pt idx="310">
                  <c:v>37926</c:v>
                </c:pt>
                <c:pt idx="311">
                  <c:v>37956</c:v>
                </c:pt>
                <c:pt idx="312">
                  <c:v>37987</c:v>
                </c:pt>
                <c:pt idx="313">
                  <c:v>38018</c:v>
                </c:pt>
                <c:pt idx="314">
                  <c:v>38047</c:v>
                </c:pt>
                <c:pt idx="315">
                  <c:v>38078</c:v>
                </c:pt>
                <c:pt idx="316">
                  <c:v>38108</c:v>
                </c:pt>
                <c:pt idx="317">
                  <c:v>38139</c:v>
                </c:pt>
                <c:pt idx="318">
                  <c:v>38169</c:v>
                </c:pt>
                <c:pt idx="319">
                  <c:v>38200</c:v>
                </c:pt>
                <c:pt idx="320">
                  <c:v>38231</c:v>
                </c:pt>
                <c:pt idx="321">
                  <c:v>38261</c:v>
                </c:pt>
                <c:pt idx="322">
                  <c:v>38292</c:v>
                </c:pt>
                <c:pt idx="323">
                  <c:v>38322</c:v>
                </c:pt>
                <c:pt idx="324">
                  <c:v>38353</c:v>
                </c:pt>
                <c:pt idx="325">
                  <c:v>38384</c:v>
                </c:pt>
                <c:pt idx="326">
                  <c:v>38412</c:v>
                </c:pt>
                <c:pt idx="327">
                  <c:v>38443</c:v>
                </c:pt>
                <c:pt idx="328">
                  <c:v>38473</c:v>
                </c:pt>
                <c:pt idx="329">
                  <c:v>38504</c:v>
                </c:pt>
                <c:pt idx="330">
                  <c:v>38534</c:v>
                </c:pt>
                <c:pt idx="331">
                  <c:v>38565</c:v>
                </c:pt>
                <c:pt idx="332">
                  <c:v>38596</c:v>
                </c:pt>
                <c:pt idx="333">
                  <c:v>38626</c:v>
                </c:pt>
                <c:pt idx="334">
                  <c:v>38657</c:v>
                </c:pt>
                <c:pt idx="335">
                  <c:v>38687</c:v>
                </c:pt>
                <c:pt idx="336">
                  <c:v>38718</c:v>
                </c:pt>
                <c:pt idx="337">
                  <c:v>38749</c:v>
                </c:pt>
                <c:pt idx="338">
                  <c:v>38777</c:v>
                </c:pt>
                <c:pt idx="339">
                  <c:v>38808</c:v>
                </c:pt>
                <c:pt idx="340">
                  <c:v>38838</c:v>
                </c:pt>
                <c:pt idx="341">
                  <c:v>38869</c:v>
                </c:pt>
                <c:pt idx="342">
                  <c:v>38899</c:v>
                </c:pt>
                <c:pt idx="343">
                  <c:v>38930</c:v>
                </c:pt>
                <c:pt idx="344">
                  <c:v>38961</c:v>
                </c:pt>
                <c:pt idx="345">
                  <c:v>38991</c:v>
                </c:pt>
                <c:pt idx="346">
                  <c:v>39022</c:v>
                </c:pt>
                <c:pt idx="347">
                  <c:v>39052</c:v>
                </c:pt>
                <c:pt idx="348">
                  <c:v>39083</c:v>
                </c:pt>
                <c:pt idx="349">
                  <c:v>39114</c:v>
                </c:pt>
                <c:pt idx="350">
                  <c:v>39142</c:v>
                </c:pt>
                <c:pt idx="351">
                  <c:v>39173</c:v>
                </c:pt>
                <c:pt idx="352">
                  <c:v>39203</c:v>
                </c:pt>
                <c:pt idx="353">
                  <c:v>39234</c:v>
                </c:pt>
                <c:pt idx="354">
                  <c:v>39264</c:v>
                </c:pt>
                <c:pt idx="355">
                  <c:v>39295</c:v>
                </c:pt>
                <c:pt idx="356">
                  <c:v>39326</c:v>
                </c:pt>
                <c:pt idx="357">
                  <c:v>39356</c:v>
                </c:pt>
                <c:pt idx="358">
                  <c:v>39387</c:v>
                </c:pt>
                <c:pt idx="359">
                  <c:v>39417</c:v>
                </c:pt>
                <c:pt idx="360">
                  <c:v>39448</c:v>
                </c:pt>
                <c:pt idx="361">
                  <c:v>39479</c:v>
                </c:pt>
                <c:pt idx="362">
                  <c:v>39508</c:v>
                </c:pt>
                <c:pt idx="363">
                  <c:v>39539</c:v>
                </c:pt>
                <c:pt idx="364">
                  <c:v>39569</c:v>
                </c:pt>
                <c:pt idx="365">
                  <c:v>39600</c:v>
                </c:pt>
                <c:pt idx="366">
                  <c:v>39630</c:v>
                </c:pt>
                <c:pt idx="367">
                  <c:v>39661</c:v>
                </c:pt>
                <c:pt idx="368">
                  <c:v>39692</c:v>
                </c:pt>
                <c:pt idx="369">
                  <c:v>39722</c:v>
                </c:pt>
                <c:pt idx="370">
                  <c:v>39753</c:v>
                </c:pt>
                <c:pt idx="371">
                  <c:v>39783</c:v>
                </c:pt>
                <c:pt idx="372">
                  <c:v>39814</c:v>
                </c:pt>
                <c:pt idx="373">
                  <c:v>39845</c:v>
                </c:pt>
                <c:pt idx="374">
                  <c:v>39873</c:v>
                </c:pt>
                <c:pt idx="375">
                  <c:v>39904</c:v>
                </c:pt>
                <c:pt idx="376">
                  <c:v>39934</c:v>
                </c:pt>
                <c:pt idx="377">
                  <c:v>39965</c:v>
                </c:pt>
                <c:pt idx="378">
                  <c:v>39995</c:v>
                </c:pt>
                <c:pt idx="379">
                  <c:v>40026</c:v>
                </c:pt>
                <c:pt idx="380">
                  <c:v>40057</c:v>
                </c:pt>
                <c:pt idx="381">
                  <c:v>40087</c:v>
                </c:pt>
                <c:pt idx="382">
                  <c:v>40118</c:v>
                </c:pt>
                <c:pt idx="383">
                  <c:v>40148</c:v>
                </c:pt>
                <c:pt idx="384">
                  <c:v>40179</c:v>
                </c:pt>
                <c:pt idx="385">
                  <c:v>40210</c:v>
                </c:pt>
                <c:pt idx="386">
                  <c:v>40238</c:v>
                </c:pt>
                <c:pt idx="387">
                  <c:v>40269</c:v>
                </c:pt>
                <c:pt idx="388">
                  <c:v>40299</c:v>
                </c:pt>
                <c:pt idx="389">
                  <c:v>40330</c:v>
                </c:pt>
                <c:pt idx="390">
                  <c:v>40360</c:v>
                </c:pt>
                <c:pt idx="391">
                  <c:v>40391</c:v>
                </c:pt>
                <c:pt idx="392">
                  <c:v>40422</c:v>
                </c:pt>
                <c:pt idx="393">
                  <c:v>40452</c:v>
                </c:pt>
                <c:pt idx="394">
                  <c:v>40483</c:v>
                </c:pt>
                <c:pt idx="395">
                  <c:v>40513</c:v>
                </c:pt>
                <c:pt idx="396">
                  <c:v>40544</c:v>
                </c:pt>
                <c:pt idx="397">
                  <c:v>40575</c:v>
                </c:pt>
                <c:pt idx="398">
                  <c:v>40603</c:v>
                </c:pt>
                <c:pt idx="399">
                  <c:v>40634</c:v>
                </c:pt>
                <c:pt idx="400">
                  <c:v>40664</c:v>
                </c:pt>
                <c:pt idx="401">
                  <c:v>40695</c:v>
                </c:pt>
                <c:pt idx="402">
                  <c:v>40725</c:v>
                </c:pt>
                <c:pt idx="403">
                  <c:v>40756</c:v>
                </c:pt>
                <c:pt idx="404">
                  <c:v>40787</c:v>
                </c:pt>
                <c:pt idx="405">
                  <c:v>40817</c:v>
                </c:pt>
                <c:pt idx="406">
                  <c:v>40848</c:v>
                </c:pt>
                <c:pt idx="407">
                  <c:v>40878</c:v>
                </c:pt>
                <c:pt idx="408">
                  <c:v>40909</c:v>
                </c:pt>
                <c:pt idx="409">
                  <c:v>40940</c:v>
                </c:pt>
                <c:pt idx="410">
                  <c:v>40969</c:v>
                </c:pt>
                <c:pt idx="411">
                  <c:v>41000</c:v>
                </c:pt>
                <c:pt idx="412">
                  <c:v>41030</c:v>
                </c:pt>
                <c:pt idx="413">
                  <c:v>41061</c:v>
                </c:pt>
                <c:pt idx="414">
                  <c:v>41091</c:v>
                </c:pt>
                <c:pt idx="415">
                  <c:v>41122</c:v>
                </c:pt>
                <c:pt idx="416">
                  <c:v>41153</c:v>
                </c:pt>
                <c:pt idx="417">
                  <c:v>41183</c:v>
                </c:pt>
                <c:pt idx="418">
                  <c:v>41214</c:v>
                </c:pt>
                <c:pt idx="419">
                  <c:v>41244</c:v>
                </c:pt>
                <c:pt idx="420">
                  <c:v>41275</c:v>
                </c:pt>
                <c:pt idx="421">
                  <c:v>41306</c:v>
                </c:pt>
                <c:pt idx="422">
                  <c:v>41334</c:v>
                </c:pt>
                <c:pt idx="423">
                  <c:v>41365</c:v>
                </c:pt>
                <c:pt idx="424">
                  <c:v>41395</c:v>
                </c:pt>
                <c:pt idx="425">
                  <c:v>41426</c:v>
                </c:pt>
                <c:pt idx="426">
                  <c:v>41456</c:v>
                </c:pt>
                <c:pt idx="427">
                  <c:v>41487</c:v>
                </c:pt>
                <c:pt idx="428">
                  <c:v>41518</c:v>
                </c:pt>
                <c:pt idx="429">
                  <c:v>41548</c:v>
                </c:pt>
                <c:pt idx="430">
                  <c:v>41579</c:v>
                </c:pt>
                <c:pt idx="431">
                  <c:v>41609</c:v>
                </c:pt>
                <c:pt idx="432">
                  <c:v>41640</c:v>
                </c:pt>
                <c:pt idx="433">
                  <c:v>41671</c:v>
                </c:pt>
                <c:pt idx="434">
                  <c:v>41699</c:v>
                </c:pt>
                <c:pt idx="435">
                  <c:v>41730</c:v>
                </c:pt>
                <c:pt idx="436">
                  <c:v>41760</c:v>
                </c:pt>
                <c:pt idx="437">
                  <c:v>41791</c:v>
                </c:pt>
                <c:pt idx="438">
                  <c:v>41821</c:v>
                </c:pt>
                <c:pt idx="439">
                  <c:v>41852</c:v>
                </c:pt>
                <c:pt idx="440">
                  <c:v>41883</c:v>
                </c:pt>
                <c:pt idx="441">
                  <c:v>41913</c:v>
                </c:pt>
                <c:pt idx="442">
                  <c:v>41944</c:v>
                </c:pt>
                <c:pt idx="443">
                  <c:v>41974</c:v>
                </c:pt>
                <c:pt idx="444">
                  <c:v>42005</c:v>
                </c:pt>
                <c:pt idx="445">
                  <c:v>42036</c:v>
                </c:pt>
                <c:pt idx="446">
                  <c:v>42064</c:v>
                </c:pt>
                <c:pt idx="447">
                  <c:v>42095</c:v>
                </c:pt>
                <c:pt idx="448">
                  <c:v>42125</c:v>
                </c:pt>
                <c:pt idx="449">
                  <c:v>42156</c:v>
                </c:pt>
                <c:pt idx="450">
                  <c:v>42186</c:v>
                </c:pt>
                <c:pt idx="451">
                  <c:v>42217</c:v>
                </c:pt>
                <c:pt idx="452">
                  <c:v>42248</c:v>
                </c:pt>
                <c:pt idx="453">
                  <c:v>42278</c:v>
                </c:pt>
                <c:pt idx="454">
                  <c:v>42309</c:v>
                </c:pt>
                <c:pt idx="455">
                  <c:v>42339</c:v>
                </c:pt>
                <c:pt idx="456">
                  <c:v>42370</c:v>
                </c:pt>
                <c:pt idx="457">
                  <c:v>42401</c:v>
                </c:pt>
                <c:pt idx="458">
                  <c:v>42430</c:v>
                </c:pt>
                <c:pt idx="459">
                  <c:v>42461</c:v>
                </c:pt>
                <c:pt idx="460">
                  <c:v>42491</c:v>
                </c:pt>
                <c:pt idx="461">
                  <c:v>42522</c:v>
                </c:pt>
                <c:pt idx="462">
                  <c:v>42552</c:v>
                </c:pt>
                <c:pt idx="463">
                  <c:v>42583</c:v>
                </c:pt>
                <c:pt idx="464">
                  <c:v>42614</c:v>
                </c:pt>
                <c:pt idx="465">
                  <c:v>42644</c:v>
                </c:pt>
                <c:pt idx="466">
                  <c:v>42675</c:v>
                </c:pt>
                <c:pt idx="467">
                  <c:v>42705</c:v>
                </c:pt>
                <c:pt idx="468">
                  <c:v>42736</c:v>
                </c:pt>
                <c:pt idx="469">
                  <c:v>42767</c:v>
                </c:pt>
                <c:pt idx="470">
                  <c:v>42795</c:v>
                </c:pt>
                <c:pt idx="471">
                  <c:v>42826</c:v>
                </c:pt>
                <c:pt idx="472">
                  <c:v>42856</c:v>
                </c:pt>
                <c:pt idx="473">
                  <c:v>42887</c:v>
                </c:pt>
                <c:pt idx="474">
                  <c:v>42917</c:v>
                </c:pt>
                <c:pt idx="475">
                  <c:v>42948</c:v>
                </c:pt>
                <c:pt idx="476">
                  <c:v>42979</c:v>
                </c:pt>
                <c:pt idx="477">
                  <c:v>43009</c:v>
                </c:pt>
                <c:pt idx="478">
                  <c:v>43040</c:v>
                </c:pt>
                <c:pt idx="479">
                  <c:v>43070</c:v>
                </c:pt>
                <c:pt idx="480">
                  <c:v>43101</c:v>
                </c:pt>
                <c:pt idx="481">
                  <c:v>43132</c:v>
                </c:pt>
                <c:pt idx="482">
                  <c:v>43160</c:v>
                </c:pt>
                <c:pt idx="483">
                  <c:v>43191</c:v>
                </c:pt>
                <c:pt idx="484">
                  <c:v>43221</c:v>
                </c:pt>
                <c:pt idx="485">
                  <c:v>43252</c:v>
                </c:pt>
                <c:pt idx="486">
                  <c:v>43282</c:v>
                </c:pt>
                <c:pt idx="487">
                  <c:v>43313</c:v>
                </c:pt>
                <c:pt idx="488">
                  <c:v>43344</c:v>
                </c:pt>
                <c:pt idx="489">
                  <c:v>43374</c:v>
                </c:pt>
                <c:pt idx="490">
                  <c:v>43405</c:v>
                </c:pt>
                <c:pt idx="491">
                  <c:v>43435</c:v>
                </c:pt>
                <c:pt idx="492">
                  <c:v>43466</c:v>
                </c:pt>
                <c:pt idx="493">
                  <c:v>43497</c:v>
                </c:pt>
                <c:pt idx="494">
                  <c:v>43525</c:v>
                </c:pt>
                <c:pt idx="495">
                  <c:v>43556</c:v>
                </c:pt>
                <c:pt idx="496">
                  <c:v>43586</c:v>
                </c:pt>
                <c:pt idx="497">
                  <c:v>43617</c:v>
                </c:pt>
                <c:pt idx="498">
                  <c:v>43647</c:v>
                </c:pt>
                <c:pt idx="499">
                  <c:v>43678</c:v>
                </c:pt>
                <c:pt idx="500">
                  <c:v>43709</c:v>
                </c:pt>
                <c:pt idx="501">
                  <c:v>43739</c:v>
                </c:pt>
                <c:pt idx="502">
                  <c:v>43770</c:v>
                </c:pt>
                <c:pt idx="503">
                  <c:v>43800</c:v>
                </c:pt>
                <c:pt idx="504">
                  <c:v>43831</c:v>
                </c:pt>
                <c:pt idx="505">
                  <c:v>43862</c:v>
                </c:pt>
                <c:pt idx="506">
                  <c:v>43891</c:v>
                </c:pt>
                <c:pt idx="507">
                  <c:v>43922</c:v>
                </c:pt>
                <c:pt idx="508">
                  <c:v>43952</c:v>
                </c:pt>
                <c:pt idx="509">
                  <c:v>43983</c:v>
                </c:pt>
                <c:pt idx="510">
                  <c:v>44013</c:v>
                </c:pt>
                <c:pt idx="511">
                  <c:v>44044</c:v>
                </c:pt>
                <c:pt idx="512">
                  <c:v>44075</c:v>
                </c:pt>
                <c:pt idx="513">
                  <c:v>44105</c:v>
                </c:pt>
                <c:pt idx="514">
                  <c:v>44136</c:v>
                </c:pt>
                <c:pt idx="515">
                  <c:v>44166</c:v>
                </c:pt>
                <c:pt idx="516">
                  <c:v>44197</c:v>
                </c:pt>
                <c:pt idx="517">
                  <c:v>44228</c:v>
                </c:pt>
                <c:pt idx="518">
                  <c:v>44256</c:v>
                </c:pt>
                <c:pt idx="519">
                  <c:v>44287</c:v>
                </c:pt>
                <c:pt idx="520">
                  <c:v>44317</c:v>
                </c:pt>
                <c:pt idx="521">
                  <c:v>44348</c:v>
                </c:pt>
                <c:pt idx="522">
                  <c:v>44378</c:v>
                </c:pt>
                <c:pt idx="523">
                  <c:v>44409</c:v>
                </c:pt>
                <c:pt idx="524">
                  <c:v>44440</c:v>
                </c:pt>
                <c:pt idx="525">
                  <c:v>44470</c:v>
                </c:pt>
                <c:pt idx="526">
                  <c:v>44501</c:v>
                </c:pt>
                <c:pt idx="527">
                  <c:v>44531</c:v>
                </c:pt>
                <c:pt idx="528">
                  <c:v>44562</c:v>
                </c:pt>
                <c:pt idx="529">
                  <c:v>44593</c:v>
                </c:pt>
                <c:pt idx="530">
                  <c:v>44621</c:v>
                </c:pt>
                <c:pt idx="531">
                  <c:v>44652</c:v>
                </c:pt>
                <c:pt idx="532">
                  <c:v>44682</c:v>
                </c:pt>
                <c:pt idx="533">
                  <c:v>44713</c:v>
                </c:pt>
                <c:pt idx="534">
                  <c:v>44743</c:v>
                </c:pt>
                <c:pt idx="535">
                  <c:v>44774</c:v>
                </c:pt>
                <c:pt idx="536">
                  <c:v>44805</c:v>
                </c:pt>
                <c:pt idx="537">
                  <c:v>44835</c:v>
                </c:pt>
                <c:pt idx="538">
                  <c:v>44866</c:v>
                </c:pt>
                <c:pt idx="539">
                  <c:v>44896</c:v>
                </c:pt>
              </c:numCache>
            </c:numRef>
          </c:cat>
          <c:val>
            <c:numRef>
              <c:f>'[EJEMPLOS CON Y SIN REFORMA (MTQ_VREV).xlsx]4 EJEMPLOS (BUENA)'!$C$4:$C$543</c:f>
              <c:numCache>
                <c:formatCode>#,##0.00</c:formatCode>
                <c:ptCount val="540"/>
                <c:pt idx="0">
                  <c:v>100</c:v>
                </c:pt>
                <c:pt idx="1">
                  <c:v>100</c:v>
                </c:pt>
                <c:pt idx="2">
                  <c:v>100</c:v>
                </c:pt>
                <c:pt idx="3">
                  <c:v>100</c:v>
                </c:pt>
                <c:pt idx="4">
                  <c:v>100</c:v>
                </c:pt>
                <c:pt idx="5">
                  <c:v>100</c:v>
                </c:pt>
                <c:pt idx="6">
                  <c:v>100</c:v>
                </c:pt>
                <c:pt idx="7">
                  <c:v>100</c:v>
                </c:pt>
                <c:pt idx="8">
                  <c:v>100</c:v>
                </c:pt>
                <c:pt idx="9">
                  <c:v>100</c:v>
                </c:pt>
                <c:pt idx="10">
                  <c:v>100</c:v>
                </c:pt>
                <c:pt idx="11">
                  <c:v>100</c:v>
                </c:pt>
                <c:pt idx="12">
                  <c:v>120</c:v>
                </c:pt>
                <c:pt idx="13">
                  <c:v>120</c:v>
                </c:pt>
                <c:pt idx="14">
                  <c:v>120</c:v>
                </c:pt>
                <c:pt idx="15">
                  <c:v>120</c:v>
                </c:pt>
                <c:pt idx="16">
                  <c:v>120</c:v>
                </c:pt>
                <c:pt idx="17">
                  <c:v>120</c:v>
                </c:pt>
                <c:pt idx="18">
                  <c:v>120</c:v>
                </c:pt>
                <c:pt idx="19">
                  <c:v>120</c:v>
                </c:pt>
                <c:pt idx="20">
                  <c:v>120</c:v>
                </c:pt>
                <c:pt idx="21">
                  <c:v>120</c:v>
                </c:pt>
                <c:pt idx="22">
                  <c:v>120</c:v>
                </c:pt>
                <c:pt idx="23">
                  <c:v>120</c:v>
                </c:pt>
                <c:pt idx="24">
                  <c:v>442.28500000000003</c:v>
                </c:pt>
                <c:pt idx="25">
                  <c:v>442.28500000000003</c:v>
                </c:pt>
                <c:pt idx="26">
                  <c:v>442.28500000000003</c:v>
                </c:pt>
                <c:pt idx="27">
                  <c:v>442.28500000000003</c:v>
                </c:pt>
                <c:pt idx="28">
                  <c:v>442.28500000000003</c:v>
                </c:pt>
                <c:pt idx="29">
                  <c:v>442.28500000000003</c:v>
                </c:pt>
                <c:pt idx="30">
                  <c:v>442.28500000000003</c:v>
                </c:pt>
                <c:pt idx="31">
                  <c:v>442.28500000000003</c:v>
                </c:pt>
                <c:pt idx="32">
                  <c:v>442.28500000000003</c:v>
                </c:pt>
                <c:pt idx="33">
                  <c:v>442.28500000000003</c:v>
                </c:pt>
                <c:pt idx="34">
                  <c:v>442.28500000000003</c:v>
                </c:pt>
                <c:pt idx="35">
                  <c:v>442.28500000000003</c:v>
                </c:pt>
                <c:pt idx="36">
                  <c:v>496.28499999999997</c:v>
                </c:pt>
                <c:pt idx="37">
                  <c:v>496.28499999999997</c:v>
                </c:pt>
                <c:pt idx="38">
                  <c:v>496.28499999999997</c:v>
                </c:pt>
                <c:pt idx="39">
                  <c:v>496.28499999999997</c:v>
                </c:pt>
                <c:pt idx="40">
                  <c:v>496.28499999999997</c:v>
                </c:pt>
                <c:pt idx="41">
                  <c:v>496.28499999999997</c:v>
                </c:pt>
                <c:pt idx="42">
                  <c:v>496.28499999999997</c:v>
                </c:pt>
                <c:pt idx="43">
                  <c:v>496.28499999999997</c:v>
                </c:pt>
                <c:pt idx="44">
                  <c:v>496.28499999999997</c:v>
                </c:pt>
                <c:pt idx="45">
                  <c:v>496.28499999999997</c:v>
                </c:pt>
                <c:pt idx="46">
                  <c:v>496.28499999999997</c:v>
                </c:pt>
                <c:pt idx="47">
                  <c:v>496.28499999999997</c:v>
                </c:pt>
                <c:pt idx="48">
                  <c:v>556.68500000000006</c:v>
                </c:pt>
                <c:pt idx="49">
                  <c:v>556.68500000000006</c:v>
                </c:pt>
                <c:pt idx="50">
                  <c:v>556.68500000000006</c:v>
                </c:pt>
                <c:pt idx="51">
                  <c:v>556.68500000000006</c:v>
                </c:pt>
                <c:pt idx="52">
                  <c:v>556.68500000000006</c:v>
                </c:pt>
                <c:pt idx="53">
                  <c:v>556.68500000000006</c:v>
                </c:pt>
                <c:pt idx="54">
                  <c:v>556.68500000000006</c:v>
                </c:pt>
                <c:pt idx="55">
                  <c:v>556.68500000000006</c:v>
                </c:pt>
                <c:pt idx="56">
                  <c:v>556.68500000000006</c:v>
                </c:pt>
                <c:pt idx="57">
                  <c:v>556.68500000000006</c:v>
                </c:pt>
                <c:pt idx="58">
                  <c:v>556.68500000000006</c:v>
                </c:pt>
                <c:pt idx="59">
                  <c:v>556.68500000000006</c:v>
                </c:pt>
                <c:pt idx="60">
                  <c:v>669.46499999999992</c:v>
                </c:pt>
                <c:pt idx="61">
                  <c:v>669.46499999999992</c:v>
                </c:pt>
                <c:pt idx="62">
                  <c:v>669.46499999999992</c:v>
                </c:pt>
                <c:pt idx="63">
                  <c:v>669.46499999999992</c:v>
                </c:pt>
                <c:pt idx="64">
                  <c:v>669.46499999999992</c:v>
                </c:pt>
                <c:pt idx="65">
                  <c:v>669.46499999999992</c:v>
                </c:pt>
                <c:pt idx="66">
                  <c:v>669.46499999999992</c:v>
                </c:pt>
                <c:pt idx="67">
                  <c:v>669.46499999999992</c:v>
                </c:pt>
                <c:pt idx="68">
                  <c:v>669.46499999999992</c:v>
                </c:pt>
                <c:pt idx="69">
                  <c:v>669.46499999999992</c:v>
                </c:pt>
                <c:pt idx="70">
                  <c:v>669.46499999999992</c:v>
                </c:pt>
                <c:pt idx="71">
                  <c:v>669.46499999999992</c:v>
                </c:pt>
                <c:pt idx="72">
                  <c:v>765.66</c:v>
                </c:pt>
                <c:pt idx="73">
                  <c:v>765.66</c:v>
                </c:pt>
                <c:pt idx="74">
                  <c:v>765.66</c:v>
                </c:pt>
                <c:pt idx="75">
                  <c:v>765.66</c:v>
                </c:pt>
                <c:pt idx="76">
                  <c:v>765.66</c:v>
                </c:pt>
                <c:pt idx="77">
                  <c:v>765.66</c:v>
                </c:pt>
                <c:pt idx="78">
                  <c:v>765.66</c:v>
                </c:pt>
                <c:pt idx="79">
                  <c:v>765.66</c:v>
                </c:pt>
                <c:pt idx="80">
                  <c:v>765.66</c:v>
                </c:pt>
                <c:pt idx="81">
                  <c:v>765.66</c:v>
                </c:pt>
                <c:pt idx="82">
                  <c:v>765.66</c:v>
                </c:pt>
                <c:pt idx="83">
                  <c:v>765.66</c:v>
                </c:pt>
                <c:pt idx="84">
                  <c:v>819.2700000000001</c:v>
                </c:pt>
                <c:pt idx="85">
                  <c:v>819.2700000000001</c:v>
                </c:pt>
                <c:pt idx="86">
                  <c:v>819.2700000000001</c:v>
                </c:pt>
                <c:pt idx="87">
                  <c:v>819.2700000000001</c:v>
                </c:pt>
                <c:pt idx="88">
                  <c:v>819.2700000000001</c:v>
                </c:pt>
                <c:pt idx="89">
                  <c:v>819.2700000000001</c:v>
                </c:pt>
                <c:pt idx="90">
                  <c:v>819.2700000000001</c:v>
                </c:pt>
                <c:pt idx="91">
                  <c:v>819.2700000000001</c:v>
                </c:pt>
                <c:pt idx="92">
                  <c:v>819.2700000000001</c:v>
                </c:pt>
                <c:pt idx="93">
                  <c:v>819.2700000000001</c:v>
                </c:pt>
                <c:pt idx="94">
                  <c:v>819.2700000000001</c:v>
                </c:pt>
                <c:pt idx="95">
                  <c:v>819.2700000000001</c:v>
                </c:pt>
                <c:pt idx="96">
                  <c:v>884.75</c:v>
                </c:pt>
                <c:pt idx="97">
                  <c:v>884.75</c:v>
                </c:pt>
                <c:pt idx="98">
                  <c:v>884.75</c:v>
                </c:pt>
                <c:pt idx="99">
                  <c:v>884.75</c:v>
                </c:pt>
                <c:pt idx="100">
                  <c:v>884.75</c:v>
                </c:pt>
                <c:pt idx="101">
                  <c:v>884.75</c:v>
                </c:pt>
                <c:pt idx="102">
                  <c:v>884.75</c:v>
                </c:pt>
                <c:pt idx="103">
                  <c:v>884.75</c:v>
                </c:pt>
                <c:pt idx="104">
                  <c:v>884.75</c:v>
                </c:pt>
                <c:pt idx="105">
                  <c:v>884.75</c:v>
                </c:pt>
                <c:pt idx="106">
                  <c:v>884.75</c:v>
                </c:pt>
                <c:pt idx="107">
                  <c:v>884.75</c:v>
                </c:pt>
                <c:pt idx="108">
                  <c:v>929.01499999999999</c:v>
                </c:pt>
                <c:pt idx="109">
                  <c:v>929.01499999999999</c:v>
                </c:pt>
                <c:pt idx="110">
                  <c:v>929.01499999999999</c:v>
                </c:pt>
                <c:pt idx="111">
                  <c:v>929.01499999999999</c:v>
                </c:pt>
                <c:pt idx="112">
                  <c:v>929.01499999999999</c:v>
                </c:pt>
                <c:pt idx="113">
                  <c:v>929.01499999999999</c:v>
                </c:pt>
                <c:pt idx="114">
                  <c:v>929.01499999999999</c:v>
                </c:pt>
                <c:pt idx="115">
                  <c:v>929.01499999999999</c:v>
                </c:pt>
                <c:pt idx="116">
                  <c:v>929.01499999999999</c:v>
                </c:pt>
                <c:pt idx="117">
                  <c:v>929.01499999999999</c:v>
                </c:pt>
                <c:pt idx="118">
                  <c:v>929.01499999999999</c:v>
                </c:pt>
                <c:pt idx="119">
                  <c:v>929.01499999999999</c:v>
                </c:pt>
                <c:pt idx="120">
                  <c:v>959.125</c:v>
                </c:pt>
                <c:pt idx="121">
                  <c:v>959.125</c:v>
                </c:pt>
                <c:pt idx="122">
                  <c:v>959.125</c:v>
                </c:pt>
                <c:pt idx="123">
                  <c:v>959.125</c:v>
                </c:pt>
                <c:pt idx="124">
                  <c:v>959.125</c:v>
                </c:pt>
                <c:pt idx="125">
                  <c:v>959.125</c:v>
                </c:pt>
                <c:pt idx="126">
                  <c:v>959.125</c:v>
                </c:pt>
                <c:pt idx="127">
                  <c:v>959.125</c:v>
                </c:pt>
                <c:pt idx="128">
                  <c:v>959.125</c:v>
                </c:pt>
                <c:pt idx="129">
                  <c:v>959.125</c:v>
                </c:pt>
                <c:pt idx="130">
                  <c:v>959.125</c:v>
                </c:pt>
                <c:pt idx="131">
                  <c:v>959.125</c:v>
                </c:pt>
                <c:pt idx="132">
                  <c:v>992.57</c:v>
                </c:pt>
                <c:pt idx="133">
                  <c:v>992.57</c:v>
                </c:pt>
                <c:pt idx="134">
                  <c:v>992.57</c:v>
                </c:pt>
                <c:pt idx="135">
                  <c:v>992.57</c:v>
                </c:pt>
                <c:pt idx="136">
                  <c:v>992.57</c:v>
                </c:pt>
                <c:pt idx="137">
                  <c:v>992.57</c:v>
                </c:pt>
                <c:pt idx="138">
                  <c:v>992.57</c:v>
                </c:pt>
                <c:pt idx="139">
                  <c:v>992.57</c:v>
                </c:pt>
                <c:pt idx="140">
                  <c:v>992.57</c:v>
                </c:pt>
                <c:pt idx="141">
                  <c:v>992.57</c:v>
                </c:pt>
                <c:pt idx="142">
                  <c:v>992.57</c:v>
                </c:pt>
                <c:pt idx="143">
                  <c:v>992.57</c:v>
                </c:pt>
                <c:pt idx="144">
                  <c:v>1051.44</c:v>
                </c:pt>
                <c:pt idx="145">
                  <c:v>1051.44</c:v>
                </c:pt>
                <c:pt idx="146">
                  <c:v>1051.44</c:v>
                </c:pt>
                <c:pt idx="147">
                  <c:v>1051.44</c:v>
                </c:pt>
                <c:pt idx="148">
                  <c:v>1051.44</c:v>
                </c:pt>
                <c:pt idx="149">
                  <c:v>1051.44</c:v>
                </c:pt>
                <c:pt idx="150">
                  <c:v>1051.44</c:v>
                </c:pt>
                <c:pt idx="151">
                  <c:v>1051.44</c:v>
                </c:pt>
                <c:pt idx="152">
                  <c:v>1051.44</c:v>
                </c:pt>
                <c:pt idx="153">
                  <c:v>1051.44</c:v>
                </c:pt>
                <c:pt idx="154">
                  <c:v>1051.44</c:v>
                </c:pt>
                <c:pt idx="155">
                  <c:v>1051.44</c:v>
                </c:pt>
                <c:pt idx="156">
                  <c:v>1106.615</c:v>
                </c:pt>
                <c:pt idx="157">
                  <c:v>1106.615</c:v>
                </c:pt>
                <c:pt idx="158">
                  <c:v>1106.615</c:v>
                </c:pt>
                <c:pt idx="159">
                  <c:v>1106.615</c:v>
                </c:pt>
                <c:pt idx="160">
                  <c:v>1106.615</c:v>
                </c:pt>
                <c:pt idx="161">
                  <c:v>1106.615</c:v>
                </c:pt>
                <c:pt idx="162">
                  <c:v>1106.615</c:v>
                </c:pt>
                <c:pt idx="163">
                  <c:v>1106.615</c:v>
                </c:pt>
                <c:pt idx="164">
                  <c:v>1106.615</c:v>
                </c:pt>
                <c:pt idx="165">
                  <c:v>1106.615</c:v>
                </c:pt>
                <c:pt idx="166">
                  <c:v>1106.615</c:v>
                </c:pt>
                <c:pt idx="167">
                  <c:v>1106.615</c:v>
                </c:pt>
                <c:pt idx="168">
                  <c:v>1163.2249999999999</c:v>
                </c:pt>
                <c:pt idx="169">
                  <c:v>1163.2249999999999</c:v>
                </c:pt>
                <c:pt idx="170">
                  <c:v>1163.2249999999999</c:v>
                </c:pt>
                <c:pt idx="171">
                  <c:v>1163.2249999999999</c:v>
                </c:pt>
                <c:pt idx="172">
                  <c:v>1163.2249999999999</c:v>
                </c:pt>
                <c:pt idx="173">
                  <c:v>1163.2249999999999</c:v>
                </c:pt>
                <c:pt idx="174">
                  <c:v>1163.2249999999999</c:v>
                </c:pt>
                <c:pt idx="175">
                  <c:v>1163.2249999999999</c:v>
                </c:pt>
                <c:pt idx="176">
                  <c:v>1163.2249999999999</c:v>
                </c:pt>
                <c:pt idx="177">
                  <c:v>1163.2249999999999</c:v>
                </c:pt>
                <c:pt idx="178">
                  <c:v>1163.2249999999999</c:v>
                </c:pt>
                <c:pt idx="179">
                  <c:v>1163.2249999999999</c:v>
                </c:pt>
                <c:pt idx="180">
                  <c:v>1221.375</c:v>
                </c:pt>
                <c:pt idx="181">
                  <c:v>1221.375</c:v>
                </c:pt>
                <c:pt idx="182">
                  <c:v>1221.375</c:v>
                </c:pt>
                <c:pt idx="183">
                  <c:v>1221.375</c:v>
                </c:pt>
                <c:pt idx="184">
                  <c:v>1221.375</c:v>
                </c:pt>
                <c:pt idx="185">
                  <c:v>1221.375</c:v>
                </c:pt>
                <c:pt idx="186">
                  <c:v>1221.375</c:v>
                </c:pt>
                <c:pt idx="187">
                  <c:v>1221.375</c:v>
                </c:pt>
                <c:pt idx="188">
                  <c:v>1221.375</c:v>
                </c:pt>
                <c:pt idx="189">
                  <c:v>1221.375</c:v>
                </c:pt>
                <c:pt idx="190">
                  <c:v>1221.375</c:v>
                </c:pt>
                <c:pt idx="191">
                  <c:v>1221.375</c:v>
                </c:pt>
                <c:pt idx="192">
                  <c:v>1264.02</c:v>
                </c:pt>
                <c:pt idx="193">
                  <c:v>1264.02</c:v>
                </c:pt>
                <c:pt idx="194">
                  <c:v>1264.02</c:v>
                </c:pt>
                <c:pt idx="195">
                  <c:v>1264.02</c:v>
                </c:pt>
                <c:pt idx="196">
                  <c:v>1264.02</c:v>
                </c:pt>
                <c:pt idx="197">
                  <c:v>1264.02</c:v>
                </c:pt>
                <c:pt idx="198">
                  <c:v>1264.02</c:v>
                </c:pt>
                <c:pt idx="199">
                  <c:v>1264.02</c:v>
                </c:pt>
                <c:pt idx="200">
                  <c:v>1264.02</c:v>
                </c:pt>
                <c:pt idx="201">
                  <c:v>1264.02</c:v>
                </c:pt>
                <c:pt idx="202">
                  <c:v>1264.02</c:v>
                </c:pt>
                <c:pt idx="203">
                  <c:v>1264.02</c:v>
                </c:pt>
                <c:pt idx="204">
                  <c:v>1308.1949999999999</c:v>
                </c:pt>
                <c:pt idx="205">
                  <c:v>1308.1949999999999</c:v>
                </c:pt>
                <c:pt idx="206">
                  <c:v>1308.1949999999999</c:v>
                </c:pt>
                <c:pt idx="207">
                  <c:v>1308.1949999999999</c:v>
                </c:pt>
                <c:pt idx="208">
                  <c:v>1308.1949999999999</c:v>
                </c:pt>
                <c:pt idx="209">
                  <c:v>1308.1949999999999</c:v>
                </c:pt>
                <c:pt idx="210">
                  <c:v>1308.1949999999999</c:v>
                </c:pt>
                <c:pt idx="211">
                  <c:v>1308.1949999999999</c:v>
                </c:pt>
                <c:pt idx="212">
                  <c:v>1308.1949999999999</c:v>
                </c:pt>
                <c:pt idx="213">
                  <c:v>1308.1949999999999</c:v>
                </c:pt>
                <c:pt idx="214">
                  <c:v>1308.1949999999999</c:v>
                </c:pt>
                <c:pt idx="215">
                  <c:v>1308.1949999999999</c:v>
                </c:pt>
                <c:pt idx="216">
                  <c:v>1353.99</c:v>
                </c:pt>
                <c:pt idx="217">
                  <c:v>1353.99</c:v>
                </c:pt>
                <c:pt idx="218">
                  <c:v>1353.99</c:v>
                </c:pt>
                <c:pt idx="219">
                  <c:v>1353.99</c:v>
                </c:pt>
                <c:pt idx="220">
                  <c:v>1353.99</c:v>
                </c:pt>
                <c:pt idx="221">
                  <c:v>1353.99</c:v>
                </c:pt>
                <c:pt idx="222">
                  <c:v>1353.99</c:v>
                </c:pt>
                <c:pt idx="223">
                  <c:v>1353.99</c:v>
                </c:pt>
                <c:pt idx="224">
                  <c:v>1353.99</c:v>
                </c:pt>
                <c:pt idx="225">
                  <c:v>1353.99</c:v>
                </c:pt>
                <c:pt idx="226">
                  <c:v>1353.99</c:v>
                </c:pt>
                <c:pt idx="227">
                  <c:v>1353.99</c:v>
                </c:pt>
                <c:pt idx="228">
                  <c:v>1389.42</c:v>
                </c:pt>
                <c:pt idx="229">
                  <c:v>1389.42</c:v>
                </c:pt>
                <c:pt idx="230">
                  <c:v>1389.42</c:v>
                </c:pt>
                <c:pt idx="231">
                  <c:v>1389.42</c:v>
                </c:pt>
                <c:pt idx="232">
                  <c:v>1389.42</c:v>
                </c:pt>
                <c:pt idx="233">
                  <c:v>1389.42</c:v>
                </c:pt>
                <c:pt idx="234">
                  <c:v>1389.42</c:v>
                </c:pt>
                <c:pt idx="235">
                  <c:v>1389.42</c:v>
                </c:pt>
                <c:pt idx="236">
                  <c:v>1389.42</c:v>
                </c:pt>
                <c:pt idx="237">
                  <c:v>1389.42</c:v>
                </c:pt>
                <c:pt idx="238">
                  <c:v>1389.42</c:v>
                </c:pt>
                <c:pt idx="239">
                  <c:v>1389.42</c:v>
                </c:pt>
                <c:pt idx="240">
                  <c:v>1418.625</c:v>
                </c:pt>
                <c:pt idx="241">
                  <c:v>1418.625</c:v>
                </c:pt>
                <c:pt idx="242">
                  <c:v>1418.625</c:v>
                </c:pt>
                <c:pt idx="243">
                  <c:v>1418.625</c:v>
                </c:pt>
                <c:pt idx="244">
                  <c:v>1418.625</c:v>
                </c:pt>
                <c:pt idx="245">
                  <c:v>1418.625</c:v>
                </c:pt>
                <c:pt idx="246">
                  <c:v>1418.625</c:v>
                </c:pt>
                <c:pt idx="247">
                  <c:v>1418.625</c:v>
                </c:pt>
                <c:pt idx="248">
                  <c:v>1418.625</c:v>
                </c:pt>
                <c:pt idx="249">
                  <c:v>1418.625</c:v>
                </c:pt>
                <c:pt idx="250">
                  <c:v>1418.625</c:v>
                </c:pt>
                <c:pt idx="251">
                  <c:v>1418.625</c:v>
                </c:pt>
                <c:pt idx="252">
                  <c:v>1444.2350000000001</c:v>
                </c:pt>
                <c:pt idx="253">
                  <c:v>1444.2350000000001</c:v>
                </c:pt>
                <c:pt idx="254">
                  <c:v>1444.2350000000001</c:v>
                </c:pt>
                <c:pt idx="255">
                  <c:v>1444.2350000000001</c:v>
                </c:pt>
                <c:pt idx="256">
                  <c:v>1444.2350000000001</c:v>
                </c:pt>
                <c:pt idx="257">
                  <c:v>1444.2350000000001</c:v>
                </c:pt>
                <c:pt idx="258">
                  <c:v>1444.2350000000001</c:v>
                </c:pt>
                <c:pt idx="259">
                  <c:v>1444.2350000000001</c:v>
                </c:pt>
                <c:pt idx="260">
                  <c:v>1444.2350000000001</c:v>
                </c:pt>
                <c:pt idx="261">
                  <c:v>1444.2350000000001</c:v>
                </c:pt>
                <c:pt idx="262">
                  <c:v>1444.2350000000001</c:v>
                </c:pt>
                <c:pt idx="263">
                  <c:v>1444.2350000000001</c:v>
                </c:pt>
                <c:pt idx="264">
                  <c:v>1473.26</c:v>
                </c:pt>
                <c:pt idx="265">
                  <c:v>1473.26</c:v>
                </c:pt>
                <c:pt idx="266">
                  <c:v>1473.26</c:v>
                </c:pt>
                <c:pt idx="267">
                  <c:v>1473.26</c:v>
                </c:pt>
                <c:pt idx="268">
                  <c:v>1473.26</c:v>
                </c:pt>
                <c:pt idx="269">
                  <c:v>1473.26</c:v>
                </c:pt>
                <c:pt idx="270">
                  <c:v>1473.26</c:v>
                </c:pt>
                <c:pt idx="271">
                  <c:v>1473.26</c:v>
                </c:pt>
                <c:pt idx="272">
                  <c:v>1473.26</c:v>
                </c:pt>
                <c:pt idx="273">
                  <c:v>1473.26</c:v>
                </c:pt>
                <c:pt idx="274">
                  <c:v>1473.26</c:v>
                </c:pt>
                <c:pt idx="275">
                  <c:v>1473.26</c:v>
                </c:pt>
                <c:pt idx="276">
                  <c:v>1502.855</c:v>
                </c:pt>
                <c:pt idx="277">
                  <c:v>1502.855</c:v>
                </c:pt>
                <c:pt idx="278">
                  <c:v>1502.855</c:v>
                </c:pt>
                <c:pt idx="279">
                  <c:v>1502.855</c:v>
                </c:pt>
                <c:pt idx="280">
                  <c:v>1502.855</c:v>
                </c:pt>
                <c:pt idx="281">
                  <c:v>1502.855</c:v>
                </c:pt>
                <c:pt idx="282">
                  <c:v>1502.855</c:v>
                </c:pt>
                <c:pt idx="283">
                  <c:v>1502.855</c:v>
                </c:pt>
                <c:pt idx="284">
                  <c:v>1502.855</c:v>
                </c:pt>
                <c:pt idx="285">
                  <c:v>1502.855</c:v>
                </c:pt>
                <c:pt idx="286">
                  <c:v>1502.855</c:v>
                </c:pt>
                <c:pt idx="287">
                  <c:v>1502.855</c:v>
                </c:pt>
                <c:pt idx="288">
                  <c:v>1545.45</c:v>
                </c:pt>
                <c:pt idx="289">
                  <c:v>1545.45</c:v>
                </c:pt>
                <c:pt idx="290">
                  <c:v>1545.45</c:v>
                </c:pt>
                <c:pt idx="291">
                  <c:v>1545.45</c:v>
                </c:pt>
                <c:pt idx="292">
                  <c:v>1545.45</c:v>
                </c:pt>
                <c:pt idx="293">
                  <c:v>1545.45</c:v>
                </c:pt>
                <c:pt idx="294">
                  <c:v>1545.45</c:v>
                </c:pt>
                <c:pt idx="295">
                  <c:v>1545.45</c:v>
                </c:pt>
                <c:pt idx="296">
                  <c:v>1545.45</c:v>
                </c:pt>
                <c:pt idx="297">
                  <c:v>1545.45</c:v>
                </c:pt>
                <c:pt idx="298">
                  <c:v>1545.45</c:v>
                </c:pt>
                <c:pt idx="299">
                  <c:v>1545.45</c:v>
                </c:pt>
                <c:pt idx="300">
                  <c:v>1589.25</c:v>
                </c:pt>
                <c:pt idx="301">
                  <c:v>1589.25</c:v>
                </c:pt>
                <c:pt idx="302">
                  <c:v>1589.25</c:v>
                </c:pt>
                <c:pt idx="303">
                  <c:v>1589.25</c:v>
                </c:pt>
                <c:pt idx="304">
                  <c:v>1589.25</c:v>
                </c:pt>
                <c:pt idx="305">
                  <c:v>1589.25</c:v>
                </c:pt>
                <c:pt idx="306">
                  <c:v>1589.25</c:v>
                </c:pt>
                <c:pt idx="307">
                  <c:v>1589.25</c:v>
                </c:pt>
                <c:pt idx="308">
                  <c:v>1589.25</c:v>
                </c:pt>
                <c:pt idx="309">
                  <c:v>1589.25</c:v>
                </c:pt>
                <c:pt idx="310">
                  <c:v>1589.25</c:v>
                </c:pt>
                <c:pt idx="311">
                  <c:v>1589.25</c:v>
                </c:pt>
                <c:pt idx="312">
                  <c:v>1634.4</c:v>
                </c:pt>
                <c:pt idx="313">
                  <c:v>1634.4</c:v>
                </c:pt>
                <c:pt idx="314">
                  <c:v>1634.4</c:v>
                </c:pt>
                <c:pt idx="315">
                  <c:v>1634.4</c:v>
                </c:pt>
                <c:pt idx="316">
                  <c:v>1634.4</c:v>
                </c:pt>
                <c:pt idx="317">
                  <c:v>1634.4</c:v>
                </c:pt>
                <c:pt idx="318">
                  <c:v>1652.1</c:v>
                </c:pt>
                <c:pt idx="319">
                  <c:v>1652.1</c:v>
                </c:pt>
                <c:pt idx="320">
                  <c:v>1652.1</c:v>
                </c:pt>
                <c:pt idx="321">
                  <c:v>1652.1</c:v>
                </c:pt>
                <c:pt idx="322">
                  <c:v>1652.1</c:v>
                </c:pt>
                <c:pt idx="323">
                  <c:v>1652.1</c:v>
                </c:pt>
                <c:pt idx="324">
                  <c:v>1705.95</c:v>
                </c:pt>
                <c:pt idx="325">
                  <c:v>1705.95</c:v>
                </c:pt>
                <c:pt idx="326">
                  <c:v>1705.95</c:v>
                </c:pt>
                <c:pt idx="327">
                  <c:v>1705.95</c:v>
                </c:pt>
                <c:pt idx="328">
                  <c:v>1705.95</c:v>
                </c:pt>
                <c:pt idx="329">
                  <c:v>1705.95</c:v>
                </c:pt>
                <c:pt idx="330">
                  <c:v>1705.95</c:v>
                </c:pt>
                <c:pt idx="331">
                  <c:v>1705.95</c:v>
                </c:pt>
                <c:pt idx="332">
                  <c:v>1705.95</c:v>
                </c:pt>
                <c:pt idx="333">
                  <c:v>1705.95</c:v>
                </c:pt>
                <c:pt idx="334">
                  <c:v>1705.95</c:v>
                </c:pt>
                <c:pt idx="335">
                  <c:v>1705.95</c:v>
                </c:pt>
                <c:pt idx="336">
                  <c:v>1764.4499999999998</c:v>
                </c:pt>
                <c:pt idx="337">
                  <c:v>1764.4499999999998</c:v>
                </c:pt>
                <c:pt idx="338">
                  <c:v>1764.4499999999998</c:v>
                </c:pt>
                <c:pt idx="339">
                  <c:v>1764.4499999999998</c:v>
                </c:pt>
                <c:pt idx="340">
                  <c:v>1764.4499999999998</c:v>
                </c:pt>
                <c:pt idx="341">
                  <c:v>1764.4499999999998</c:v>
                </c:pt>
                <c:pt idx="342">
                  <c:v>1764.4499999999998</c:v>
                </c:pt>
                <c:pt idx="343">
                  <c:v>1764.4499999999998</c:v>
                </c:pt>
                <c:pt idx="344">
                  <c:v>1764.4499999999998</c:v>
                </c:pt>
                <c:pt idx="345">
                  <c:v>1764.4499999999998</c:v>
                </c:pt>
                <c:pt idx="346">
                  <c:v>1764.4499999999998</c:v>
                </c:pt>
                <c:pt idx="347">
                  <c:v>1764.4499999999998</c:v>
                </c:pt>
                <c:pt idx="348">
                  <c:v>1830.9</c:v>
                </c:pt>
                <c:pt idx="349">
                  <c:v>1830.9</c:v>
                </c:pt>
                <c:pt idx="350">
                  <c:v>1830.9</c:v>
                </c:pt>
                <c:pt idx="351">
                  <c:v>1830.9</c:v>
                </c:pt>
                <c:pt idx="352">
                  <c:v>1830.9</c:v>
                </c:pt>
                <c:pt idx="353">
                  <c:v>1830.9</c:v>
                </c:pt>
                <c:pt idx="354">
                  <c:v>1830.9</c:v>
                </c:pt>
                <c:pt idx="355">
                  <c:v>1830.9</c:v>
                </c:pt>
                <c:pt idx="356">
                  <c:v>1830.9</c:v>
                </c:pt>
                <c:pt idx="357">
                  <c:v>1830.9</c:v>
                </c:pt>
                <c:pt idx="358">
                  <c:v>1830.9</c:v>
                </c:pt>
                <c:pt idx="359">
                  <c:v>1830.9</c:v>
                </c:pt>
                <c:pt idx="360">
                  <c:v>1887</c:v>
                </c:pt>
                <c:pt idx="361">
                  <c:v>1887</c:v>
                </c:pt>
                <c:pt idx="362">
                  <c:v>1887</c:v>
                </c:pt>
                <c:pt idx="363">
                  <c:v>1887</c:v>
                </c:pt>
                <c:pt idx="364">
                  <c:v>1887</c:v>
                </c:pt>
                <c:pt idx="365">
                  <c:v>1887</c:v>
                </c:pt>
                <c:pt idx="366">
                  <c:v>1887</c:v>
                </c:pt>
                <c:pt idx="367">
                  <c:v>1887</c:v>
                </c:pt>
                <c:pt idx="368">
                  <c:v>1887</c:v>
                </c:pt>
                <c:pt idx="369">
                  <c:v>1887</c:v>
                </c:pt>
                <c:pt idx="370">
                  <c:v>1887</c:v>
                </c:pt>
                <c:pt idx="371">
                  <c:v>1887</c:v>
                </c:pt>
                <c:pt idx="480">
                  <c:v>2000</c:v>
                </c:pt>
                <c:pt idx="481">
                  <c:v>2000</c:v>
                </c:pt>
                <c:pt idx="482">
                  <c:v>2000</c:v>
                </c:pt>
                <c:pt idx="483">
                  <c:v>2000</c:v>
                </c:pt>
                <c:pt idx="484">
                  <c:v>2000</c:v>
                </c:pt>
                <c:pt idx="485">
                  <c:v>2000</c:v>
                </c:pt>
                <c:pt idx="486">
                  <c:v>2000</c:v>
                </c:pt>
                <c:pt idx="487">
                  <c:v>2000</c:v>
                </c:pt>
                <c:pt idx="488">
                  <c:v>2000</c:v>
                </c:pt>
                <c:pt idx="489">
                  <c:v>2000</c:v>
                </c:pt>
                <c:pt idx="490">
                  <c:v>2000</c:v>
                </c:pt>
                <c:pt idx="491">
                  <c:v>2000</c:v>
                </c:pt>
                <c:pt idx="492">
                  <c:v>2040</c:v>
                </c:pt>
                <c:pt idx="493">
                  <c:v>2040</c:v>
                </c:pt>
                <c:pt idx="494">
                  <c:v>2040</c:v>
                </c:pt>
                <c:pt idx="495">
                  <c:v>2040</c:v>
                </c:pt>
                <c:pt idx="496">
                  <c:v>2040</c:v>
                </c:pt>
                <c:pt idx="497">
                  <c:v>2040</c:v>
                </c:pt>
                <c:pt idx="498">
                  <c:v>2040</c:v>
                </c:pt>
                <c:pt idx="499">
                  <c:v>2040</c:v>
                </c:pt>
                <c:pt idx="500">
                  <c:v>2040</c:v>
                </c:pt>
                <c:pt idx="501">
                  <c:v>2040</c:v>
                </c:pt>
                <c:pt idx="502">
                  <c:v>2040</c:v>
                </c:pt>
                <c:pt idx="503">
                  <c:v>2040</c:v>
                </c:pt>
                <c:pt idx="504">
                  <c:v>2080</c:v>
                </c:pt>
                <c:pt idx="505">
                  <c:v>2080</c:v>
                </c:pt>
                <c:pt idx="506">
                  <c:v>2080</c:v>
                </c:pt>
                <c:pt idx="507">
                  <c:v>2080</c:v>
                </c:pt>
                <c:pt idx="508">
                  <c:v>2080</c:v>
                </c:pt>
                <c:pt idx="509">
                  <c:v>2080</c:v>
                </c:pt>
                <c:pt idx="510">
                  <c:v>2080</c:v>
                </c:pt>
                <c:pt idx="511">
                  <c:v>2080</c:v>
                </c:pt>
                <c:pt idx="512">
                  <c:v>2080</c:v>
                </c:pt>
                <c:pt idx="513">
                  <c:v>2080</c:v>
                </c:pt>
                <c:pt idx="514">
                  <c:v>2080</c:v>
                </c:pt>
                <c:pt idx="515">
                  <c:v>2080</c:v>
                </c:pt>
                <c:pt idx="516">
                  <c:v>2120</c:v>
                </c:pt>
                <c:pt idx="517">
                  <c:v>2120</c:v>
                </c:pt>
                <c:pt idx="518">
                  <c:v>2120</c:v>
                </c:pt>
                <c:pt idx="519">
                  <c:v>2120</c:v>
                </c:pt>
                <c:pt idx="520">
                  <c:v>2120</c:v>
                </c:pt>
                <c:pt idx="521">
                  <c:v>2120</c:v>
                </c:pt>
                <c:pt idx="522">
                  <c:v>2120</c:v>
                </c:pt>
                <c:pt idx="523">
                  <c:v>2120</c:v>
                </c:pt>
                <c:pt idx="524">
                  <c:v>2120</c:v>
                </c:pt>
                <c:pt idx="525">
                  <c:v>2120</c:v>
                </c:pt>
                <c:pt idx="526">
                  <c:v>2120</c:v>
                </c:pt>
                <c:pt idx="527">
                  <c:v>2120</c:v>
                </c:pt>
                <c:pt idx="528">
                  <c:v>2160</c:v>
                </c:pt>
                <c:pt idx="529">
                  <c:v>2160</c:v>
                </c:pt>
                <c:pt idx="530">
                  <c:v>2160</c:v>
                </c:pt>
                <c:pt idx="531">
                  <c:v>2160</c:v>
                </c:pt>
                <c:pt idx="532">
                  <c:v>2160</c:v>
                </c:pt>
                <c:pt idx="533">
                  <c:v>2160</c:v>
                </c:pt>
                <c:pt idx="534">
                  <c:v>2160</c:v>
                </c:pt>
                <c:pt idx="535">
                  <c:v>2160</c:v>
                </c:pt>
                <c:pt idx="536">
                  <c:v>2160</c:v>
                </c:pt>
                <c:pt idx="537">
                  <c:v>2160</c:v>
                </c:pt>
                <c:pt idx="538">
                  <c:v>2160</c:v>
                </c:pt>
                <c:pt idx="539">
                  <c:v>2160</c:v>
                </c:pt>
              </c:numCache>
            </c:numRef>
          </c:val>
          <c:smooth val="0"/>
          <c:extLst>
            <c:ext xmlns:c16="http://schemas.microsoft.com/office/drawing/2014/chart" uri="{C3380CC4-5D6E-409C-BE32-E72D297353CC}">
              <c16:uniqueId val="{00000005-A675-4FAE-BF7B-2316C27C2253}"/>
            </c:ext>
          </c:extLst>
        </c:ser>
        <c:dLbls>
          <c:showLegendKey val="0"/>
          <c:showVal val="0"/>
          <c:showCatName val="0"/>
          <c:showSerName val="0"/>
          <c:showPercent val="0"/>
          <c:showBubbleSize val="0"/>
        </c:dLbls>
        <c:marker val="1"/>
        <c:smooth val="0"/>
        <c:axId val="53746544"/>
        <c:axId val="644112959"/>
      </c:lineChart>
      <c:dateAx>
        <c:axId val="53746544"/>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S"/>
          </a:p>
        </c:txPr>
        <c:crossAx val="644112959"/>
        <c:crosses val="autoZero"/>
        <c:auto val="1"/>
        <c:lblOffset val="100"/>
        <c:baseTimeUnit val="months"/>
      </c:dateAx>
      <c:valAx>
        <c:axId val="644112959"/>
        <c:scaling>
          <c:orientation val="minMax"/>
          <c:max val="2200"/>
          <c:min val="0"/>
        </c:scaling>
        <c:delete val="0"/>
        <c:axPos val="l"/>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S"/>
          </a:p>
        </c:txPr>
        <c:crossAx val="53746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b="1"/>
      </a:pPr>
      <a:endParaRPr lang="es-E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274892999761448E-2"/>
          <c:y val="9.3136853361544675E-2"/>
          <c:w val="0.88154849563884119"/>
          <c:h val="0.80174888503978015"/>
        </c:manualLayout>
      </c:layout>
      <c:areaChart>
        <c:grouping val="stacked"/>
        <c:varyColors val="0"/>
        <c:ser>
          <c:idx val="2"/>
          <c:order val="1"/>
          <c:tx>
            <c:v>Bases utilizadas en ambos casos</c:v>
          </c:tx>
          <c:spPr>
            <a:solidFill>
              <a:schemeClr val="accent1"/>
            </a:solidFill>
            <a:ln>
              <a:noFill/>
            </a:ln>
            <a:effectLst/>
          </c:spPr>
          <c:val>
            <c:numRef>
              <c:f>'[EJEMPLOS CON Y SIN REFORMA (MTQ_VREV).xlsx]4 EJEMPLOS (BUENA)'!$Q$4:$Q$543</c:f>
              <c:numCache>
                <c:formatCode>General</c:formatCode>
                <c:ptCount val="540"/>
                <c:pt idx="240" formatCode="#,##0.00">
                  <c:v>1418.625</c:v>
                </c:pt>
                <c:pt idx="241" formatCode="#,##0.00">
                  <c:v>1418.625</c:v>
                </c:pt>
                <c:pt idx="242" formatCode="#,##0.00">
                  <c:v>1418.625</c:v>
                </c:pt>
                <c:pt idx="243" formatCode="#,##0.00">
                  <c:v>1418.625</c:v>
                </c:pt>
                <c:pt idx="244" formatCode="#,##0.00">
                  <c:v>1418.625</c:v>
                </c:pt>
                <c:pt idx="245" formatCode="#,##0.00">
                  <c:v>1418.625</c:v>
                </c:pt>
                <c:pt idx="246" formatCode="#,##0.00">
                  <c:v>1418.625</c:v>
                </c:pt>
                <c:pt idx="247" formatCode="#,##0.00">
                  <c:v>1418.625</c:v>
                </c:pt>
                <c:pt idx="248" formatCode="#,##0.00">
                  <c:v>1418.625</c:v>
                </c:pt>
                <c:pt idx="249" formatCode="#,##0.00">
                  <c:v>1418.625</c:v>
                </c:pt>
                <c:pt idx="250" formatCode="#,##0.00">
                  <c:v>1418.625</c:v>
                </c:pt>
                <c:pt idx="251" formatCode="#,##0.00">
                  <c:v>1418.625</c:v>
                </c:pt>
                <c:pt idx="252" formatCode="#,##0.00">
                  <c:v>1444.2350000000001</c:v>
                </c:pt>
                <c:pt idx="253" formatCode="#,##0.00">
                  <c:v>1444.2350000000001</c:v>
                </c:pt>
                <c:pt idx="254" formatCode="#,##0.00">
                  <c:v>1444.2350000000001</c:v>
                </c:pt>
                <c:pt idx="255" formatCode="#,##0.00">
                  <c:v>1444.2350000000001</c:v>
                </c:pt>
                <c:pt idx="256" formatCode="#,##0.00">
                  <c:v>1444.2350000000001</c:v>
                </c:pt>
                <c:pt idx="257" formatCode="#,##0.00">
                  <c:v>1444.2350000000001</c:v>
                </c:pt>
                <c:pt idx="258" formatCode="#,##0.00">
                  <c:v>1444.2350000000001</c:v>
                </c:pt>
                <c:pt idx="259" formatCode="#,##0.00">
                  <c:v>1444.2350000000001</c:v>
                </c:pt>
                <c:pt idx="260" formatCode="#,##0.00">
                  <c:v>1444.2350000000001</c:v>
                </c:pt>
                <c:pt idx="261" formatCode="#,##0.00">
                  <c:v>1444.2350000000001</c:v>
                </c:pt>
                <c:pt idx="262" formatCode="#,##0.00">
                  <c:v>1444.2350000000001</c:v>
                </c:pt>
                <c:pt idx="263" formatCode="#,##0.00">
                  <c:v>1444.2350000000001</c:v>
                </c:pt>
                <c:pt idx="264" formatCode="#,##0.00">
                  <c:v>1473.26</c:v>
                </c:pt>
                <c:pt idx="265" formatCode="#,##0.00">
                  <c:v>1473.26</c:v>
                </c:pt>
                <c:pt idx="266" formatCode="#,##0.00">
                  <c:v>1473.26</c:v>
                </c:pt>
                <c:pt idx="267" formatCode="#,##0.00">
                  <c:v>1473.26</c:v>
                </c:pt>
                <c:pt idx="268" formatCode="#,##0.00">
                  <c:v>1473.26</c:v>
                </c:pt>
                <c:pt idx="269" formatCode="#,##0.00">
                  <c:v>1473.26</c:v>
                </c:pt>
                <c:pt idx="270" formatCode="#,##0.00">
                  <c:v>1473.26</c:v>
                </c:pt>
                <c:pt idx="271" formatCode="#,##0.00">
                  <c:v>1473.26</c:v>
                </c:pt>
                <c:pt idx="272" formatCode="#,##0.00">
                  <c:v>1473.26</c:v>
                </c:pt>
                <c:pt idx="273" formatCode="#,##0.00">
                  <c:v>1473.26</c:v>
                </c:pt>
                <c:pt idx="274" formatCode="#,##0.00">
                  <c:v>1473.26</c:v>
                </c:pt>
                <c:pt idx="275" formatCode="#,##0.00">
                  <c:v>1473.26</c:v>
                </c:pt>
                <c:pt idx="276" formatCode="#,##0.00">
                  <c:v>1502.855</c:v>
                </c:pt>
                <c:pt idx="277" formatCode="#,##0.00">
                  <c:v>1502.855</c:v>
                </c:pt>
                <c:pt idx="278" formatCode="#,##0.00">
                  <c:v>1502.855</c:v>
                </c:pt>
                <c:pt idx="279" formatCode="#,##0.00">
                  <c:v>1502.855</c:v>
                </c:pt>
                <c:pt idx="280" formatCode="#,##0.00">
                  <c:v>1502.855</c:v>
                </c:pt>
                <c:pt idx="281" formatCode="#,##0.00">
                  <c:v>1502.855</c:v>
                </c:pt>
                <c:pt idx="282" formatCode="#,##0.00">
                  <c:v>1502.855</c:v>
                </c:pt>
                <c:pt idx="283" formatCode="#,##0.00">
                  <c:v>1502.855</c:v>
                </c:pt>
                <c:pt idx="284" formatCode="#,##0.00">
                  <c:v>1502.855</c:v>
                </c:pt>
                <c:pt idx="285" formatCode="#,##0.00">
                  <c:v>1502.855</c:v>
                </c:pt>
                <c:pt idx="286" formatCode="#,##0.00">
                  <c:v>1502.855</c:v>
                </c:pt>
                <c:pt idx="287" formatCode="#,##0.00">
                  <c:v>1502.855</c:v>
                </c:pt>
                <c:pt idx="288" formatCode="#,##0.00">
                  <c:v>1545.45</c:v>
                </c:pt>
                <c:pt idx="289" formatCode="#,##0.00">
                  <c:v>1545.45</c:v>
                </c:pt>
                <c:pt idx="290" formatCode="#,##0.00">
                  <c:v>1545.45</c:v>
                </c:pt>
                <c:pt idx="291" formatCode="#,##0.00">
                  <c:v>1545.45</c:v>
                </c:pt>
                <c:pt idx="292" formatCode="#,##0.00">
                  <c:v>1545.45</c:v>
                </c:pt>
                <c:pt idx="293" formatCode="#,##0.00">
                  <c:v>1545.45</c:v>
                </c:pt>
                <c:pt idx="294" formatCode="#,##0.00">
                  <c:v>1545.45</c:v>
                </c:pt>
                <c:pt idx="295" formatCode="#,##0.00">
                  <c:v>1545.45</c:v>
                </c:pt>
                <c:pt idx="296" formatCode="#,##0.00">
                  <c:v>1545.45</c:v>
                </c:pt>
                <c:pt idx="297" formatCode="#,##0.00">
                  <c:v>1545.45</c:v>
                </c:pt>
                <c:pt idx="298" formatCode="#,##0.00">
                  <c:v>1545.45</c:v>
                </c:pt>
                <c:pt idx="299" formatCode="#,##0.00">
                  <c:v>1545.45</c:v>
                </c:pt>
                <c:pt idx="300" formatCode="#,##0.00">
                  <c:v>1589.25</c:v>
                </c:pt>
                <c:pt idx="301" formatCode="#,##0.00">
                  <c:v>1589.25</c:v>
                </c:pt>
                <c:pt idx="302" formatCode="#,##0.00">
                  <c:v>1589.25</c:v>
                </c:pt>
                <c:pt idx="303" formatCode="#,##0.00">
                  <c:v>1589.25</c:v>
                </c:pt>
                <c:pt idx="304" formatCode="#,##0.00">
                  <c:v>1589.25</c:v>
                </c:pt>
                <c:pt idx="305" formatCode="#,##0.00">
                  <c:v>1589.25</c:v>
                </c:pt>
                <c:pt idx="306" formatCode="#,##0.00">
                  <c:v>1589.25</c:v>
                </c:pt>
                <c:pt idx="307" formatCode="#,##0.00">
                  <c:v>1589.25</c:v>
                </c:pt>
                <c:pt idx="308" formatCode="#,##0.00">
                  <c:v>1589.25</c:v>
                </c:pt>
                <c:pt idx="309" formatCode="#,##0.00">
                  <c:v>1589.25</c:v>
                </c:pt>
                <c:pt idx="310" formatCode="#,##0.00">
                  <c:v>1589.25</c:v>
                </c:pt>
                <c:pt idx="311" formatCode="#,##0.00">
                  <c:v>1589.25</c:v>
                </c:pt>
                <c:pt idx="312" formatCode="#,##0.00">
                  <c:v>1634.4</c:v>
                </c:pt>
                <c:pt idx="313" formatCode="#,##0.00">
                  <c:v>1634.4</c:v>
                </c:pt>
                <c:pt idx="314" formatCode="#,##0.00">
                  <c:v>1634.4</c:v>
                </c:pt>
                <c:pt idx="315" formatCode="#,##0.00">
                  <c:v>1634.4</c:v>
                </c:pt>
                <c:pt idx="316" formatCode="#,##0.00">
                  <c:v>1634.4</c:v>
                </c:pt>
                <c:pt idx="317" formatCode="#,##0.00">
                  <c:v>1634.4</c:v>
                </c:pt>
                <c:pt idx="318" formatCode="#,##0.00">
                  <c:v>1652.1</c:v>
                </c:pt>
                <c:pt idx="319" formatCode="#,##0.00">
                  <c:v>1652.1</c:v>
                </c:pt>
                <c:pt idx="320" formatCode="#,##0.00">
                  <c:v>1652.1</c:v>
                </c:pt>
                <c:pt idx="321" formatCode="#,##0.00">
                  <c:v>1652.1</c:v>
                </c:pt>
                <c:pt idx="322" formatCode="#,##0.00">
                  <c:v>1652.1</c:v>
                </c:pt>
                <c:pt idx="323" formatCode="#,##0.00">
                  <c:v>1652.1</c:v>
                </c:pt>
                <c:pt idx="324" formatCode="#,##0.00">
                  <c:v>1705.95</c:v>
                </c:pt>
                <c:pt idx="325" formatCode="#,##0.00">
                  <c:v>1705.95</c:v>
                </c:pt>
                <c:pt idx="326" formatCode="#,##0.00">
                  <c:v>1705.95</c:v>
                </c:pt>
                <c:pt idx="327" formatCode="#,##0.00">
                  <c:v>1705.95</c:v>
                </c:pt>
                <c:pt idx="328" formatCode="#,##0.00">
                  <c:v>1705.95</c:v>
                </c:pt>
                <c:pt idx="329" formatCode="#,##0.00">
                  <c:v>1705.95</c:v>
                </c:pt>
                <c:pt idx="330" formatCode="#,##0.00">
                  <c:v>1705.95</c:v>
                </c:pt>
                <c:pt idx="331" formatCode="#,##0.00">
                  <c:v>1705.95</c:v>
                </c:pt>
                <c:pt idx="332" formatCode="#,##0.00">
                  <c:v>1705.95</c:v>
                </c:pt>
                <c:pt idx="333" formatCode="#,##0.00">
                  <c:v>1705.95</c:v>
                </c:pt>
                <c:pt idx="334" formatCode="#,##0.00">
                  <c:v>1705.95</c:v>
                </c:pt>
                <c:pt idx="335" formatCode="#,##0.00">
                  <c:v>1705.95</c:v>
                </c:pt>
                <c:pt idx="336" formatCode="#,##0.00">
                  <c:v>1764.4499999999998</c:v>
                </c:pt>
                <c:pt idx="337" formatCode="#,##0.00">
                  <c:v>1764.4499999999998</c:v>
                </c:pt>
                <c:pt idx="338" formatCode="#,##0.00">
                  <c:v>1764.4499999999998</c:v>
                </c:pt>
                <c:pt idx="339" formatCode="#,##0.00">
                  <c:v>1764.4499999999998</c:v>
                </c:pt>
                <c:pt idx="340" formatCode="#,##0.00">
                  <c:v>1764.4499999999998</c:v>
                </c:pt>
                <c:pt idx="341" formatCode="#,##0.00">
                  <c:v>1764.4499999999998</c:v>
                </c:pt>
                <c:pt idx="342" formatCode="#,##0.00">
                  <c:v>1764.4499999999998</c:v>
                </c:pt>
                <c:pt idx="343" formatCode="#,##0.00">
                  <c:v>1764.4499999999998</c:v>
                </c:pt>
                <c:pt idx="344" formatCode="#,##0.00">
                  <c:v>1764.4499999999998</c:v>
                </c:pt>
                <c:pt idx="345" formatCode="#,##0.00">
                  <c:v>1764.4499999999998</c:v>
                </c:pt>
                <c:pt idx="346" formatCode="#,##0.00">
                  <c:v>1764.4499999999998</c:v>
                </c:pt>
                <c:pt idx="347" formatCode="#,##0.00">
                  <c:v>1764.4499999999998</c:v>
                </c:pt>
                <c:pt idx="348" formatCode="#,##0.00">
                  <c:v>1830.9</c:v>
                </c:pt>
                <c:pt idx="349" formatCode="#,##0.00">
                  <c:v>1830.9</c:v>
                </c:pt>
                <c:pt idx="350" formatCode="#,##0.00">
                  <c:v>1830.9</c:v>
                </c:pt>
                <c:pt idx="351" formatCode="#,##0.00">
                  <c:v>1830.9</c:v>
                </c:pt>
                <c:pt idx="352" formatCode="#,##0.00">
                  <c:v>1830.9</c:v>
                </c:pt>
                <c:pt idx="353" formatCode="#,##0.00">
                  <c:v>1830.9</c:v>
                </c:pt>
                <c:pt idx="354" formatCode="#,##0.00">
                  <c:v>1830.9</c:v>
                </c:pt>
                <c:pt idx="355" formatCode="#,##0.00">
                  <c:v>1830.9</c:v>
                </c:pt>
                <c:pt idx="356" formatCode="#,##0.00">
                  <c:v>1830.9</c:v>
                </c:pt>
                <c:pt idx="357" formatCode="#,##0.00">
                  <c:v>1830.9</c:v>
                </c:pt>
                <c:pt idx="358" formatCode="#,##0.00">
                  <c:v>1830.9</c:v>
                </c:pt>
                <c:pt idx="359" formatCode="#,##0.00">
                  <c:v>1830.9</c:v>
                </c:pt>
                <c:pt idx="360" formatCode="#,##0.00">
                  <c:v>1887</c:v>
                </c:pt>
                <c:pt idx="361" formatCode="#,##0.00">
                  <c:v>1887</c:v>
                </c:pt>
                <c:pt idx="362" formatCode="#,##0.00">
                  <c:v>1887</c:v>
                </c:pt>
                <c:pt idx="363" formatCode="#,##0.00">
                  <c:v>1887</c:v>
                </c:pt>
                <c:pt idx="364" formatCode="#,##0.00">
                  <c:v>1887</c:v>
                </c:pt>
                <c:pt idx="365" formatCode="#,##0.00">
                  <c:v>1887</c:v>
                </c:pt>
                <c:pt idx="366" formatCode="#,##0.00">
                  <c:v>1887</c:v>
                </c:pt>
                <c:pt idx="367" formatCode="#,##0.00">
                  <c:v>1887</c:v>
                </c:pt>
                <c:pt idx="368" formatCode="#,##0.00">
                  <c:v>1887</c:v>
                </c:pt>
                <c:pt idx="369" formatCode="#,##0.00">
                  <c:v>1887</c:v>
                </c:pt>
                <c:pt idx="370" formatCode="#,##0.00">
                  <c:v>1887</c:v>
                </c:pt>
                <c:pt idx="371" formatCode="#,##0.00">
                  <c:v>1887</c:v>
                </c:pt>
                <c:pt idx="372" formatCode="#,##0.00">
                  <c:v>0</c:v>
                </c:pt>
                <c:pt idx="373" formatCode="#,##0.00">
                  <c:v>0</c:v>
                </c:pt>
                <c:pt idx="374" formatCode="#,##0.00">
                  <c:v>0</c:v>
                </c:pt>
                <c:pt idx="375" formatCode="#,##0.00">
                  <c:v>0</c:v>
                </c:pt>
                <c:pt idx="376" formatCode="#,##0.00">
                  <c:v>0</c:v>
                </c:pt>
                <c:pt idx="377" formatCode="#,##0.00">
                  <c:v>0</c:v>
                </c:pt>
                <c:pt idx="378" formatCode="#,##0.00">
                  <c:v>0</c:v>
                </c:pt>
                <c:pt idx="379" formatCode="#,##0.00">
                  <c:v>0</c:v>
                </c:pt>
                <c:pt idx="380" formatCode="#,##0.00">
                  <c:v>0</c:v>
                </c:pt>
                <c:pt idx="381" formatCode="#,##0.00">
                  <c:v>0</c:v>
                </c:pt>
                <c:pt idx="382" formatCode="#,##0.00">
                  <c:v>0</c:v>
                </c:pt>
                <c:pt idx="383" formatCode="#,##0.00">
                  <c:v>0</c:v>
                </c:pt>
                <c:pt idx="384" formatCode="#,##0.00">
                  <c:v>0</c:v>
                </c:pt>
                <c:pt idx="385" formatCode="#,##0.00">
                  <c:v>0</c:v>
                </c:pt>
                <c:pt idx="386" formatCode="#,##0.00">
                  <c:v>0</c:v>
                </c:pt>
                <c:pt idx="387" formatCode="#,##0.00">
                  <c:v>0</c:v>
                </c:pt>
                <c:pt idx="388" formatCode="#,##0.00">
                  <c:v>0</c:v>
                </c:pt>
                <c:pt idx="389" formatCode="#,##0.00">
                  <c:v>0</c:v>
                </c:pt>
                <c:pt idx="390" formatCode="#,##0.00">
                  <c:v>0</c:v>
                </c:pt>
                <c:pt idx="391" formatCode="#,##0.00">
                  <c:v>0</c:v>
                </c:pt>
                <c:pt idx="392" formatCode="#,##0.00">
                  <c:v>0</c:v>
                </c:pt>
                <c:pt idx="393" formatCode="#,##0.00">
                  <c:v>0</c:v>
                </c:pt>
                <c:pt idx="394" formatCode="#,##0.00">
                  <c:v>0</c:v>
                </c:pt>
                <c:pt idx="395" formatCode="#,##0.00">
                  <c:v>0</c:v>
                </c:pt>
                <c:pt idx="396" formatCode="#,##0.00">
                  <c:v>0</c:v>
                </c:pt>
                <c:pt idx="397" formatCode="#,##0.00">
                  <c:v>0</c:v>
                </c:pt>
                <c:pt idx="398" formatCode="#,##0.00">
                  <c:v>0</c:v>
                </c:pt>
                <c:pt idx="399" formatCode="#,##0.00">
                  <c:v>0</c:v>
                </c:pt>
                <c:pt idx="400" formatCode="#,##0.00">
                  <c:v>0</c:v>
                </c:pt>
                <c:pt idx="401" formatCode="#,##0.00">
                  <c:v>0</c:v>
                </c:pt>
                <c:pt idx="402" formatCode="#,##0.00">
                  <c:v>0</c:v>
                </c:pt>
                <c:pt idx="403" formatCode="#,##0.00">
                  <c:v>0</c:v>
                </c:pt>
                <c:pt idx="404" formatCode="#,##0.00">
                  <c:v>0</c:v>
                </c:pt>
                <c:pt idx="405" formatCode="#,##0.00">
                  <c:v>0</c:v>
                </c:pt>
                <c:pt idx="406" formatCode="#,##0.00">
                  <c:v>0</c:v>
                </c:pt>
                <c:pt idx="407" formatCode="#,##0.00">
                  <c:v>0</c:v>
                </c:pt>
                <c:pt idx="408" formatCode="#,##0.00">
                  <c:v>0</c:v>
                </c:pt>
                <c:pt idx="409" formatCode="#,##0.00">
                  <c:v>0</c:v>
                </c:pt>
                <c:pt idx="410" formatCode="#,##0.00">
                  <c:v>0</c:v>
                </c:pt>
                <c:pt idx="411" formatCode="#,##0.00">
                  <c:v>0</c:v>
                </c:pt>
                <c:pt idx="412" formatCode="#,##0.00">
                  <c:v>0</c:v>
                </c:pt>
                <c:pt idx="413" formatCode="#,##0.00">
                  <c:v>0</c:v>
                </c:pt>
                <c:pt idx="414" formatCode="#,##0.00">
                  <c:v>0</c:v>
                </c:pt>
                <c:pt idx="415" formatCode="#,##0.00">
                  <c:v>0</c:v>
                </c:pt>
                <c:pt idx="416" formatCode="#,##0.00">
                  <c:v>0</c:v>
                </c:pt>
                <c:pt idx="417" formatCode="#,##0.00">
                  <c:v>0</c:v>
                </c:pt>
                <c:pt idx="418" formatCode="#,##0.00">
                  <c:v>0</c:v>
                </c:pt>
                <c:pt idx="419" formatCode="#,##0.00">
                  <c:v>0</c:v>
                </c:pt>
                <c:pt idx="420" formatCode="#,##0.00">
                  <c:v>0</c:v>
                </c:pt>
                <c:pt idx="421" formatCode="#,##0.00">
                  <c:v>0</c:v>
                </c:pt>
                <c:pt idx="422" formatCode="#,##0.00">
                  <c:v>0</c:v>
                </c:pt>
                <c:pt idx="423" formatCode="#,##0.00">
                  <c:v>0</c:v>
                </c:pt>
                <c:pt idx="424" formatCode="#,##0.00">
                  <c:v>0</c:v>
                </c:pt>
                <c:pt idx="425" formatCode="#,##0.00">
                  <c:v>0</c:v>
                </c:pt>
                <c:pt idx="426" formatCode="#,##0.00">
                  <c:v>0</c:v>
                </c:pt>
                <c:pt idx="427" formatCode="#,##0.00">
                  <c:v>0</c:v>
                </c:pt>
                <c:pt idx="428" formatCode="#,##0.00">
                  <c:v>0</c:v>
                </c:pt>
                <c:pt idx="429" formatCode="#,##0.00">
                  <c:v>0</c:v>
                </c:pt>
                <c:pt idx="430" formatCode="#,##0.00">
                  <c:v>0</c:v>
                </c:pt>
                <c:pt idx="431" formatCode="#,##0.00">
                  <c:v>0</c:v>
                </c:pt>
                <c:pt idx="432" formatCode="#,##0.00">
                  <c:v>0</c:v>
                </c:pt>
                <c:pt idx="433" formatCode="#,##0.00">
                  <c:v>0</c:v>
                </c:pt>
                <c:pt idx="434" formatCode="#,##0.00">
                  <c:v>0</c:v>
                </c:pt>
                <c:pt idx="435" formatCode="#,##0.00">
                  <c:v>0</c:v>
                </c:pt>
                <c:pt idx="436" formatCode="#,##0.00">
                  <c:v>0</c:v>
                </c:pt>
                <c:pt idx="437" formatCode="#,##0.00">
                  <c:v>0</c:v>
                </c:pt>
                <c:pt idx="438" formatCode="#,##0.00">
                  <c:v>0</c:v>
                </c:pt>
                <c:pt idx="439" formatCode="#,##0.00">
                  <c:v>0</c:v>
                </c:pt>
                <c:pt idx="440" formatCode="#,##0.00">
                  <c:v>0</c:v>
                </c:pt>
                <c:pt idx="441" formatCode="#,##0.00">
                  <c:v>0</c:v>
                </c:pt>
                <c:pt idx="442" formatCode="#,##0.00">
                  <c:v>0</c:v>
                </c:pt>
                <c:pt idx="443" formatCode="#,##0.00">
                  <c:v>0</c:v>
                </c:pt>
                <c:pt idx="444" formatCode="#,##0.00">
                  <c:v>0</c:v>
                </c:pt>
                <c:pt idx="445" formatCode="#,##0.00">
                  <c:v>0</c:v>
                </c:pt>
                <c:pt idx="446" formatCode="#,##0.00">
                  <c:v>0</c:v>
                </c:pt>
                <c:pt idx="447" formatCode="#,##0.00">
                  <c:v>0</c:v>
                </c:pt>
                <c:pt idx="448" formatCode="#,##0.00">
                  <c:v>0</c:v>
                </c:pt>
                <c:pt idx="449" formatCode="#,##0.00">
                  <c:v>0</c:v>
                </c:pt>
                <c:pt idx="450" formatCode="#,##0.00">
                  <c:v>0</c:v>
                </c:pt>
                <c:pt idx="451" formatCode="#,##0.00">
                  <c:v>0</c:v>
                </c:pt>
                <c:pt idx="452" formatCode="#,##0.00">
                  <c:v>0</c:v>
                </c:pt>
                <c:pt idx="453" formatCode="#,##0.00">
                  <c:v>0</c:v>
                </c:pt>
                <c:pt idx="454" formatCode="#,##0.00">
                  <c:v>0</c:v>
                </c:pt>
                <c:pt idx="455" formatCode="#,##0.00">
                  <c:v>0</c:v>
                </c:pt>
                <c:pt idx="456" formatCode="#,##0.00">
                  <c:v>0</c:v>
                </c:pt>
                <c:pt idx="457" formatCode="#,##0.00">
                  <c:v>0</c:v>
                </c:pt>
                <c:pt idx="458" formatCode="#,##0.00">
                  <c:v>0</c:v>
                </c:pt>
                <c:pt idx="459" formatCode="#,##0.00">
                  <c:v>0</c:v>
                </c:pt>
                <c:pt idx="460" formatCode="#,##0.00">
                  <c:v>0</c:v>
                </c:pt>
                <c:pt idx="461" formatCode="#,##0.00">
                  <c:v>0</c:v>
                </c:pt>
                <c:pt idx="462" formatCode="#,##0.00">
                  <c:v>0</c:v>
                </c:pt>
                <c:pt idx="463" formatCode="#,##0.00">
                  <c:v>0</c:v>
                </c:pt>
                <c:pt idx="464" formatCode="#,##0.00">
                  <c:v>0</c:v>
                </c:pt>
                <c:pt idx="465" formatCode="#,##0.00">
                  <c:v>0</c:v>
                </c:pt>
                <c:pt idx="466" formatCode="#,##0.00">
                  <c:v>0</c:v>
                </c:pt>
                <c:pt idx="467" formatCode="#,##0.00">
                  <c:v>0</c:v>
                </c:pt>
                <c:pt idx="468" formatCode="#,##0.00">
                  <c:v>0</c:v>
                </c:pt>
                <c:pt idx="469" formatCode="#,##0.00">
                  <c:v>0</c:v>
                </c:pt>
                <c:pt idx="470" formatCode="#,##0.00">
                  <c:v>0</c:v>
                </c:pt>
                <c:pt idx="471" formatCode="#,##0.00">
                  <c:v>0</c:v>
                </c:pt>
                <c:pt idx="472" formatCode="#,##0.00">
                  <c:v>0</c:v>
                </c:pt>
                <c:pt idx="473" formatCode="#,##0.00">
                  <c:v>0</c:v>
                </c:pt>
                <c:pt idx="474" formatCode="#,##0.00">
                  <c:v>0</c:v>
                </c:pt>
                <c:pt idx="475" formatCode="#,##0.00">
                  <c:v>0</c:v>
                </c:pt>
                <c:pt idx="476" formatCode="#,##0.00">
                  <c:v>0</c:v>
                </c:pt>
                <c:pt idx="477" formatCode="#,##0.00">
                  <c:v>0</c:v>
                </c:pt>
                <c:pt idx="478" formatCode="#,##0.00">
                  <c:v>0</c:v>
                </c:pt>
                <c:pt idx="479" formatCode="#,##0.00">
                  <c:v>0</c:v>
                </c:pt>
                <c:pt idx="480" formatCode="#,##0.00">
                  <c:v>2000</c:v>
                </c:pt>
                <c:pt idx="481" formatCode="#,##0.00">
                  <c:v>2000</c:v>
                </c:pt>
                <c:pt idx="482" formatCode="#,##0.00">
                  <c:v>2000</c:v>
                </c:pt>
                <c:pt idx="483" formatCode="#,##0.00">
                  <c:v>2000</c:v>
                </c:pt>
                <c:pt idx="484" formatCode="#,##0.00">
                  <c:v>2000</c:v>
                </c:pt>
                <c:pt idx="485" formatCode="#,##0.00">
                  <c:v>2000</c:v>
                </c:pt>
                <c:pt idx="486" formatCode="#,##0.00">
                  <c:v>2000</c:v>
                </c:pt>
                <c:pt idx="487" formatCode="#,##0.00">
                  <c:v>2000</c:v>
                </c:pt>
                <c:pt idx="488" formatCode="#,##0.00">
                  <c:v>2000</c:v>
                </c:pt>
                <c:pt idx="489" formatCode="#,##0.00">
                  <c:v>2000</c:v>
                </c:pt>
                <c:pt idx="490" formatCode="#,##0.00">
                  <c:v>2000</c:v>
                </c:pt>
                <c:pt idx="491" formatCode="#,##0.00">
                  <c:v>2000</c:v>
                </c:pt>
                <c:pt idx="492" formatCode="#,##0.00">
                  <c:v>2040</c:v>
                </c:pt>
                <c:pt idx="493" formatCode="#,##0.00">
                  <c:v>2040</c:v>
                </c:pt>
                <c:pt idx="494" formatCode="#,##0.00">
                  <c:v>2040</c:v>
                </c:pt>
                <c:pt idx="495" formatCode="#,##0.00">
                  <c:v>2040</c:v>
                </c:pt>
                <c:pt idx="496" formatCode="#,##0.00">
                  <c:v>2040</c:v>
                </c:pt>
                <c:pt idx="497" formatCode="#,##0.00">
                  <c:v>2040</c:v>
                </c:pt>
                <c:pt idx="498" formatCode="#,##0.00">
                  <c:v>2040</c:v>
                </c:pt>
                <c:pt idx="499" formatCode="#,##0.00">
                  <c:v>2040</c:v>
                </c:pt>
                <c:pt idx="500" formatCode="#,##0.00">
                  <c:v>2040</c:v>
                </c:pt>
                <c:pt idx="501" formatCode="#,##0.00">
                  <c:v>2040</c:v>
                </c:pt>
                <c:pt idx="502" formatCode="#,##0.00">
                  <c:v>2040</c:v>
                </c:pt>
                <c:pt idx="503" formatCode="#,##0.00">
                  <c:v>2040</c:v>
                </c:pt>
                <c:pt idx="504" formatCode="#,##0.00">
                  <c:v>2080</c:v>
                </c:pt>
                <c:pt idx="505" formatCode="#,##0.00">
                  <c:v>2080</c:v>
                </c:pt>
                <c:pt idx="506" formatCode="#,##0.00">
                  <c:v>2080</c:v>
                </c:pt>
                <c:pt idx="507" formatCode="#,##0.00">
                  <c:v>2080</c:v>
                </c:pt>
                <c:pt idx="508" formatCode="#,##0.00">
                  <c:v>2080</c:v>
                </c:pt>
                <c:pt idx="509" formatCode="#,##0.00">
                  <c:v>2080</c:v>
                </c:pt>
                <c:pt idx="510" formatCode="#,##0.00">
                  <c:v>2080</c:v>
                </c:pt>
                <c:pt idx="511" formatCode="#,##0.00">
                  <c:v>2080</c:v>
                </c:pt>
                <c:pt idx="512" formatCode="#,##0.00">
                  <c:v>2080</c:v>
                </c:pt>
                <c:pt idx="513" formatCode="#,##0.00">
                  <c:v>2080</c:v>
                </c:pt>
                <c:pt idx="514" formatCode="#,##0.00">
                  <c:v>2080</c:v>
                </c:pt>
                <c:pt idx="515" formatCode="#,##0.00">
                  <c:v>2080</c:v>
                </c:pt>
                <c:pt idx="516" formatCode="#,##0.00">
                  <c:v>2120</c:v>
                </c:pt>
                <c:pt idx="517" formatCode="#,##0.00">
                  <c:v>2120</c:v>
                </c:pt>
                <c:pt idx="518" formatCode="#,##0.00">
                  <c:v>2120</c:v>
                </c:pt>
                <c:pt idx="519" formatCode="#,##0.00">
                  <c:v>2120</c:v>
                </c:pt>
                <c:pt idx="520" formatCode="#,##0.00">
                  <c:v>2120</c:v>
                </c:pt>
                <c:pt idx="521" formatCode="#,##0.00">
                  <c:v>2120</c:v>
                </c:pt>
                <c:pt idx="522" formatCode="#,##0.00">
                  <c:v>2120</c:v>
                </c:pt>
                <c:pt idx="523" formatCode="#,##0.00">
                  <c:v>2120</c:v>
                </c:pt>
                <c:pt idx="524" formatCode="#,##0.00">
                  <c:v>2120</c:v>
                </c:pt>
                <c:pt idx="525" formatCode="#,##0.00">
                  <c:v>2120</c:v>
                </c:pt>
                <c:pt idx="526" formatCode="#,##0.00">
                  <c:v>2120</c:v>
                </c:pt>
                <c:pt idx="527" formatCode="#,##0.00">
                  <c:v>2120</c:v>
                </c:pt>
                <c:pt idx="528" formatCode="#,##0.00">
                  <c:v>2160</c:v>
                </c:pt>
                <c:pt idx="529" formatCode="#,##0.00">
                  <c:v>2160</c:v>
                </c:pt>
                <c:pt idx="530" formatCode="#,##0.00">
                  <c:v>2160</c:v>
                </c:pt>
                <c:pt idx="531" formatCode="#,##0.00">
                  <c:v>2160</c:v>
                </c:pt>
                <c:pt idx="532" formatCode="#,##0.00">
                  <c:v>2160</c:v>
                </c:pt>
                <c:pt idx="533" formatCode="#,##0.00">
                  <c:v>2160</c:v>
                </c:pt>
                <c:pt idx="534" formatCode="#,##0.00">
                  <c:v>2160</c:v>
                </c:pt>
                <c:pt idx="535" formatCode="#,##0.00">
                  <c:v>2160</c:v>
                </c:pt>
                <c:pt idx="536" formatCode="#,##0.00">
                  <c:v>2160</c:v>
                </c:pt>
                <c:pt idx="537" formatCode="#,##0.00">
                  <c:v>2160</c:v>
                </c:pt>
                <c:pt idx="538" formatCode="#,##0.00">
                  <c:v>2160</c:v>
                </c:pt>
                <c:pt idx="539" formatCode="#,##0.00">
                  <c:v>2160</c:v>
                </c:pt>
              </c:numCache>
            </c:numRef>
          </c:val>
          <c:extLst>
            <c:ext xmlns:c16="http://schemas.microsoft.com/office/drawing/2014/chart" uri="{C3380CC4-5D6E-409C-BE32-E72D297353CC}">
              <c16:uniqueId val="{00000000-1EDD-468F-AF48-2F63F07CFA6C}"/>
            </c:ext>
          </c:extLst>
        </c:ser>
        <c:ser>
          <c:idx val="1"/>
          <c:order val="2"/>
          <c:tx>
            <c:v>Bases elegibles tras ampliación</c:v>
          </c:tx>
          <c:spPr>
            <a:pattFill prst="dkUpDiag">
              <a:fgClr>
                <a:schemeClr val="accent1"/>
              </a:fgClr>
              <a:bgClr>
                <a:schemeClr val="bg1"/>
              </a:bgClr>
            </a:pattFill>
            <a:ln>
              <a:noFill/>
            </a:ln>
            <a:effectLst/>
          </c:spPr>
          <c:val>
            <c:numRef>
              <c:f>'[EJEMPLOS CON Y SIN REFORMA (MTQ_VREV).xlsx]4 EJEMPLOS (BUENA)'!$AB$4:$AB$543</c:f>
              <c:numCache>
                <c:formatCode>General</c:formatCode>
                <c:ptCount val="540"/>
                <c:pt idx="192" formatCode="#,##0.00">
                  <c:v>1221.375</c:v>
                </c:pt>
                <c:pt idx="193" formatCode="#,##0.00">
                  <c:v>1264.02</c:v>
                </c:pt>
                <c:pt idx="194" formatCode="#,##0.00">
                  <c:v>1264.02</c:v>
                </c:pt>
                <c:pt idx="195" formatCode="#,##0.00">
                  <c:v>1264.02</c:v>
                </c:pt>
                <c:pt idx="196" formatCode="#,##0.00">
                  <c:v>1264.02</c:v>
                </c:pt>
                <c:pt idx="197" formatCode="#,##0.00">
                  <c:v>1264.02</c:v>
                </c:pt>
                <c:pt idx="198" formatCode="#,##0.00">
                  <c:v>1264.02</c:v>
                </c:pt>
                <c:pt idx="199" formatCode="#,##0.00">
                  <c:v>1264.02</c:v>
                </c:pt>
                <c:pt idx="200" formatCode="#,##0.00">
                  <c:v>1264.02</c:v>
                </c:pt>
                <c:pt idx="201" formatCode="#,##0.00">
                  <c:v>1264.02</c:v>
                </c:pt>
                <c:pt idx="202" formatCode="#,##0.00">
                  <c:v>1264.02</c:v>
                </c:pt>
                <c:pt idx="203" formatCode="#,##0.00">
                  <c:v>1264.02</c:v>
                </c:pt>
                <c:pt idx="204" formatCode="#,##0.00">
                  <c:v>1264.02</c:v>
                </c:pt>
                <c:pt idx="205" formatCode="#,##0.00">
                  <c:v>1308.1949999999999</c:v>
                </c:pt>
                <c:pt idx="206" formatCode="#,##0.00">
                  <c:v>1308.1949999999999</c:v>
                </c:pt>
                <c:pt idx="207" formatCode="#,##0.00">
                  <c:v>1308.1949999999999</c:v>
                </c:pt>
                <c:pt idx="208" formatCode="#,##0.00">
                  <c:v>1308.1949999999999</c:v>
                </c:pt>
                <c:pt idx="209" formatCode="#,##0.00">
                  <c:v>1308.1949999999999</c:v>
                </c:pt>
                <c:pt idx="210" formatCode="#,##0.00">
                  <c:v>1308.1949999999999</c:v>
                </c:pt>
                <c:pt idx="211" formatCode="#,##0.00">
                  <c:v>1308.1949999999999</c:v>
                </c:pt>
                <c:pt idx="212" formatCode="#,##0.00">
                  <c:v>1308.1949999999999</c:v>
                </c:pt>
                <c:pt idx="213" formatCode="#,##0.00">
                  <c:v>1308.1949999999999</c:v>
                </c:pt>
                <c:pt idx="214" formatCode="#,##0.00">
                  <c:v>1308.1949999999999</c:v>
                </c:pt>
                <c:pt idx="215" formatCode="#,##0.00">
                  <c:v>1308.1949999999999</c:v>
                </c:pt>
                <c:pt idx="216" formatCode="#,##0.00">
                  <c:v>1308.1949999999999</c:v>
                </c:pt>
                <c:pt idx="217" formatCode="#,##0.00">
                  <c:v>1353.99</c:v>
                </c:pt>
                <c:pt idx="218" formatCode="#,##0.00">
                  <c:v>1353.99</c:v>
                </c:pt>
                <c:pt idx="219" formatCode="#,##0.00">
                  <c:v>1353.99</c:v>
                </c:pt>
                <c:pt idx="220" formatCode="#,##0.00">
                  <c:v>1353.99</c:v>
                </c:pt>
                <c:pt idx="221" formatCode="#,##0.00">
                  <c:v>1353.99</c:v>
                </c:pt>
                <c:pt idx="222" formatCode="#,##0.00">
                  <c:v>1353.99</c:v>
                </c:pt>
                <c:pt idx="223" formatCode="#,##0.00">
                  <c:v>1353.99</c:v>
                </c:pt>
                <c:pt idx="224" formatCode="#,##0.00">
                  <c:v>1353.99</c:v>
                </c:pt>
                <c:pt idx="225" formatCode="#,##0.00">
                  <c:v>1353.99</c:v>
                </c:pt>
                <c:pt idx="226" formatCode="#,##0.00">
                  <c:v>1353.99</c:v>
                </c:pt>
                <c:pt idx="227" formatCode="#,##0.00">
                  <c:v>1353.99</c:v>
                </c:pt>
                <c:pt idx="228" formatCode="#,##0.00">
                  <c:v>1353.99</c:v>
                </c:pt>
                <c:pt idx="229" formatCode="#,##0.00">
                  <c:v>1389.42</c:v>
                </c:pt>
                <c:pt idx="230" formatCode="#,##0.00">
                  <c:v>1389.42</c:v>
                </c:pt>
                <c:pt idx="231" formatCode="#,##0.00">
                  <c:v>1389.42</c:v>
                </c:pt>
                <c:pt idx="232" formatCode="#,##0.00">
                  <c:v>1389.42</c:v>
                </c:pt>
                <c:pt idx="233" formatCode="#,##0.00">
                  <c:v>1389.42</c:v>
                </c:pt>
                <c:pt idx="234" formatCode="#,##0.00">
                  <c:v>1389.42</c:v>
                </c:pt>
                <c:pt idx="235" formatCode="#,##0.00">
                  <c:v>1389.42</c:v>
                </c:pt>
                <c:pt idx="236" formatCode="#,##0.00">
                  <c:v>1389.42</c:v>
                </c:pt>
                <c:pt idx="237" formatCode="#,##0.00">
                  <c:v>1389.42</c:v>
                </c:pt>
                <c:pt idx="238" formatCode="#,##0.00">
                  <c:v>1389.42</c:v>
                </c:pt>
                <c:pt idx="239" formatCode="#,##0.00">
                  <c:v>1389.42</c:v>
                </c:pt>
              </c:numCache>
            </c:numRef>
          </c:val>
          <c:extLst>
            <c:ext xmlns:c16="http://schemas.microsoft.com/office/drawing/2014/chart" uri="{C3380CC4-5D6E-409C-BE32-E72D297353CC}">
              <c16:uniqueId val="{00000001-1EDD-468F-AF48-2F63F07CFA6C}"/>
            </c:ext>
          </c:extLst>
        </c:ser>
        <c:ser>
          <c:idx val="3"/>
          <c:order val="3"/>
          <c:tx>
            <c:v>Bases usadas previamente pero excluidas ahora</c:v>
          </c:tx>
          <c:spPr>
            <a:noFill/>
            <a:ln>
              <a:noFill/>
            </a:ln>
            <a:effectLst/>
          </c:spPr>
          <c:val>
            <c:numRef>
              <c:f>'[EJEMPLOS CON Y SIN REFORMA (MTQ_VREV).xlsx]4 EJEMPLOS (BUENA)'!$AE$4:$AE$543</c:f>
              <c:numCache>
                <c:formatCode>General</c:formatCode>
                <c:ptCount val="540"/>
                <c:pt idx="372" formatCode="0.0">
                  <c:v>364.05</c:v>
                </c:pt>
                <c:pt idx="373" formatCode="0.0">
                  <c:v>364.05</c:v>
                </c:pt>
                <c:pt idx="374" formatCode="0.0">
                  <c:v>364.05</c:v>
                </c:pt>
                <c:pt idx="375" formatCode="0.0">
                  <c:v>364.05</c:v>
                </c:pt>
                <c:pt idx="376" formatCode="0.0">
                  <c:v>364.05</c:v>
                </c:pt>
                <c:pt idx="377" formatCode="0.0">
                  <c:v>364.05</c:v>
                </c:pt>
                <c:pt idx="378" formatCode="0.0">
                  <c:v>364.05</c:v>
                </c:pt>
                <c:pt idx="379" formatCode="0.0">
                  <c:v>364.05</c:v>
                </c:pt>
                <c:pt idx="380" formatCode="0.0">
                  <c:v>364.05</c:v>
                </c:pt>
                <c:pt idx="381" formatCode="0.0">
                  <c:v>364.05</c:v>
                </c:pt>
                <c:pt idx="382" formatCode="0.0">
                  <c:v>364.05</c:v>
                </c:pt>
                <c:pt idx="383" formatCode="0.0">
                  <c:v>364.05</c:v>
                </c:pt>
                <c:pt idx="384" formatCode="0.0">
                  <c:v>369.45</c:v>
                </c:pt>
                <c:pt idx="385" formatCode="0.0">
                  <c:v>369.45</c:v>
                </c:pt>
                <c:pt idx="386" formatCode="0.0">
                  <c:v>369.45</c:v>
                </c:pt>
                <c:pt idx="387" formatCode="0.0">
                  <c:v>369.45</c:v>
                </c:pt>
                <c:pt idx="388" formatCode="0.0">
                  <c:v>369.45</c:v>
                </c:pt>
                <c:pt idx="389" formatCode="0.0">
                  <c:v>369.45</c:v>
                </c:pt>
                <c:pt idx="390" formatCode="0.0">
                  <c:v>369.45</c:v>
                </c:pt>
                <c:pt idx="391" formatCode="0.0">
                  <c:v>369.45</c:v>
                </c:pt>
                <c:pt idx="392" formatCode="0.0">
                  <c:v>369.45</c:v>
                </c:pt>
                <c:pt idx="393" formatCode="0.0">
                  <c:v>369.45</c:v>
                </c:pt>
                <c:pt idx="394" formatCode="0.0">
                  <c:v>369.45</c:v>
                </c:pt>
                <c:pt idx="395" formatCode="0.0">
                  <c:v>369.45</c:v>
                </c:pt>
              </c:numCache>
            </c:numRef>
          </c:val>
          <c:extLst>
            <c:ext xmlns:c16="http://schemas.microsoft.com/office/drawing/2014/chart" uri="{C3380CC4-5D6E-409C-BE32-E72D297353CC}">
              <c16:uniqueId val="{00000002-1EDD-468F-AF48-2F63F07CFA6C}"/>
            </c:ext>
          </c:extLst>
        </c:ser>
        <c:ser>
          <c:idx val="4"/>
          <c:order val="4"/>
          <c:tx>
            <c:v>Lagunas pre-reforma</c:v>
          </c:tx>
          <c:spPr>
            <a:solidFill>
              <a:schemeClr val="accent1"/>
            </a:solidFill>
            <a:ln>
              <a:noFill/>
            </a:ln>
            <a:effectLst/>
          </c:spPr>
          <c:val>
            <c:numRef>
              <c:f>'[EJEMPLOS CON Y SIN REFORMA (MTQ_VREV).xlsx]4 EJEMPLOS (BUENA)'!$AC$4:$AC$543</c:f>
              <c:numCache>
                <c:formatCode>General</c:formatCode>
                <c:ptCount val="540"/>
                <c:pt idx="372" formatCode="0.0">
                  <c:v>0</c:v>
                </c:pt>
                <c:pt idx="373" formatCode="0.0">
                  <c:v>0</c:v>
                </c:pt>
                <c:pt idx="374" formatCode="0.0">
                  <c:v>0</c:v>
                </c:pt>
                <c:pt idx="375" formatCode="0.0">
                  <c:v>0</c:v>
                </c:pt>
                <c:pt idx="376" formatCode="0.0">
                  <c:v>0</c:v>
                </c:pt>
                <c:pt idx="377" formatCode="0.0">
                  <c:v>0</c:v>
                </c:pt>
                <c:pt idx="378" formatCode="0.0">
                  <c:v>0</c:v>
                </c:pt>
                <c:pt idx="379" formatCode="0.0">
                  <c:v>0</c:v>
                </c:pt>
                <c:pt idx="380" formatCode="0.0">
                  <c:v>0</c:v>
                </c:pt>
                <c:pt idx="381" formatCode="0.0">
                  <c:v>0</c:v>
                </c:pt>
                <c:pt idx="382" formatCode="0.0">
                  <c:v>0</c:v>
                </c:pt>
                <c:pt idx="383" formatCode="0.0">
                  <c:v>0</c:v>
                </c:pt>
                <c:pt idx="384" formatCode="0.0">
                  <c:v>0</c:v>
                </c:pt>
                <c:pt idx="385" formatCode="0.0">
                  <c:v>0</c:v>
                </c:pt>
                <c:pt idx="386" formatCode="0.0">
                  <c:v>0</c:v>
                </c:pt>
                <c:pt idx="387" formatCode="0.0">
                  <c:v>0</c:v>
                </c:pt>
                <c:pt idx="388" formatCode="0.0">
                  <c:v>0</c:v>
                </c:pt>
                <c:pt idx="389" formatCode="0.0">
                  <c:v>0</c:v>
                </c:pt>
                <c:pt idx="390" formatCode="0.0">
                  <c:v>0</c:v>
                </c:pt>
                <c:pt idx="391" formatCode="0.0">
                  <c:v>0</c:v>
                </c:pt>
                <c:pt idx="392" formatCode="0.0">
                  <c:v>0</c:v>
                </c:pt>
                <c:pt idx="393" formatCode="0.0">
                  <c:v>0</c:v>
                </c:pt>
                <c:pt idx="394" formatCode="0.0">
                  <c:v>0</c:v>
                </c:pt>
                <c:pt idx="395" formatCode="0.0">
                  <c:v>0</c:v>
                </c:pt>
                <c:pt idx="396" formatCode="0.0">
                  <c:v>374.1</c:v>
                </c:pt>
                <c:pt idx="397" formatCode="0.0">
                  <c:v>374.1</c:v>
                </c:pt>
                <c:pt idx="398" formatCode="0.0">
                  <c:v>374.1</c:v>
                </c:pt>
                <c:pt idx="399" formatCode="0.0">
                  <c:v>374.1</c:v>
                </c:pt>
                <c:pt idx="400" formatCode="0.0">
                  <c:v>374.1</c:v>
                </c:pt>
                <c:pt idx="401" formatCode="0.0">
                  <c:v>374.1</c:v>
                </c:pt>
                <c:pt idx="402" formatCode="0.0">
                  <c:v>374.1</c:v>
                </c:pt>
                <c:pt idx="403" formatCode="0.0">
                  <c:v>374.1</c:v>
                </c:pt>
                <c:pt idx="404" formatCode="0.0">
                  <c:v>374.1</c:v>
                </c:pt>
                <c:pt idx="405" formatCode="0.0">
                  <c:v>374.1</c:v>
                </c:pt>
                <c:pt idx="406" formatCode="0.0">
                  <c:v>374.1</c:v>
                </c:pt>
                <c:pt idx="407" formatCode="0.0">
                  <c:v>374.1</c:v>
                </c:pt>
                <c:pt idx="408" formatCode="0.0">
                  <c:v>374.1</c:v>
                </c:pt>
                <c:pt idx="409" formatCode="0.0">
                  <c:v>374.1</c:v>
                </c:pt>
                <c:pt idx="410" formatCode="0.0">
                  <c:v>374.1</c:v>
                </c:pt>
                <c:pt idx="411" formatCode="0.0">
                  <c:v>374.1</c:v>
                </c:pt>
                <c:pt idx="412" formatCode="0.0">
                  <c:v>374.1</c:v>
                </c:pt>
                <c:pt idx="413" formatCode="0.0">
                  <c:v>374.1</c:v>
                </c:pt>
                <c:pt idx="414" formatCode="0.0">
                  <c:v>374.1</c:v>
                </c:pt>
                <c:pt idx="415" formatCode="0.0">
                  <c:v>374.1</c:v>
                </c:pt>
                <c:pt idx="416" formatCode="0.0">
                  <c:v>374.1</c:v>
                </c:pt>
                <c:pt idx="417" formatCode="0.0">
                  <c:v>374.1</c:v>
                </c:pt>
                <c:pt idx="418" formatCode="0.0">
                  <c:v>374.1</c:v>
                </c:pt>
                <c:pt idx="419" formatCode="0.0">
                  <c:v>374.1</c:v>
                </c:pt>
                <c:pt idx="420" formatCode="0.0">
                  <c:v>376.5</c:v>
                </c:pt>
                <c:pt idx="421" formatCode="0.0">
                  <c:v>376.5</c:v>
                </c:pt>
                <c:pt idx="422" formatCode="0.0">
                  <c:v>376.5</c:v>
                </c:pt>
                <c:pt idx="423" formatCode="0.0">
                  <c:v>376.5</c:v>
                </c:pt>
                <c:pt idx="424" formatCode="0.0">
                  <c:v>376.5</c:v>
                </c:pt>
                <c:pt idx="425" formatCode="0.0">
                  <c:v>376.5</c:v>
                </c:pt>
                <c:pt idx="426" formatCode="0.0">
                  <c:v>376.5</c:v>
                </c:pt>
                <c:pt idx="427" formatCode="0.0">
                  <c:v>376.5</c:v>
                </c:pt>
                <c:pt idx="428" formatCode="0.0">
                  <c:v>376.5</c:v>
                </c:pt>
                <c:pt idx="429" formatCode="0.0">
                  <c:v>376.5</c:v>
                </c:pt>
                <c:pt idx="430" formatCode="0.0">
                  <c:v>376.5</c:v>
                </c:pt>
                <c:pt idx="431" formatCode="0.0">
                  <c:v>376.5</c:v>
                </c:pt>
                <c:pt idx="432" formatCode="0.0">
                  <c:v>753</c:v>
                </c:pt>
                <c:pt idx="433" formatCode="0.0">
                  <c:v>753</c:v>
                </c:pt>
                <c:pt idx="434" formatCode="0.0">
                  <c:v>753</c:v>
                </c:pt>
                <c:pt idx="435" formatCode="0.0">
                  <c:v>753</c:v>
                </c:pt>
                <c:pt idx="436" formatCode="0.0">
                  <c:v>753</c:v>
                </c:pt>
                <c:pt idx="437" formatCode="0.0">
                  <c:v>753</c:v>
                </c:pt>
                <c:pt idx="438" formatCode="0.0">
                  <c:v>753</c:v>
                </c:pt>
                <c:pt idx="439" formatCode="0.0">
                  <c:v>753</c:v>
                </c:pt>
                <c:pt idx="440" formatCode="0.0">
                  <c:v>753</c:v>
                </c:pt>
                <c:pt idx="441" formatCode="0.0">
                  <c:v>753</c:v>
                </c:pt>
                <c:pt idx="442" formatCode="0.0">
                  <c:v>753</c:v>
                </c:pt>
                <c:pt idx="443" formatCode="0.0">
                  <c:v>753</c:v>
                </c:pt>
                <c:pt idx="444" formatCode="0.0">
                  <c:v>756.6</c:v>
                </c:pt>
                <c:pt idx="445" formatCode="0.0">
                  <c:v>756.6</c:v>
                </c:pt>
                <c:pt idx="446" formatCode="0.0">
                  <c:v>756.6</c:v>
                </c:pt>
                <c:pt idx="447" formatCode="0.0">
                  <c:v>756.6</c:v>
                </c:pt>
                <c:pt idx="448" formatCode="0.0">
                  <c:v>756.6</c:v>
                </c:pt>
                <c:pt idx="449" formatCode="0.0">
                  <c:v>756.6</c:v>
                </c:pt>
                <c:pt idx="450" formatCode="0.0">
                  <c:v>756.6</c:v>
                </c:pt>
                <c:pt idx="451" formatCode="0.0">
                  <c:v>756.6</c:v>
                </c:pt>
                <c:pt idx="452" formatCode="0.0">
                  <c:v>756.6</c:v>
                </c:pt>
                <c:pt idx="453" formatCode="0.0">
                  <c:v>756.6</c:v>
                </c:pt>
                <c:pt idx="454" formatCode="0.0">
                  <c:v>756.6</c:v>
                </c:pt>
                <c:pt idx="455" formatCode="0.0">
                  <c:v>756.6</c:v>
                </c:pt>
                <c:pt idx="456" formatCode="0.0">
                  <c:v>764.4</c:v>
                </c:pt>
                <c:pt idx="457" formatCode="0.0">
                  <c:v>764.4</c:v>
                </c:pt>
                <c:pt idx="458" formatCode="0.0">
                  <c:v>764.4</c:v>
                </c:pt>
                <c:pt idx="459" formatCode="0.0">
                  <c:v>764.4</c:v>
                </c:pt>
                <c:pt idx="460" formatCode="0.0">
                  <c:v>764.4</c:v>
                </c:pt>
                <c:pt idx="461" formatCode="0.0">
                  <c:v>764.4</c:v>
                </c:pt>
                <c:pt idx="462" formatCode="0.0">
                  <c:v>764.4</c:v>
                </c:pt>
                <c:pt idx="463" formatCode="0.0">
                  <c:v>764.4</c:v>
                </c:pt>
                <c:pt idx="464" formatCode="0.0">
                  <c:v>764.4</c:v>
                </c:pt>
                <c:pt idx="465" formatCode="0.0">
                  <c:v>764.4</c:v>
                </c:pt>
                <c:pt idx="466" formatCode="0.0">
                  <c:v>764.4</c:v>
                </c:pt>
                <c:pt idx="467" formatCode="0.0">
                  <c:v>764.4</c:v>
                </c:pt>
                <c:pt idx="468" formatCode="0.0">
                  <c:v>825.6</c:v>
                </c:pt>
                <c:pt idx="469" formatCode="0.0">
                  <c:v>825.6</c:v>
                </c:pt>
                <c:pt idx="470" formatCode="0.0">
                  <c:v>825.6</c:v>
                </c:pt>
                <c:pt idx="471" formatCode="0.0">
                  <c:v>825.6</c:v>
                </c:pt>
                <c:pt idx="472" formatCode="0.0">
                  <c:v>825.6</c:v>
                </c:pt>
                <c:pt idx="473" formatCode="0.0">
                  <c:v>825.6</c:v>
                </c:pt>
                <c:pt idx="474" formatCode="0.0">
                  <c:v>825.6</c:v>
                </c:pt>
                <c:pt idx="475" formatCode="0.0">
                  <c:v>825.6</c:v>
                </c:pt>
                <c:pt idx="476" formatCode="0.0">
                  <c:v>825.6</c:v>
                </c:pt>
                <c:pt idx="477" formatCode="0.0">
                  <c:v>825.6</c:v>
                </c:pt>
                <c:pt idx="478" formatCode="0.0">
                  <c:v>825.6</c:v>
                </c:pt>
                <c:pt idx="479" formatCode="0.0">
                  <c:v>825.6</c:v>
                </c:pt>
              </c:numCache>
            </c:numRef>
          </c:val>
          <c:extLst>
            <c:ext xmlns:c16="http://schemas.microsoft.com/office/drawing/2014/chart" uri="{C3380CC4-5D6E-409C-BE32-E72D297353CC}">
              <c16:uniqueId val="{00000003-1EDD-468F-AF48-2F63F07CFA6C}"/>
            </c:ext>
          </c:extLst>
        </c:ser>
        <c:ser>
          <c:idx val="6"/>
          <c:order val="5"/>
          <c:tx>
            <c:v>diferencia lagunas</c:v>
          </c:tx>
          <c:spPr>
            <a:pattFill prst="dkUpDiag">
              <a:fgClr>
                <a:schemeClr val="accent1"/>
              </a:fgClr>
              <a:bgClr>
                <a:schemeClr val="bg1"/>
              </a:bgClr>
            </a:pattFill>
            <a:ln>
              <a:noFill/>
            </a:ln>
            <a:effectLst/>
          </c:spPr>
          <c:val>
            <c:numRef>
              <c:f>'[EJEMPLOS CON Y SIN REFORMA (MTQ_VREV).xlsx]4 EJEMPLOS (BUENA)'!$R$4:$R$547</c:f>
              <c:numCache>
                <c:formatCode>General</c:formatCode>
                <c:ptCount val="544"/>
                <c:pt idx="408" formatCode="#,##0.00">
                  <c:v>224.46000000000004</c:v>
                </c:pt>
                <c:pt idx="409" formatCode="#,##0.00">
                  <c:v>224.46000000000004</c:v>
                </c:pt>
                <c:pt idx="410" formatCode="#,##0.00">
                  <c:v>224.46000000000004</c:v>
                </c:pt>
                <c:pt idx="411" formatCode="#,##0.00">
                  <c:v>224.46000000000004</c:v>
                </c:pt>
                <c:pt idx="412" formatCode="#,##0.00">
                  <c:v>224.46000000000004</c:v>
                </c:pt>
                <c:pt idx="413" formatCode="#,##0.00">
                  <c:v>224.46000000000004</c:v>
                </c:pt>
                <c:pt idx="414" formatCode="#,##0.00">
                  <c:v>224.46000000000004</c:v>
                </c:pt>
                <c:pt idx="415" formatCode="#,##0.00">
                  <c:v>224.46000000000004</c:v>
                </c:pt>
                <c:pt idx="416" formatCode="#,##0.00">
                  <c:v>224.46000000000004</c:v>
                </c:pt>
                <c:pt idx="417" formatCode="#,##0.00">
                  <c:v>224.46000000000004</c:v>
                </c:pt>
                <c:pt idx="418" formatCode="#,##0.00">
                  <c:v>224.46000000000004</c:v>
                </c:pt>
                <c:pt idx="419" formatCode="#,##0.00">
                  <c:v>224.46000000000004</c:v>
                </c:pt>
                <c:pt idx="420" formatCode="#,##0.00">
                  <c:v>376.5</c:v>
                </c:pt>
                <c:pt idx="421" formatCode="#,##0.00">
                  <c:v>376.5</c:v>
                </c:pt>
                <c:pt idx="422" formatCode="#,##0.00">
                  <c:v>376.5</c:v>
                </c:pt>
                <c:pt idx="423" formatCode="#,##0.00">
                  <c:v>376.5</c:v>
                </c:pt>
                <c:pt idx="424" formatCode="#,##0.00">
                  <c:v>376.5</c:v>
                </c:pt>
                <c:pt idx="425" formatCode="#,##0.00">
                  <c:v>376.5</c:v>
                </c:pt>
                <c:pt idx="426" formatCode="#,##0.00">
                  <c:v>376.5</c:v>
                </c:pt>
                <c:pt idx="427" formatCode="#,##0.00">
                  <c:v>376.5</c:v>
                </c:pt>
                <c:pt idx="428" formatCode="#,##0.00">
                  <c:v>376.5</c:v>
                </c:pt>
                <c:pt idx="429" formatCode="#,##0.00">
                  <c:v>376.5</c:v>
                </c:pt>
                <c:pt idx="430" formatCode="#,##0.00">
                  <c:v>376.5</c:v>
                </c:pt>
                <c:pt idx="431" formatCode="#,##0.00">
                  <c:v>376.5</c:v>
                </c:pt>
                <c:pt idx="432" formatCode="#,##0.00">
                  <c:v>0</c:v>
                </c:pt>
                <c:pt idx="433" formatCode="#,##0.00">
                  <c:v>0</c:v>
                </c:pt>
                <c:pt idx="434" formatCode="#,##0.00">
                  <c:v>0</c:v>
                </c:pt>
                <c:pt idx="435" formatCode="#,##0.00">
                  <c:v>0</c:v>
                </c:pt>
                <c:pt idx="436" formatCode="#,##0.00">
                  <c:v>0</c:v>
                </c:pt>
                <c:pt idx="437" formatCode="#,##0.00">
                  <c:v>0</c:v>
                </c:pt>
                <c:pt idx="438" formatCode="#,##0.00">
                  <c:v>0</c:v>
                </c:pt>
                <c:pt idx="439" formatCode="#,##0.00">
                  <c:v>0</c:v>
                </c:pt>
                <c:pt idx="440" formatCode="#,##0.00">
                  <c:v>0</c:v>
                </c:pt>
                <c:pt idx="441" formatCode="#,##0.00">
                  <c:v>0</c:v>
                </c:pt>
                <c:pt idx="442" formatCode="#,##0.00">
                  <c:v>0</c:v>
                </c:pt>
                <c:pt idx="443" formatCode="#,##0.00">
                  <c:v>0</c:v>
                </c:pt>
                <c:pt idx="444" formatCode="#,##0.00">
                  <c:v>0</c:v>
                </c:pt>
                <c:pt idx="445" formatCode="#,##0.00">
                  <c:v>0</c:v>
                </c:pt>
                <c:pt idx="446" formatCode="#,##0.00">
                  <c:v>0</c:v>
                </c:pt>
                <c:pt idx="447" formatCode="#,##0.00">
                  <c:v>0</c:v>
                </c:pt>
                <c:pt idx="448" formatCode="#,##0.00">
                  <c:v>0</c:v>
                </c:pt>
                <c:pt idx="449" formatCode="#,##0.00">
                  <c:v>0</c:v>
                </c:pt>
                <c:pt idx="450" formatCode="#,##0.00">
                  <c:v>0</c:v>
                </c:pt>
                <c:pt idx="451" formatCode="#,##0.00">
                  <c:v>0</c:v>
                </c:pt>
                <c:pt idx="452" formatCode="#,##0.00">
                  <c:v>0</c:v>
                </c:pt>
                <c:pt idx="453" formatCode="#,##0.00">
                  <c:v>0</c:v>
                </c:pt>
                <c:pt idx="454" formatCode="#,##0.00">
                  <c:v>0</c:v>
                </c:pt>
                <c:pt idx="455" formatCode="#,##0.00">
                  <c:v>0</c:v>
                </c:pt>
                <c:pt idx="456" formatCode="#,##0.00">
                  <c:v>0</c:v>
                </c:pt>
                <c:pt idx="457" formatCode="#,##0.00">
                  <c:v>0</c:v>
                </c:pt>
                <c:pt idx="458" formatCode="#,##0.00">
                  <c:v>0</c:v>
                </c:pt>
                <c:pt idx="459" formatCode="#,##0.00">
                  <c:v>0</c:v>
                </c:pt>
                <c:pt idx="460" formatCode="#,##0.00">
                  <c:v>0</c:v>
                </c:pt>
                <c:pt idx="461" formatCode="#,##0.00">
                  <c:v>0</c:v>
                </c:pt>
                <c:pt idx="462" formatCode="#,##0.00">
                  <c:v>0</c:v>
                </c:pt>
                <c:pt idx="463" formatCode="#,##0.00">
                  <c:v>0</c:v>
                </c:pt>
                <c:pt idx="464" formatCode="#,##0.00">
                  <c:v>0</c:v>
                </c:pt>
                <c:pt idx="465" formatCode="#,##0.00">
                  <c:v>0</c:v>
                </c:pt>
                <c:pt idx="466" formatCode="#,##0.00">
                  <c:v>0</c:v>
                </c:pt>
                <c:pt idx="467" formatCode="#,##0.00">
                  <c:v>0</c:v>
                </c:pt>
                <c:pt idx="468" formatCode="#,##0.00">
                  <c:v>0</c:v>
                </c:pt>
                <c:pt idx="469" formatCode="#,##0.00">
                  <c:v>0</c:v>
                </c:pt>
                <c:pt idx="470" formatCode="#,##0.00">
                  <c:v>0</c:v>
                </c:pt>
                <c:pt idx="471" formatCode="#,##0.00">
                  <c:v>0</c:v>
                </c:pt>
                <c:pt idx="472" formatCode="#,##0.00">
                  <c:v>0</c:v>
                </c:pt>
                <c:pt idx="473" formatCode="#,##0.00">
                  <c:v>0</c:v>
                </c:pt>
                <c:pt idx="474" formatCode="#,##0.00">
                  <c:v>0</c:v>
                </c:pt>
                <c:pt idx="475" formatCode="#,##0.00">
                  <c:v>0</c:v>
                </c:pt>
                <c:pt idx="476" formatCode="#,##0.00">
                  <c:v>0</c:v>
                </c:pt>
                <c:pt idx="477" formatCode="#,##0.00">
                  <c:v>0</c:v>
                </c:pt>
                <c:pt idx="478" formatCode="#,##0.00">
                  <c:v>0</c:v>
                </c:pt>
                <c:pt idx="479" formatCode="#,##0.00">
                  <c:v>0</c:v>
                </c:pt>
                <c:pt idx="480" formatCode="#,##0.00">
                  <c:v>0</c:v>
                </c:pt>
                <c:pt idx="481" formatCode="#,##0.00">
                  <c:v>0</c:v>
                </c:pt>
                <c:pt idx="482" formatCode="#,##0.00">
                  <c:v>0</c:v>
                </c:pt>
                <c:pt idx="483" formatCode="#,##0.00">
                  <c:v>0</c:v>
                </c:pt>
                <c:pt idx="484" formatCode="#,##0.00">
                  <c:v>0</c:v>
                </c:pt>
                <c:pt idx="485" formatCode="#,##0.00">
                  <c:v>0</c:v>
                </c:pt>
                <c:pt idx="486" formatCode="#,##0.00">
                  <c:v>0</c:v>
                </c:pt>
                <c:pt idx="487" formatCode="#,##0.00">
                  <c:v>0</c:v>
                </c:pt>
                <c:pt idx="488" formatCode="#,##0.00">
                  <c:v>0</c:v>
                </c:pt>
                <c:pt idx="489" formatCode="#,##0.00">
                  <c:v>0</c:v>
                </c:pt>
                <c:pt idx="490" formatCode="#,##0.00">
                  <c:v>0</c:v>
                </c:pt>
                <c:pt idx="491" formatCode="#,##0.00">
                  <c:v>0</c:v>
                </c:pt>
                <c:pt idx="492" formatCode="#,##0.00">
                  <c:v>0</c:v>
                </c:pt>
                <c:pt idx="493" formatCode="#,##0.00">
                  <c:v>0</c:v>
                </c:pt>
                <c:pt idx="494" formatCode="#,##0.00">
                  <c:v>0</c:v>
                </c:pt>
                <c:pt idx="495" formatCode="#,##0.00">
                  <c:v>0</c:v>
                </c:pt>
                <c:pt idx="496" formatCode="#,##0.00">
                  <c:v>0</c:v>
                </c:pt>
                <c:pt idx="497" formatCode="#,##0.00">
                  <c:v>0</c:v>
                </c:pt>
                <c:pt idx="498" formatCode="#,##0.00">
                  <c:v>0</c:v>
                </c:pt>
                <c:pt idx="499" formatCode="#,##0.00">
                  <c:v>0</c:v>
                </c:pt>
                <c:pt idx="500" formatCode="#,##0.00">
                  <c:v>0</c:v>
                </c:pt>
                <c:pt idx="501" formatCode="#,##0.00">
                  <c:v>0</c:v>
                </c:pt>
                <c:pt idx="502" formatCode="#,##0.00">
                  <c:v>0</c:v>
                </c:pt>
                <c:pt idx="503" formatCode="#,##0.00">
                  <c:v>0</c:v>
                </c:pt>
                <c:pt idx="504" formatCode="#,##0.00">
                  <c:v>0</c:v>
                </c:pt>
                <c:pt idx="505" formatCode="#,##0.00">
                  <c:v>0</c:v>
                </c:pt>
                <c:pt idx="506" formatCode="#,##0.00">
                  <c:v>0</c:v>
                </c:pt>
                <c:pt idx="507" formatCode="#,##0.00">
                  <c:v>0</c:v>
                </c:pt>
                <c:pt idx="508" formatCode="#,##0.00">
                  <c:v>0</c:v>
                </c:pt>
                <c:pt idx="509" formatCode="#,##0.00">
                  <c:v>0</c:v>
                </c:pt>
                <c:pt idx="510" formatCode="#,##0.00">
                  <c:v>0</c:v>
                </c:pt>
                <c:pt idx="511" formatCode="#,##0.00">
                  <c:v>0</c:v>
                </c:pt>
                <c:pt idx="512" formatCode="#,##0.00">
                  <c:v>0</c:v>
                </c:pt>
                <c:pt idx="513" formatCode="#,##0.00">
                  <c:v>0</c:v>
                </c:pt>
                <c:pt idx="514" formatCode="#,##0.00">
                  <c:v>0</c:v>
                </c:pt>
                <c:pt idx="515" formatCode="#,##0.00">
                  <c:v>0</c:v>
                </c:pt>
                <c:pt idx="516" formatCode="#,##0.00">
                  <c:v>0</c:v>
                </c:pt>
                <c:pt idx="517" formatCode="#,##0.00">
                  <c:v>0</c:v>
                </c:pt>
                <c:pt idx="518" formatCode="#,##0.00">
                  <c:v>0</c:v>
                </c:pt>
                <c:pt idx="519" formatCode="#,##0.00">
                  <c:v>0</c:v>
                </c:pt>
                <c:pt idx="520" formatCode="#,##0.00">
                  <c:v>0</c:v>
                </c:pt>
                <c:pt idx="521" formatCode="#,##0.00">
                  <c:v>0</c:v>
                </c:pt>
                <c:pt idx="522" formatCode="#,##0.00">
                  <c:v>0</c:v>
                </c:pt>
                <c:pt idx="523" formatCode="#,##0.00">
                  <c:v>0</c:v>
                </c:pt>
                <c:pt idx="524" formatCode="#,##0.00">
                  <c:v>0</c:v>
                </c:pt>
                <c:pt idx="525" formatCode="#,##0.00">
                  <c:v>0</c:v>
                </c:pt>
                <c:pt idx="526" formatCode="#,##0.00">
                  <c:v>0</c:v>
                </c:pt>
                <c:pt idx="527" formatCode="#,##0.00">
                  <c:v>0</c:v>
                </c:pt>
                <c:pt idx="528" formatCode="#,##0.00">
                  <c:v>0</c:v>
                </c:pt>
                <c:pt idx="529" formatCode="#,##0.00">
                  <c:v>0</c:v>
                </c:pt>
                <c:pt idx="530" formatCode="#,##0.00">
                  <c:v>0</c:v>
                </c:pt>
                <c:pt idx="531" formatCode="#,##0.00">
                  <c:v>0</c:v>
                </c:pt>
                <c:pt idx="532" formatCode="#,##0.00">
                  <c:v>0</c:v>
                </c:pt>
                <c:pt idx="533" formatCode="#,##0.00">
                  <c:v>0</c:v>
                </c:pt>
                <c:pt idx="534" formatCode="#,##0.00">
                  <c:v>0</c:v>
                </c:pt>
                <c:pt idx="535" formatCode="#,##0.00">
                  <c:v>0</c:v>
                </c:pt>
                <c:pt idx="536" formatCode="#,##0.00">
                  <c:v>0</c:v>
                </c:pt>
                <c:pt idx="537" formatCode="#,##0.00">
                  <c:v>0</c:v>
                </c:pt>
                <c:pt idx="538" formatCode="#,##0.00">
                  <c:v>0</c:v>
                </c:pt>
                <c:pt idx="539" formatCode="#,##0.00">
                  <c:v>0</c:v>
                </c:pt>
                <c:pt idx="540" formatCode="#,##0.00">
                  <c:v>0</c:v>
                </c:pt>
                <c:pt idx="541" formatCode="#,##0.00">
                  <c:v>0</c:v>
                </c:pt>
                <c:pt idx="542" formatCode="#,##0.00">
                  <c:v>0</c:v>
                </c:pt>
                <c:pt idx="543" formatCode="#,##0.00">
                  <c:v>0</c:v>
                </c:pt>
              </c:numCache>
            </c:numRef>
          </c:val>
          <c:extLst>
            <c:ext xmlns:c16="http://schemas.microsoft.com/office/drawing/2014/chart" uri="{C3380CC4-5D6E-409C-BE32-E72D297353CC}">
              <c16:uniqueId val="{00000004-1EDD-468F-AF48-2F63F07CFA6C}"/>
            </c:ext>
          </c:extLst>
        </c:ser>
        <c:dLbls>
          <c:showLegendKey val="0"/>
          <c:showVal val="0"/>
          <c:showCatName val="0"/>
          <c:showSerName val="0"/>
          <c:showPercent val="0"/>
          <c:showBubbleSize val="0"/>
        </c:dLbls>
        <c:axId val="53746544"/>
        <c:axId val="644112959"/>
      </c:areaChart>
      <c:lineChart>
        <c:grouping val="standard"/>
        <c:varyColors val="0"/>
        <c:ser>
          <c:idx val="0"/>
          <c:order val="0"/>
          <c:tx>
            <c:v>Vida laboral</c:v>
          </c:tx>
          <c:spPr>
            <a:ln w="50800" cap="rnd">
              <a:solidFill>
                <a:schemeClr val="accent2"/>
              </a:solidFill>
              <a:round/>
            </a:ln>
            <a:effectLst/>
          </c:spPr>
          <c:marker>
            <c:symbol val="none"/>
          </c:marker>
          <c:cat>
            <c:numRef>
              <c:f>'[EJEMPLOS CON Y SIN REFORMA (MTQ_VREV).xlsx]4 EJEMPLOS (BUENA)'!$B$4:$B$543</c:f>
              <c:numCache>
                <c:formatCode>[$-C0A]mmm\-yy;@</c:formatCode>
                <c:ptCount val="540"/>
                <c:pt idx="0">
                  <c:v>28491</c:v>
                </c:pt>
                <c:pt idx="1">
                  <c:v>28522</c:v>
                </c:pt>
                <c:pt idx="2">
                  <c:v>28550</c:v>
                </c:pt>
                <c:pt idx="3">
                  <c:v>28581</c:v>
                </c:pt>
                <c:pt idx="4">
                  <c:v>28611</c:v>
                </c:pt>
                <c:pt idx="5">
                  <c:v>28642</c:v>
                </c:pt>
                <c:pt idx="6">
                  <c:v>28672</c:v>
                </c:pt>
                <c:pt idx="7">
                  <c:v>28703</c:v>
                </c:pt>
                <c:pt idx="8">
                  <c:v>28734</c:v>
                </c:pt>
                <c:pt idx="9">
                  <c:v>28764</c:v>
                </c:pt>
                <c:pt idx="10">
                  <c:v>28795</c:v>
                </c:pt>
                <c:pt idx="11">
                  <c:v>28825</c:v>
                </c:pt>
                <c:pt idx="12">
                  <c:v>28856</c:v>
                </c:pt>
                <c:pt idx="13">
                  <c:v>28887</c:v>
                </c:pt>
                <c:pt idx="14">
                  <c:v>28915</c:v>
                </c:pt>
                <c:pt idx="15">
                  <c:v>28946</c:v>
                </c:pt>
                <c:pt idx="16">
                  <c:v>28976</c:v>
                </c:pt>
                <c:pt idx="17">
                  <c:v>29007</c:v>
                </c:pt>
                <c:pt idx="18">
                  <c:v>29037</c:v>
                </c:pt>
                <c:pt idx="19">
                  <c:v>29068</c:v>
                </c:pt>
                <c:pt idx="20">
                  <c:v>29099</c:v>
                </c:pt>
                <c:pt idx="21">
                  <c:v>29129</c:v>
                </c:pt>
                <c:pt idx="22">
                  <c:v>29160</c:v>
                </c:pt>
                <c:pt idx="23">
                  <c:v>29190</c:v>
                </c:pt>
                <c:pt idx="24">
                  <c:v>29221</c:v>
                </c:pt>
                <c:pt idx="25">
                  <c:v>29252</c:v>
                </c:pt>
                <c:pt idx="26">
                  <c:v>29281</c:v>
                </c:pt>
                <c:pt idx="27">
                  <c:v>29312</c:v>
                </c:pt>
                <c:pt idx="28">
                  <c:v>29342</c:v>
                </c:pt>
                <c:pt idx="29">
                  <c:v>29373</c:v>
                </c:pt>
                <c:pt idx="30">
                  <c:v>29403</c:v>
                </c:pt>
                <c:pt idx="31">
                  <c:v>29434</c:v>
                </c:pt>
                <c:pt idx="32">
                  <c:v>29465</c:v>
                </c:pt>
                <c:pt idx="33">
                  <c:v>29495</c:v>
                </c:pt>
                <c:pt idx="34">
                  <c:v>29526</c:v>
                </c:pt>
                <c:pt idx="35">
                  <c:v>29556</c:v>
                </c:pt>
                <c:pt idx="36">
                  <c:v>29587</c:v>
                </c:pt>
                <c:pt idx="37">
                  <c:v>29618</c:v>
                </c:pt>
                <c:pt idx="38">
                  <c:v>29646</c:v>
                </c:pt>
                <c:pt idx="39">
                  <c:v>29677</c:v>
                </c:pt>
                <c:pt idx="40">
                  <c:v>29707</c:v>
                </c:pt>
                <c:pt idx="41">
                  <c:v>29738</c:v>
                </c:pt>
                <c:pt idx="42">
                  <c:v>29768</c:v>
                </c:pt>
                <c:pt idx="43">
                  <c:v>29799</c:v>
                </c:pt>
                <c:pt idx="44">
                  <c:v>29830</c:v>
                </c:pt>
                <c:pt idx="45">
                  <c:v>29860</c:v>
                </c:pt>
                <c:pt idx="46">
                  <c:v>29891</c:v>
                </c:pt>
                <c:pt idx="47">
                  <c:v>29921</c:v>
                </c:pt>
                <c:pt idx="48">
                  <c:v>29952</c:v>
                </c:pt>
                <c:pt idx="49">
                  <c:v>29983</c:v>
                </c:pt>
                <c:pt idx="50">
                  <c:v>30011</c:v>
                </c:pt>
                <c:pt idx="51">
                  <c:v>30042</c:v>
                </c:pt>
                <c:pt idx="52">
                  <c:v>30072</c:v>
                </c:pt>
                <c:pt idx="53">
                  <c:v>30103</c:v>
                </c:pt>
                <c:pt idx="54">
                  <c:v>30133</c:v>
                </c:pt>
                <c:pt idx="55">
                  <c:v>30164</c:v>
                </c:pt>
                <c:pt idx="56">
                  <c:v>30195</c:v>
                </c:pt>
                <c:pt idx="57">
                  <c:v>30225</c:v>
                </c:pt>
                <c:pt idx="58">
                  <c:v>30256</c:v>
                </c:pt>
                <c:pt idx="59">
                  <c:v>30286</c:v>
                </c:pt>
                <c:pt idx="60">
                  <c:v>30317</c:v>
                </c:pt>
                <c:pt idx="61">
                  <c:v>30348</c:v>
                </c:pt>
                <c:pt idx="62">
                  <c:v>30376</c:v>
                </c:pt>
                <c:pt idx="63">
                  <c:v>30407</c:v>
                </c:pt>
                <c:pt idx="64">
                  <c:v>30437</c:v>
                </c:pt>
                <c:pt idx="65">
                  <c:v>30468</c:v>
                </c:pt>
                <c:pt idx="66">
                  <c:v>30498</c:v>
                </c:pt>
                <c:pt idx="67">
                  <c:v>30529</c:v>
                </c:pt>
                <c:pt idx="68">
                  <c:v>30560</c:v>
                </c:pt>
                <c:pt idx="69">
                  <c:v>30590</c:v>
                </c:pt>
                <c:pt idx="70">
                  <c:v>30621</c:v>
                </c:pt>
                <c:pt idx="71">
                  <c:v>30651</c:v>
                </c:pt>
                <c:pt idx="72">
                  <c:v>30682</c:v>
                </c:pt>
                <c:pt idx="73">
                  <c:v>30713</c:v>
                </c:pt>
                <c:pt idx="74">
                  <c:v>30742</c:v>
                </c:pt>
                <c:pt idx="75">
                  <c:v>30773</c:v>
                </c:pt>
                <c:pt idx="76">
                  <c:v>30803</c:v>
                </c:pt>
                <c:pt idx="77">
                  <c:v>30834</c:v>
                </c:pt>
                <c:pt idx="78">
                  <c:v>30864</c:v>
                </c:pt>
                <c:pt idx="79">
                  <c:v>30895</c:v>
                </c:pt>
                <c:pt idx="80">
                  <c:v>30926</c:v>
                </c:pt>
                <c:pt idx="81">
                  <c:v>30956</c:v>
                </c:pt>
                <c:pt idx="82">
                  <c:v>30987</c:v>
                </c:pt>
                <c:pt idx="83">
                  <c:v>31017</c:v>
                </c:pt>
                <c:pt idx="84">
                  <c:v>31048</c:v>
                </c:pt>
                <c:pt idx="85">
                  <c:v>31079</c:v>
                </c:pt>
                <c:pt idx="86">
                  <c:v>31107</c:v>
                </c:pt>
                <c:pt idx="87">
                  <c:v>31138</c:v>
                </c:pt>
                <c:pt idx="88">
                  <c:v>31168</c:v>
                </c:pt>
                <c:pt idx="89">
                  <c:v>31199</c:v>
                </c:pt>
                <c:pt idx="90">
                  <c:v>31229</c:v>
                </c:pt>
                <c:pt idx="91">
                  <c:v>31260</c:v>
                </c:pt>
                <c:pt idx="92">
                  <c:v>31291</c:v>
                </c:pt>
                <c:pt idx="93">
                  <c:v>31321</c:v>
                </c:pt>
                <c:pt idx="94">
                  <c:v>31352</c:v>
                </c:pt>
                <c:pt idx="95">
                  <c:v>31382</c:v>
                </c:pt>
                <c:pt idx="96">
                  <c:v>31413</c:v>
                </c:pt>
                <c:pt idx="97">
                  <c:v>31444</c:v>
                </c:pt>
                <c:pt idx="98">
                  <c:v>31472</c:v>
                </c:pt>
                <c:pt idx="99">
                  <c:v>31503</c:v>
                </c:pt>
                <c:pt idx="100">
                  <c:v>31533</c:v>
                </c:pt>
                <c:pt idx="101">
                  <c:v>31564</c:v>
                </c:pt>
                <c:pt idx="102">
                  <c:v>31594</c:v>
                </c:pt>
                <c:pt idx="103">
                  <c:v>31625</c:v>
                </c:pt>
                <c:pt idx="104">
                  <c:v>31656</c:v>
                </c:pt>
                <c:pt idx="105">
                  <c:v>31686</c:v>
                </c:pt>
                <c:pt idx="106">
                  <c:v>31717</c:v>
                </c:pt>
                <c:pt idx="107">
                  <c:v>31747</c:v>
                </c:pt>
                <c:pt idx="108">
                  <c:v>31778</c:v>
                </c:pt>
                <c:pt idx="109">
                  <c:v>31809</c:v>
                </c:pt>
                <c:pt idx="110">
                  <c:v>31837</c:v>
                </c:pt>
                <c:pt idx="111">
                  <c:v>31868</c:v>
                </c:pt>
                <c:pt idx="112">
                  <c:v>31898</c:v>
                </c:pt>
                <c:pt idx="113">
                  <c:v>31929</c:v>
                </c:pt>
                <c:pt idx="114">
                  <c:v>31959</c:v>
                </c:pt>
                <c:pt idx="115">
                  <c:v>31990</c:v>
                </c:pt>
                <c:pt idx="116">
                  <c:v>32021</c:v>
                </c:pt>
                <c:pt idx="117">
                  <c:v>32051</c:v>
                </c:pt>
                <c:pt idx="118">
                  <c:v>32082</c:v>
                </c:pt>
                <c:pt idx="119">
                  <c:v>32112</c:v>
                </c:pt>
                <c:pt idx="120">
                  <c:v>32143</c:v>
                </c:pt>
                <c:pt idx="121">
                  <c:v>32174</c:v>
                </c:pt>
                <c:pt idx="122">
                  <c:v>32203</c:v>
                </c:pt>
                <c:pt idx="123">
                  <c:v>32234</c:v>
                </c:pt>
                <c:pt idx="124">
                  <c:v>32264</c:v>
                </c:pt>
                <c:pt idx="125">
                  <c:v>32295</c:v>
                </c:pt>
                <c:pt idx="126">
                  <c:v>32325</c:v>
                </c:pt>
                <c:pt idx="127">
                  <c:v>32356</c:v>
                </c:pt>
                <c:pt idx="128">
                  <c:v>32387</c:v>
                </c:pt>
                <c:pt idx="129">
                  <c:v>32417</c:v>
                </c:pt>
                <c:pt idx="130">
                  <c:v>32448</c:v>
                </c:pt>
                <c:pt idx="131">
                  <c:v>32478</c:v>
                </c:pt>
                <c:pt idx="132">
                  <c:v>32509</c:v>
                </c:pt>
                <c:pt idx="133">
                  <c:v>32540</c:v>
                </c:pt>
                <c:pt idx="134">
                  <c:v>32568</c:v>
                </c:pt>
                <c:pt idx="135">
                  <c:v>32599</c:v>
                </c:pt>
                <c:pt idx="136">
                  <c:v>32629</c:v>
                </c:pt>
                <c:pt idx="137">
                  <c:v>32660</c:v>
                </c:pt>
                <c:pt idx="138">
                  <c:v>32690</c:v>
                </c:pt>
                <c:pt idx="139">
                  <c:v>32721</c:v>
                </c:pt>
                <c:pt idx="140">
                  <c:v>32752</c:v>
                </c:pt>
                <c:pt idx="141">
                  <c:v>32782</c:v>
                </c:pt>
                <c:pt idx="142">
                  <c:v>32813</c:v>
                </c:pt>
                <c:pt idx="143">
                  <c:v>32843</c:v>
                </c:pt>
                <c:pt idx="144">
                  <c:v>32874</c:v>
                </c:pt>
                <c:pt idx="145">
                  <c:v>32905</c:v>
                </c:pt>
                <c:pt idx="146">
                  <c:v>32933</c:v>
                </c:pt>
                <c:pt idx="147">
                  <c:v>32964</c:v>
                </c:pt>
                <c:pt idx="148">
                  <c:v>32994</c:v>
                </c:pt>
                <c:pt idx="149">
                  <c:v>33025</c:v>
                </c:pt>
                <c:pt idx="150">
                  <c:v>33055</c:v>
                </c:pt>
                <c:pt idx="151">
                  <c:v>33086</c:v>
                </c:pt>
                <c:pt idx="152">
                  <c:v>33117</c:v>
                </c:pt>
                <c:pt idx="153">
                  <c:v>33147</c:v>
                </c:pt>
                <c:pt idx="154">
                  <c:v>33178</c:v>
                </c:pt>
                <c:pt idx="155">
                  <c:v>33208</c:v>
                </c:pt>
                <c:pt idx="156">
                  <c:v>33239</c:v>
                </c:pt>
                <c:pt idx="157">
                  <c:v>33270</c:v>
                </c:pt>
                <c:pt idx="158">
                  <c:v>33298</c:v>
                </c:pt>
                <c:pt idx="159">
                  <c:v>33329</c:v>
                </c:pt>
                <c:pt idx="160">
                  <c:v>33359</c:v>
                </c:pt>
                <c:pt idx="161">
                  <c:v>33390</c:v>
                </c:pt>
                <c:pt idx="162">
                  <c:v>33420</c:v>
                </c:pt>
                <c:pt idx="163">
                  <c:v>33451</c:v>
                </c:pt>
                <c:pt idx="164">
                  <c:v>33482</c:v>
                </c:pt>
                <c:pt idx="165">
                  <c:v>33512</c:v>
                </c:pt>
                <c:pt idx="166">
                  <c:v>33543</c:v>
                </c:pt>
                <c:pt idx="167">
                  <c:v>33573</c:v>
                </c:pt>
                <c:pt idx="168">
                  <c:v>33604</c:v>
                </c:pt>
                <c:pt idx="169">
                  <c:v>33635</c:v>
                </c:pt>
                <c:pt idx="170">
                  <c:v>33664</c:v>
                </c:pt>
                <c:pt idx="171">
                  <c:v>33695</c:v>
                </c:pt>
                <c:pt idx="172">
                  <c:v>33725</c:v>
                </c:pt>
                <c:pt idx="173">
                  <c:v>33756</c:v>
                </c:pt>
                <c:pt idx="174">
                  <c:v>33786</c:v>
                </c:pt>
                <c:pt idx="175">
                  <c:v>33817</c:v>
                </c:pt>
                <c:pt idx="176">
                  <c:v>33848</c:v>
                </c:pt>
                <c:pt idx="177">
                  <c:v>33878</c:v>
                </c:pt>
                <c:pt idx="178">
                  <c:v>33909</c:v>
                </c:pt>
                <c:pt idx="179">
                  <c:v>33939</c:v>
                </c:pt>
                <c:pt idx="180">
                  <c:v>33970</c:v>
                </c:pt>
                <c:pt idx="181">
                  <c:v>34001</c:v>
                </c:pt>
                <c:pt idx="182">
                  <c:v>34029</c:v>
                </c:pt>
                <c:pt idx="183">
                  <c:v>34060</c:v>
                </c:pt>
                <c:pt idx="184">
                  <c:v>34090</c:v>
                </c:pt>
                <c:pt idx="185">
                  <c:v>34121</c:v>
                </c:pt>
                <c:pt idx="186">
                  <c:v>34151</c:v>
                </c:pt>
                <c:pt idx="187">
                  <c:v>34182</c:v>
                </c:pt>
                <c:pt idx="188">
                  <c:v>34213</c:v>
                </c:pt>
                <c:pt idx="189">
                  <c:v>34243</c:v>
                </c:pt>
                <c:pt idx="190">
                  <c:v>34274</c:v>
                </c:pt>
                <c:pt idx="191">
                  <c:v>34304</c:v>
                </c:pt>
                <c:pt idx="192">
                  <c:v>34335</c:v>
                </c:pt>
                <c:pt idx="193">
                  <c:v>34366</c:v>
                </c:pt>
                <c:pt idx="194">
                  <c:v>34394</c:v>
                </c:pt>
                <c:pt idx="195">
                  <c:v>34425</c:v>
                </c:pt>
                <c:pt idx="196">
                  <c:v>34455</c:v>
                </c:pt>
                <c:pt idx="197">
                  <c:v>34486</c:v>
                </c:pt>
                <c:pt idx="198">
                  <c:v>34516</c:v>
                </c:pt>
                <c:pt idx="199">
                  <c:v>34547</c:v>
                </c:pt>
                <c:pt idx="200">
                  <c:v>34578</c:v>
                </c:pt>
                <c:pt idx="201">
                  <c:v>34608</c:v>
                </c:pt>
                <c:pt idx="202">
                  <c:v>34639</c:v>
                </c:pt>
                <c:pt idx="203">
                  <c:v>34669</c:v>
                </c:pt>
                <c:pt idx="204">
                  <c:v>34700</c:v>
                </c:pt>
                <c:pt idx="205">
                  <c:v>34731</c:v>
                </c:pt>
                <c:pt idx="206">
                  <c:v>34759</c:v>
                </c:pt>
                <c:pt idx="207">
                  <c:v>34790</c:v>
                </c:pt>
                <c:pt idx="208">
                  <c:v>34820</c:v>
                </c:pt>
                <c:pt idx="209">
                  <c:v>34851</c:v>
                </c:pt>
                <c:pt idx="210">
                  <c:v>34881</c:v>
                </c:pt>
                <c:pt idx="211">
                  <c:v>34912</c:v>
                </c:pt>
                <c:pt idx="212">
                  <c:v>34943</c:v>
                </c:pt>
                <c:pt idx="213">
                  <c:v>34973</c:v>
                </c:pt>
                <c:pt idx="214">
                  <c:v>35004</c:v>
                </c:pt>
                <c:pt idx="215">
                  <c:v>35034</c:v>
                </c:pt>
                <c:pt idx="216">
                  <c:v>35065</c:v>
                </c:pt>
                <c:pt idx="217">
                  <c:v>35096</c:v>
                </c:pt>
                <c:pt idx="218">
                  <c:v>35125</c:v>
                </c:pt>
                <c:pt idx="219">
                  <c:v>35156</c:v>
                </c:pt>
                <c:pt idx="220">
                  <c:v>35186</c:v>
                </c:pt>
                <c:pt idx="221">
                  <c:v>35217</c:v>
                </c:pt>
                <c:pt idx="222">
                  <c:v>35247</c:v>
                </c:pt>
                <c:pt idx="223">
                  <c:v>35278</c:v>
                </c:pt>
                <c:pt idx="224">
                  <c:v>35309</c:v>
                </c:pt>
                <c:pt idx="225">
                  <c:v>35339</c:v>
                </c:pt>
                <c:pt idx="226">
                  <c:v>35370</c:v>
                </c:pt>
                <c:pt idx="227">
                  <c:v>35400</c:v>
                </c:pt>
                <c:pt idx="228">
                  <c:v>35431</c:v>
                </c:pt>
                <c:pt idx="229">
                  <c:v>35462</c:v>
                </c:pt>
                <c:pt idx="230">
                  <c:v>35490</c:v>
                </c:pt>
                <c:pt idx="231">
                  <c:v>35521</c:v>
                </c:pt>
                <c:pt idx="232">
                  <c:v>35551</c:v>
                </c:pt>
                <c:pt idx="233">
                  <c:v>35582</c:v>
                </c:pt>
                <c:pt idx="234">
                  <c:v>35612</c:v>
                </c:pt>
                <c:pt idx="235">
                  <c:v>35643</c:v>
                </c:pt>
                <c:pt idx="236">
                  <c:v>35674</c:v>
                </c:pt>
                <c:pt idx="237">
                  <c:v>35704</c:v>
                </c:pt>
                <c:pt idx="238">
                  <c:v>35735</c:v>
                </c:pt>
                <c:pt idx="239">
                  <c:v>35765</c:v>
                </c:pt>
                <c:pt idx="240">
                  <c:v>35796</c:v>
                </c:pt>
                <c:pt idx="241">
                  <c:v>35827</c:v>
                </c:pt>
                <c:pt idx="242">
                  <c:v>35855</c:v>
                </c:pt>
                <c:pt idx="243">
                  <c:v>35886</c:v>
                </c:pt>
                <c:pt idx="244">
                  <c:v>35916</c:v>
                </c:pt>
                <c:pt idx="245">
                  <c:v>35947</c:v>
                </c:pt>
                <c:pt idx="246">
                  <c:v>35977</c:v>
                </c:pt>
                <c:pt idx="247">
                  <c:v>36008</c:v>
                </c:pt>
                <c:pt idx="248">
                  <c:v>36039</c:v>
                </c:pt>
                <c:pt idx="249">
                  <c:v>36069</c:v>
                </c:pt>
                <c:pt idx="250">
                  <c:v>36100</c:v>
                </c:pt>
                <c:pt idx="251">
                  <c:v>36130</c:v>
                </c:pt>
                <c:pt idx="252">
                  <c:v>36161</c:v>
                </c:pt>
                <c:pt idx="253">
                  <c:v>36192</c:v>
                </c:pt>
                <c:pt idx="254">
                  <c:v>36220</c:v>
                </c:pt>
                <c:pt idx="255">
                  <c:v>36251</c:v>
                </c:pt>
                <c:pt idx="256">
                  <c:v>36281</c:v>
                </c:pt>
                <c:pt idx="257">
                  <c:v>36312</c:v>
                </c:pt>
                <c:pt idx="258">
                  <c:v>36342</c:v>
                </c:pt>
                <c:pt idx="259">
                  <c:v>36373</c:v>
                </c:pt>
                <c:pt idx="260">
                  <c:v>36404</c:v>
                </c:pt>
                <c:pt idx="261">
                  <c:v>36434</c:v>
                </c:pt>
                <c:pt idx="262">
                  <c:v>36465</c:v>
                </c:pt>
                <c:pt idx="263">
                  <c:v>36495</c:v>
                </c:pt>
                <c:pt idx="264">
                  <c:v>36526</c:v>
                </c:pt>
                <c:pt idx="265">
                  <c:v>36557</c:v>
                </c:pt>
                <c:pt idx="266">
                  <c:v>36586</c:v>
                </c:pt>
                <c:pt idx="267">
                  <c:v>36617</c:v>
                </c:pt>
                <c:pt idx="268">
                  <c:v>36647</c:v>
                </c:pt>
                <c:pt idx="269">
                  <c:v>36678</c:v>
                </c:pt>
                <c:pt idx="270">
                  <c:v>36708</c:v>
                </c:pt>
                <c:pt idx="271">
                  <c:v>36739</c:v>
                </c:pt>
                <c:pt idx="272">
                  <c:v>36770</c:v>
                </c:pt>
                <c:pt idx="273">
                  <c:v>36800</c:v>
                </c:pt>
                <c:pt idx="274">
                  <c:v>36831</c:v>
                </c:pt>
                <c:pt idx="275">
                  <c:v>36861</c:v>
                </c:pt>
                <c:pt idx="276">
                  <c:v>36892</c:v>
                </c:pt>
                <c:pt idx="277">
                  <c:v>36923</c:v>
                </c:pt>
                <c:pt idx="278">
                  <c:v>36951</c:v>
                </c:pt>
                <c:pt idx="279">
                  <c:v>36982</c:v>
                </c:pt>
                <c:pt idx="280">
                  <c:v>37012</c:v>
                </c:pt>
                <c:pt idx="281">
                  <c:v>37043</c:v>
                </c:pt>
                <c:pt idx="282">
                  <c:v>37073</c:v>
                </c:pt>
                <c:pt idx="283">
                  <c:v>37104</c:v>
                </c:pt>
                <c:pt idx="284">
                  <c:v>37135</c:v>
                </c:pt>
                <c:pt idx="285">
                  <c:v>37165</c:v>
                </c:pt>
                <c:pt idx="286">
                  <c:v>37196</c:v>
                </c:pt>
                <c:pt idx="287">
                  <c:v>37226</c:v>
                </c:pt>
                <c:pt idx="288">
                  <c:v>37257</c:v>
                </c:pt>
                <c:pt idx="289">
                  <c:v>37288</c:v>
                </c:pt>
                <c:pt idx="290">
                  <c:v>37316</c:v>
                </c:pt>
                <c:pt idx="291">
                  <c:v>37347</c:v>
                </c:pt>
                <c:pt idx="292">
                  <c:v>37377</c:v>
                </c:pt>
                <c:pt idx="293">
                  <c:v>37408</c:v>
                </c:pt>
                <c:pt idx="294">
                  <c:v>37438</c:v>
                </c:pt>
                <c:pt idx="295">
                  <c:v>37469</c:v>
                </c:pt>
                <c:pt idx="296">
                  <c:v>37500</c:v>
                </c:pt>
                <c:pt idx="297">
                  <c:v>37530</c:v>
                </c:pt>
                <c:pt idx="298">
                  <c:v>37561</c:v>
                </c:pt>
                <c:pt idx="299">
                  <c:v>37591</c:v>
                </c:pt>
                <c:pt idx="300">
                  <c:v>37622</c:v>
                </c:pt>
                <c:pt idx="301">
                  <c:v>37653</c:v>
                </c:pt>
                <c:pt idx="302">
                  <c:v>37681</c:v>
                </c:pt>
                <c:pt idx="303">
                  <c:v>37712</c:v>
                </c:pt>
                <c:pt idx="304">
                  <c:v>37742</c:v>
                </c:pt>
                <c:pt idx="305">
                  <c:v>37773</c:v>
                </c:pt>
                <c:pt idx="306">
                  <c:v>37803</c:v>
                </c:pt>
                <c:pt idx="307">
                  <c:v>37834</c:v>
                </c:pt>
                <c:pt idx="308">
                  <c:v>37865</c:v>
                </c:pt>
                <c:pt idx="309">
                  <c:v>37895</c:v>
                </c:pt>
                <c:pt idx="310">
                  <c:v>37926</c:v>
                </c:pt>
                <c:pt idx="311">
                  <c:v>37956</c:v>
                </c:pt>
                <c:pt idx="312">
                  <c:v>37987</c:v>
                </c:pt>
                <c:pt idx="313">
                  <c:v>38018</c:v>
                </c:pt>
                <c:pt idx="314">
                  <c:v>38047</c:v>
                </c:pt>
                <c:pt idx="315">
                  <c:v>38078</c:v>
                </c:pt>
                <c:pt idx="316">
                  <c:v>38108</c:v>
                </c:pt>
                <c:pt idx="317">
                  <c:v>38139</c:v>
                </c:pt>
                <c:pt idx="318">
                  <c:v>38169</c:v>
                </c:pt>
                <c:pt idx="319">
                  <c:v>38200</c:v>
                </c:pt>
                <c:pt idx="320">
                  <c:v>38231</c:v>
                </c:pt>
                <c:pt idx="321">
                  <c:v>38261</c:v>
                </c:pt>
                <c:pt idx="322">
                  <c:v>38292</c:v>
                </c:pt>
                <c:pt idx="323">
                  <c:v>38322</c:v>
                </c:pt>
                <c:pt idx="324">
                  <c:v>38353</c:v>
                </c:pt>
                <c:pt idx="325">
                  <c:v>38384</c:v>
                </c:pt>
                <c:pt idx="326">
                  <c:v>38412</c:v>
                </c:pt>
                <c:pt idx="327">
                  <c:v>38443</c:v>
                </c:pt>
                <c:pt idx="328">
                  <c:v>38473</c:v>
                </c:pt>
                <c:pt idx="329">
                  <c:v>38504</c:v>
                </c:pt>
                <c:pt idx="330">
                  <c:v>38534</c:v>
                </c:pt>
                <c:pt idx="331">
                  <c:v>38565</c:v>
                </c:pt>
                <c:pt idx="332">
                  <c:v>38596</c:v>
                </c:pt>
                <c:pt idx="333">
                  <c:v>38626</c:v>
                </c:pt>
                <c:pt idx="334">
                  <c:v>38657</c:v>
                </c:pt>
                <c:pt idx="335">
                  <c:v>38687</c:v>
                </c:pt>
                <c:pt idx="336">
                  <c:v>38718</c:v>
                </c:pt>
                <c:pt idx="337">
                  <c:v>38749</c:v>
                </c:pt>
                <c:pt idx="338">
                  <c:v>38777</c:v>
                </c:pt>
                <c:pt idx="339">
                  <c:v>38808</c:v>
                </c:pt>
                <c:pt idx="340">
                  <c:v>38838</c:v>
                </c:pt>
                <c:pt idx="341">
                  <c:v>38869</c:v>
                </c:pt>
                <c:pt idx="342">
                  <c:v>38899</c:v>
                </c:pt>
                <c:pt idx="343">
                  <c:v>38930</c:v>
                </c:pt>
                <c:pt idx="344">
                  <c:v>38961</c:v>
                </c:pt>
                <c:pt idx="345">
                  <c:v>38991</c:v>
                </c:pt>
                <c:pt idx="346">
                  <c:v>39022</c:v>
                </c:pt>
                <c:pt idx="347">
                  <c:v>39052</c:v>
                </c:pt>
                <c:pt idx="348">
                  <c:v>39083</c:v>
                </c:pt>
                <c:pt idx="349">
                  <c:v>39114</c:v>
                </c:pt>
                <c:pt idx="350">
                  <c:v>39142</c:v>
                </c:pt>
                <c:pt idx="351">
                  <c:v>39173</c:v>
                </c:pt>
                <c:pt idx="352">
                  <c:v>39203</c:v>
                </c:pt>
                <c:pt idx="353">
                  <c:v>39234</c:v>
                </c:pt>
                <c:pt idx="354">
                  <c:v>39264</c:v>
                </c:pt>
                <c:pt idx="355">
                  <c:v>39295</c:v>
                </c:pt>
                <c:pt idx="356">
                  <c:v>39326</c:v>
                </c:pt>
                <c:pt idx="357">
                  <c:v>39356</c:v>
                </c:pt>
                <c:pt idx="358">
                  <c:v>39387</c:v>
                </c:pt>
                <c:pt idx="359">
                  <c:v>39417</c:v>
                </c:pt>
                <c:pt idx="360">
                  <c:v>39448</c:v>
                </c:pt>
                <c:pt idx="361">
                  <c:v>39479</c:v>
                </c:pt>
                <c:pt idx="362">
                  <c:v>39508</c:v>
                </c:pt>
                <c:pt idx="363">
                  <c:v>39539</c:v>
                </c:pt>
                <c:pt idx="364">
                  <c:v>39569</c:v>
                </c:pt>
                <c:pt idx="365">
                  <c:v>39600</c:v>
                </c:pt>
                <c:pt idx="366">
                  <c:v>39630</c:v>
                </c:pt>
                <c:pt idx="367">
                  <c:v>39661</c:v>
                </c:pt>
                <c:pt idx="368">
                  <c:v>39692</c:v>
                </c:pt>
                <c:pt idx="369">
                  <c:v>39722</c:v>
                </c:pt>
                <c:pt idx="370">
                  <c:v>39753</c:v>
                </c:pt>
                <c:pt idx="371">
                  <c:v>39783</c:v>
                </c:pt>
                <c:pt idx="372">
                  <c:v>39814</c:v>
                </c:pt>
                <c:pt idx="373">
                  <c:v>39845</c:v>
                </c:pt>
                <c:pt idx="374">
                  <c:v>39873</c:v>
                </c:pt>
                <c:pt idx="375">
                  <c:v>39904</c:v>
                </c:pt>
                <c:pt idx="376">
                  <c:v>39934</c:v>
                </c:pt>
                <c:pt idx="377">
                  <c:v>39965</c:v>
                </c:pt>
                <c:pt idx="378">
                  <c:v>39995</c:v>
                </c:pt>
                <c:pt idx="379">
                  <c:v>40026</c:v>
                </c:pt>
                <c:pt idx="380">
                  <c:v>40057</c:v>
                </c:pt>
                <c:pt idx="381">
                  <c:v>40087</c:v>
                </c:pt>
                <c:pt idx="382">
                  <c:v>40118</c:v>
                </c:pt>
                <c:pt idx="383">
                  <c:v>40148</c:v>
                </c:pt>
                <c:pt idx="384">
                  <c:v>40179</c:v>
                </c:pt>
                <c:pt idx="385">
                  <c:v>40210</c:v>
                </c:pt>
                <c:pt idx="386">
                  <c:v>40238</c:v>
                </c:pt>
                <c:pt idx="387">
                  <c:v>40269</c:v>
                </c:pt>
                <c:pt idx="388">
                  <c:v>40299</c:v>
                </c:pt>
                <c:pt idx="389">
                  <c:v>40330</c:v>
                </c:pt>
                <c:pt idx="390">
                  <c:v>40360</c:v>
                </c:pt>
                <c:pt idx="391">
                  <c:v>40391</c:v>
                </c:pt>
                <c:pt idx="392">
                  <c:v>40422</c:v>
                </c:pt>
                <c:pt idx="393">
                  <c:v>40452</c:v>
                </c:pt>
                <c:pt idx="394">
                  <c:v>40483</c:v>
                </c:pt>
                <c:pt idx="395">
                  <c:v>40513</c:v>
                </c:pt>
                <c:pt idx="396">
                  <c:v>40544</c:v>
                </c:pt>
                <c:pt idx="397">
                  <c:v>40575</c:v>
                </c:pt>
                <c:pt idx="398">
                  <c:v>40603</c:v>
                </c:pt>
                <c:pt idx="399">
                  <c:v>40634</c:v>
                </c:pt>
                <c:pt idx="400">
                  <c:v>40664</c:v>
                </c:pt>
                <c:pt idx="401">
                  <c:v>40695</c:v>
                </c:pt>
                <c:pt idx="402">
                  <c:v>40725</c:v>
                </c:pt>
                <c:pt idx="403">
                  <c:v>40756</c:v>
                </c:pt>
                <c:pt idx="404">
                  <c:v>40787</c:v>
                </c:pt>
                <c:pt idx="405">
                  <c:v>40817</c:v>
                </c:pt>
                <c:pt idx="406">
                  <c:v>40848</c:v>
                </c:pt>
                <c:pt idx="407">
                  <c:v>40878</c:v>
                </c:pt>
                <c:pt idx="408">
                  <c:v>40909</c:v>
                </c:pt>
                <c:pt idx="409">
                  <c:v>40940</c:v>
                </c:pt>
                <c:pt idx="410">
                  <c:v>40969</c:v>
                </c:pt>
                <c:pt idx="411">
                  <c:v>41000</c:v>
                </c:pt>
                <c:pt idx="412">
                  <c:v>41030</c:v>
                </c:pt>
                <c:pt idx="413">
                  <c:v>41061</c:v>
                </c:pt>
                <c:pt idx="414">
                  <c:v>41091</c:v>
                </c:pt>
                <c:pt idx="415">
                  <c:v>41122</c:v>
                </c:pt>
                <c:pt idx="416">
                  <c:v>41153</c:v>
                </c:pt>
                <c:pt idx="417">
                  <c:v>41183</c:v>
                </c:pt>
                <c:pt idx="418">
                  <c:v>41214</c:v>
                </c:pt>
                <c:pt idx="419">
                  <c:v>41244</c:v>
                </c:pt>
                <c:pt idx="420">
                  <c:v>41275</c:v>
                </c:pt>
                <c:pt idx="421">
                  <c:v>41306</c:v>
                </c:pt>
                <c:pt idx="422">
                  <c:v>41334</c:v>
                </c:pt>
                <c:pt idx="423">
                  <c:v>41365</c:v>
                </c:pt>
                <c:pt idx="424">
                  <c:v>41395</c:v>
                </c:pt>
                <c:pt idx="425">
                  <c:v>41426</c:v>
                </c:pt>
                <c:pt idx="426">
                  <c:v>41456</c:v>
                </c:pt>
                <c:pt idx="427">
                  <c:v>41487</c:v>
                </c:pt>
                <c:pt idx="428">
                  <c:v>41518</c:v>
                </c:pt>
                <c:pt idx="429">
                  <c:v>41548</c:v>
                </c:pt>
                <c:pt idx="430">
                  <c:v>41579</c:v>
                </c:pt>
                <c:pt idx="431">
                  <c:v>41609</c:v>
                </c:pt>
                <c:pt idx="432">
                  <c:v>41640</c:v>
                </c:pt>
                <c:pt idx="433">
                  <c:v>41671</c:v>
                </c:pt>
                <c:pt idx="434">
                  <c:v>41699</c:v>
                </c:pt>
                <c:pt idx="435">
                  <c:v>41730</c:v>
                </c:pt>
                <c:pt idx="436">
                  <c:v>41760</c:v>
                </c:pt>
                <c:pt idx="437">
                  <c:v>41791</c:v>
                </c:pt>
                <c:pt idx="438">
                  <c:v>41821</c:v>
                </c:pt>
                <c:pt idx="439">
                  <c:v>41852</c:v>
                </c:pt>
                <c:pt idx="440">
                  <c:v>41883</c:v>
                </c:pt>
                <c:pt idx="441">
                  <c:v>41913</c:v>
                </c:pt>
                <c:pt idx="442">
                  <c:v>41944</c:v>
                </c:pt>
                <c:pt idx="443">
                  <c:v>41974</c:v>
                </c:pt>
                <c:pt idx="444">
                  <c:v>42005</c:v>
                </c:pt>
                <c:pt idx="445">
                  <c:v>42036</c:v>
                </c:pt>
                <c:pt idx="446">
                  <c:v>42064</c:v>
                </c:pt>
                <c:pt idx="447">
                  <c:v>42095</c:v>
                </c:pt>
                <c:pt idx="448">
                  <c:v>42125</c:v>
                </c:pt>
                <c:pt idx="449">
                  <c:v>42156</c:v>
                </c:pt>
                <c:pt idx="450">
                  <c:v>42186</c:v>
                </c:pt>
                <c:pt idx="451">
                  <c:v>42217</c:v>
                </c:pt>
                <c:pt idx="452">
                  <c:v>42248</c:v>
                </c:pt>
                <c:pt idx="453">
                  <c:v>42278</c:v>
                </c:pt>
                <c:pt idx="454">
                  <c:v>42309</c:v>
                </c:pt>
                <c:pt idx="455">
                  <c:v>42339</c:v>
                </c:pt>
                <c:pt idx="456">
                  <c:v>42370</c:v>
                </c:pt>
                <c:pt idx="457">
                  <c:v>42401</c:v>
                </c:pt>
                <c:pt idx="458">
                  <c:v>42430</c:v>
                </c:pt>
                <c:pt idx="459">
                  <c:v>42461</c:v>
                </c:pt>
                <c:pt idx="460">
                  <c:v>42491</c:v>
                </c:pt>
                <c:pt idx="461">
                  <c:v>42522</c:v>
                </c:pt>
                <c:pt idx="462">
                  <c:v>42552</c:v>
                </c:pt>
                <c:pt idx="463">
                  <c:v>42583</c:v>
                </c:pt>
                <c:pt idx="464">
                  <c:v>42614</c:v>
                </c:pt>
                <c:pt idx="465">
                  <c:v>42644</c:v>
                </c:pt>
                <c:pt idx="466">
                  <c:v>42675</c:v>
                </c:pt>
                <c:pt idx="467">
                  <c:v>42705</c:v>
                </c:pt>
                <c:pt idx="468">
                  <c:v>42736</c:v>
                </c:pt>
                <c:pt idx="469">
                  <c:v>42767</c:v>
                </c:pt>
                <c:pt idx="470">
                  <c:v>42795</c:v>
                </c:pt>
                <c:pt idx="471">
                  <c:v>42826</c:v>
                </c:pt>
                <c:pt idx="472">
                  <c:v>42856</c:v>
                </c:pt>
                <c:pt idx="473">
                  <c:v>42887</c:v>
                </c:pt>
                <c:pt idx="474">
                  <c:v>42917</c:v>
                </c:pt>
                <c:pt idx="475">
                  <c:v>42948</c:v>
                </c:pt>
                <c:pt idx="476">
                  <c:v>42979</c:v>
                </c:pt>
                <c:pt idx="477">
                  <c:v>43009</c:v>
                </c:pt>
                <c:pt idx="478">
                  <c:v>43040</c:v>
                </c:pt>
                <c:pt idx="479">
                  <c:v>43070</c:v>
                </c:pt>
                <c:pt idx="480">
                  <c:v>43101</c:v>
                </c:pt>
                <c:pt idx="481">
                  <c:v>43132</c:v>
                </c:pt>
                <c:pt idx="482">
                  <c:v>43160</c:v>
                </c:pt>
                <c:pt idx="483">
                  <c:v>43191</c:v>
                </c:pt>
                <c:pt idx="484">
                  <c:v>43221</c:v>
                </c:pt>
                <c:pt idx="485">
                  <c:v>43252</c:v>
                </c:pt>
                <c:pt idx="486">
                  <c:v>43282</c:v>
                </c:pt>
                <c:pt idx="487">
                  <c:v>43313</c:v>
                </c:pt>
                <c:pt idx="488">
                  <c:v>43344</c:v>
                </c:pt>
                <c:pt idx="489">
                  <c:v>43374</c:v>
                </c:pt>
                <c:pt idx="490">
                  <c:v>43405</c:v>
                </c:pt>
                <c:pt idx="491">
                  <c:v>43435</c:v>
                </c:pt>
                <c:pt idx="492">
                  <c:v>43466</c:v>
                </c:pt>
                <c:pt idx="493">
                  <c:v>43497</c:v>
                </c:pt>
                <c:pt idx="494">
                  <c:v>43525</c:v>
                </c:pt>
                <c:pt idx="495">
                  <c:v>43556</c:v>
                </c:pt>
                <c:pt idx="496">
                  <c:v>43586</c:v>
                </c:pt>
                <c:pt idx="497">
                  <c:v>43617</c:v>
                </c:pt>
                <c:pt idx="498">
                  <c:v>43647</c:v>
                </c:pt>
                <c:pt idx="499">
                  <c:v>43678</c:v>
                </c:pt>
                <c:pt idx="500">
                  <c:v>43709</c:v>
                </c:pt>
                <c:pt idx="501">
                  <c:v>43739</c:v>
                </c:pt>
                <c:pt idx="502">
                  <c:v>43770</c:v>
                </c:pt>
                <c:pt idx="503">
                  <c:v>43800</c:v>
                </c:pt>
                <c:pt idx="504">
                  <c:v>43831</c:v>
                </c:pt>
                <c:pt idx="505">
                  <c:v>43862</c:v>
                </c:pt>
                <c:pt idx="506">
                  <c:v>43891</c:v>
                </c:pt>
                <c:pt idx="507">
                  <c:v>43922</c:v>
                </c:pt>
                <c:pt idx="508">
                  <c:v>43952</c:v>
                </c:pt>
                <c:pt idx="509">
                  <c:v>43983</c:v>
                </c:pt>
                <c:pt idx="510">
                  <c:v>44013</c:v>
                </c:pt>
                <c:pt idx="511">
                  <c:v>44044</c:v>
                </c:pt>
                <c:pt idx="512">
                  <c:v>44075</c:v>
                </c:pt>
                <c:pt idx="513">
                  <c:v>44105</c:v>
                </c:pt>
                <c:pt idx="514">
                  <c:v>44136</c:v>
                </c:pt>
                <c:pt idx="515">
                  <c:v>44166</c:v>
                </c:pt>
                <c:pt idx="516">
                  <c:v>44197</c:v>
                </c:pt>
                <c:pt idx="517">
                  <c:v>44228</c:v>
                </c:pt>
                <c:pt idx="518">
                  <c:v>44256</c:v>
                </c:pt>
                <c:pt idx="519">
                  <c:v>44287</c:v>
                </c:pt>
                <c:pt idx="520">
                  <c:v>44317</c:v>
                </c:pt>
                <c:pt idx="521">
                  <c:v>44348</c:v>
                </c:pt>
                <c:pt idx="522">
                  <c:v>44378</c:v>
                </c:pt>
                <c:pt idx="523">
                  <c:v>44409</c:v>
                </c:pt>
                <c:pt idx="524">
                  <c:v>44440</c:v>
                </c:pt>
                <c:pt idx="525">
                  <c:v>44470</c:v>
                </c:pt>
                <c:pt idx="526">
                  <c:v>44501</c:v>
                </c:pt>
                <c:pt idx="527">
                  <c:v>44531</c:v>
                </c:pt>
                <c:pt idx="528">
                  <c:v>44562</c:v>
                </c:pt>
                <c:pt idx="529">
                  <c:v>44593</c:v>
                </c:pt>
                <c:pt idx="530">
                  <c:v>44621</c:v>
                </c:pt>
                <c:pt idx="531">
                  <c:v>44652</c:v>
                </c:pt>
                <c:pt idx="532">
                  <c:v>44682</c:v>
                </c:pt>
                <c:pt idx="533">
                  <c:v>44713</c:v>
                </c:pt>
                <c:pt idx="534">
                  <c:v>44743</c:v>
                </c:pt>
                <c:pt idx="535">
                  <c:v>44774</c:v>
                </c:pt>
                <c:pt idx="536">
                  <c:v>44805</c:v>
                </c:pt>
                <c:pt idx="537">
                  <c:v>44835</c:v>
                </c:pt>
                <c:pt idx="538">
                  <c:v>44866</c:v>
                </c:pt>
                <c:pt idx="539">
                  <c:v>44896</c:v>
                </c:pt>
              </c:numCache>
            </c:numRef>
          </c:cat>
          <c:val>
            <c:numRef>
              <c:f>'[EJEMPLOS CON Y SIN REFORMA (MTQ_VREV).xlsx]4 EJEMPLOS (BUENA)'!$C$4:$C$543</c:f>
              <c:numCache>
                <c:formatCode>#,##0.00</c:formatCode>
                <c:ptCount val="540"/>
                <c:pt idx="0">
                  <c:v>100</c:v>
                </c:pt>
                <c:pt idx="1">
                  <c:v>100</c:v>
                </c:pt>
                <c:pt idx="2">
                  <c:v>100</c:v>
                </c:pt>
                <c:pt idx="3">
                  <c:v>100</c:v>
                </c:pt>
                <c:pt idx="4">
                  <c:v>100</c:v>
                </c:pt>
                <c:pt idx="5">
                  <c:v>100</c:v>
                </c:pt>
                <c:pt idx="6">
                  <c:v>100</c:v>
                </c:pt>
                <c:pt idx="7">
                  <c:v>100</c:v>
                </c:pt>
                <c:pt idx="8">
                  <c:v>100</c:v>
                </c:pt>
                <c:pt idx="9">
                  <c:v>100</c:v>
                </c:pt>
                <c:pt idx="10">
                  <c:v>100</c:v>
                </c:pt>
                <c:pt idx="11">
                  <c:v>100</c:v>
                </c:pt>
                <c:pt idx="12">
                  <c:v>120</c:v>
                </c:pt>
                <c:pt idx="13">
                  <c:v>120</c:v>
                </c:pt>
                <c:pt idx="14">
                  <c:v>120</c:v>
                </c:pt>
                <c:pt idx="15">
                  <c:v>120</c:v>
                </c:pt>
                <c:pt idx="16">
                  <c:v>120</c:v>
                </c:pt>
                <c:pt idx="17">
                  <c:v>120</c:v>
                </c:pt>
                <c:pt idx="18">
                  <c:v>120</c:v>
                </c:pt>
                <c:pt idx="19">
                  <c:v>120</c:v>
                </c:pt>
                <c:pt idx="20">
                  <c:v>120</c:v>
                </c:pt>
                <c:pt idx="21">
                  <c:v>120</c:v>
                </c:pt>
                <c:pt idx="22">
                  <c:v>120</c:v>
                </c:pt>
                <c:pt idx="23">
                  <c:v>120</c:v>
                </c:pt>
                <c:pt idx="24">
                  <c:v>442.28500000000003</c:v>
                </c:pt>
                <c:pt idx="25">
                  <c:v>442.28500000000003</c:v>
                </c:pt>
                <c:pt idx="26">
                  <c:v>442.28500000000003</c:v>
                </c:pt>
                <c:pt idx="27">
                  <c:v>442.28500000000003</c:v>
                </c:pt>
                <c:pt idx="28">
                  <c:v>442.28500000000003</c:v>
                </c:pt>
                <c:pt idx="29">
                  <c:v>442.28500000000003</c:v>
                </c:pt>
                <c:pt idx="30">
                  <c:v>442.28500000000003</c:v>
                </c:pt>
                <c:pt idx="31">
                  <c:v>442.28500000000003</c:v>
                </c:pt>
                <c:pt idx="32">
                  <c:v>442.28500000000003</c:v>
                </c:pt>
                <c:pt idx="33">
                  <c:v>442.28500000000003</c:v>
                </c:pt>
                <c:pt idx="34">
                  <c:v>442.28500000000003</c:v>
                </c:pt>
                <c:pt idx="35">
                  <c:v>442.28500000000003</c:v>
                </c:pt>
                <c:pt idx="36">
                  <c:v>496.28499999999997</c:v>
                </c:pt>
                <c:pt idx="37">
                  <c:v>496.28499999999997</c:v>
                </c:pt>
                <c:pt idx="38">
                  <c:v>496.28499999999997</c:v>
                </c:pt>
                <c:pt idx="39">
                  <c:v>496.28499999999997</c:v>
                </c:pt>
                <c:pt idx="40">
                  <c:v>496.28499999999997</c:v>
                </c:pt>
                <c:pt idx="41">
                  <c:v>496.28499999999997</c:v>
                </c:pt>
                <c:pt idx="42">
                  <c:v>496.28499999999997</c:v>
                </c:pt>
                <c:pt idx="43">
                  <c:v>496.28499999999997</c:v>
                </c:pt>
                <c:pt idx="44">
                  <c:v>496.28499999999997</c:v>
                </c:pt>
                <c:pt idx="45">
                  <c:v>496.28499999999997</c:v>
                </c:pt>
                <c:pt idx="46">
                  <c:v>496.28499999999997</c:v>
                </c:pt>
                <c:pt idx="47">
                  <c:v>496.28499999999997</c:v>
                </c:pt>
                <c:pt idx="48">
                  <c:v>556.68500000000006</c:v>
                </c:pt>
                <c:pt idx="49">
                  <c:v>556.68500000000006</c:v>
                </c:pt>
                <c:pt idx="50">
                  <c:v>556.68500000000006</c:v>
                </c:pt>
                <c:pt idx="51">
                  <c:v>556.68500000000006</c:v>
                </c:pt>
                <c:pt idx="52">
                  <c:v>556.68500000000006</c:v>
                </c:pt>
                <c:pt idx="53">
                  <c:v>556.68500000000006</c:v>
                </c:pt>
                <c:pt idx="54">
                  <c:v>556.68500000000006</c:v>
                </c:pt>
                <c:pt idx="55">
                  <c:v>556.68500000000006</c:v>
                </c:pt>
                <c:pt idx="56">
                  <c:v>556.68500000000006</c:v>
                </c:pt>
                <c:pt idx="57">
                  <c:v>556.68500000000006</c:v>
                </c:pt>
                <c:pt idx="58">
                  <c:v>556.68500000000006</c:v>
                </c:pt>
                <c:pt idx="59">
                  <c:v>556.68500000000006</c:v>
                </c:pt>
                <c:pt idx="60">
                  <c:v>669.46499999999992</c:v>
                </c:pt>
                <c:pt idx="61">
                  <c:v>669.46499999999992</c:v>
                </c:pt>
                <c:pt idx="62">
                  <c:v>669.46499999999992</c:v>
                </c:pt>
                <c:pt idx="63">
                  <c:v>669.46499999999992</c:v>
                </c:pt>
                <c:pt idx="64">
                  <c:v>669.46499999999992</c:v>
                </c:pt>
                <c:pt idx="65">
                  <c:v>669.46499999999992</c:v>
                </c:pt>
                <c:pt idx="66">
                  <c:v>669.46499999999992</c:v>
                </c:pt>
                <c:pt idx="67">
                  <c:v>669.46499999999992</c:v>
                </c:pt>
                <c:pt idx="68">
                  <c:v>669.46499999999992</c:v>
                </c:pt>
                <c:pt idx="69">
                  <c:v>669.46499999999992</c:v>
                </c:pt>
                <c:pt idx="70">
                  <c:v>669.46499999999992</c:v>
                </c:pt>
                <c:pt idx="71">
                  <c:v>669.46499999999992</c:v>
                </c:pt>
                <c:pt idx="72">
                  <c:v>765.66</c:v>
                </c:pt>
                <c:pt idx="73">
                  <c:v>765.66</c:v>
                </c:pt>
                <c:pt idx="74">
                  <c:v>765.66</c:v>
                </c:pt>
                <c:pt idx="75">
                  <c:v>765.66</c:v>
                </c:pt>
                <c:pt idx="76">
                  <c:v>765.66</c:v>
                </c:pt>
                <c:pt idx="77">
                  <c:v>765.66</c:v>
                </c:pt>
                <c:pt idx="78">
                  <c:v>765.66</c:v>
                </c:pt>
                <c:pt idx="79">
                  <c:v>765.66</c:v>
                </c:pt>
                <c:pt idx="80">
                  <c:v>765.66</c:v>
                </c:pt>
                <c:pt idx="81">
                  <c:v>765.66</c:v>
                </c:pt>
                <c:pt idx="82">
                  <c:v>765.66</c:v>
                </c:pt>
                <c:pt idx="83">
                  <c:v>765.66</c:v>
                </c:pt>
                <c:pt idx="84">
                  <c:v>819.2700000000001</c:v>
                </c:pt>
                <c:pt idx="85">
                  <c:v>819.2700000000001</c:v>
                </c:pt>
                <c:pt idx="86">
                  <c:v>819.2700000000001</c:v>
                </c:pt>
                <c:pt idx="87">
                  <c:v>819.2700000000001</c:v>
                </c:pt>
                <c:pt idx="88">
                  <c:v>819.2700000000001</c:v>
                </c:pt>
                <c:pt idx="89">
                  <c:v>819.2700000000001</c:v>
                </c:pt>
                <c:pt idx="90">
                  <c:v>819.2700000000001</c:v>
                </c:pt>
                <c:pt idx="91">
                  <c:v>819.2700000000001</c:v>
                </c:pt>
                <c:pt idx="92">
                  <c:v>819.2700000000001</c:v>
                </c:pt>
                <c:pt idx="93">
                  <c:v>819.2700000000001</c:v>
                </c:pt>
                <c:pt idx="94">
                  <c:v>819.2700000000001</c:v>
                </c:pt>
                <c:pt idx="95">
                  <c:v>819.2700000000001</c:v>
                </c:pt>
                <c:pt idx="96">
                  <c:v>884.75</c:v>
                </c:pt>
                <c:pt idx="97">
                  <c:v>884.75</c:v>
                </c:pt>
                <c:pt idx="98">
                  <c:v>884.75</c:v>
                </c:pt>
                <c:pt idx="99">
                  <c:v>884.75</c:v>
                </c:pt>
                <c:pt idx="100">
                  <c:v>884.75</c:v>
                </c:pt>
                <c:pt idx="101">
                  <c:v>884.75</c:v>
                </c:pt>
                <c:pt idx="102">
                  <c:v>884.75</c:v>
                </c:pt>
                <c:pt idx="103">
                  <c:v>884.75</c:v>
                </c:pt>
                <c:pt idx="104">
                  <c:v>884.75</c:v>
                </c:pt>
                <c:pt idx="105">
                  <c:v>884.75</c:v>
                </c:pt>
                <c:pt idx="106">
                  <c:v>884.75</c:v>
                </c:pt>
                <c:pt idx="107">
                  <c:v>884.75</c:v>
                </c:pt>
                <c:pt idx="108">
                  <c:v>929.01499999999999</c:v>
                </c:pt>
                <c:pt idx="109">
                  <c:v>929.01499999999999</c:v>
                </c:pt>
                <c:pt idx="110">
                  <c:v>929.01499999999999</c:v>
                </c:pt>
                <c:pt idx="111">
                  <c:v>929.01499999999999</c:v>
                </c:pt>
                <c:pt idx="112">
                  <c:v>929.01499999999999</c:v>
                </c:pt>
                <c:pt idx="113">
                  <c:v>929.01499999999999</c:v>
                </c:pt>
                <c:pt idx="114">
                  <c:v>929.01499999999999</c:v>
                </c:pt>
                <c:pt idx="115">
                  <c:v>929.01499999999999</c:v>
                </c:pt>
                <c:pt idx="116">
                  <c:v>929.01499999999999</c:v>
                </c:pt>
                <c:pt idx="117">
                  <c:v>929.01499999999999</c:v>
                </c:pt>
                <c:pt idx="118">
                  <c:v>929.01499999999999</c:v>
                </c:pt>
                <c:pt idx="119">
                  <c:v>929.01499999999999</c:v>
                </c:pt>
                <c:pt idx="120">
                  <c:v>959.125</c:v>
                </c:pt>
                <c:pt idx="121">
                  <c:v>959.125</c:v>
                </c:pt>
                <c:pt idx="122">
                  <c:v>959.125</c:v>
                </c:pt>
                <c:pt idx="123">
                  <c:v>959.125</c:v>
                </c:pt>
                <c:pt idx="124">
                  <c:v>959.125</c:v>
                </c:pt>
                <c:pt idx="125">
                  <c:v>959.125</c:v>
                </c:pt>
                <c:pt idx="126">
                  <c:v>959.125</c:v>
                </c:pt>
                <c:pt idx="127">
                  <c:v>959.125</c:v>
                </c:pt>
                <c:pt idx="128">
                  <c:v>959.125</c:v>
                </c:pt>
                <c:pt idx="129">
                  <c:v>959.125</c:v>
                </c:pt>
                <c:pt idx="130">
                  <c:v>959.125</c:v>
                </c:pt>
                <c:pt idx="131">
                  <c:v>959.125</c:v>
                </c:pt>
                <c:pt idx="132">
                  <c:v>992.57</c:v>
                </c:pt>
                <c:pt idx="133">
                  <c:v>992.57</c:v>
                </c:pt>
                <c:pt idx="134">
                  <c:v>992.57</c:v>
                </c:pt>
                <c:pt idx="135">
                  <c:v>992.57</c:v>
                </c:pt>
                <c:pt idx="136">
                  <c:v>992.57</c:v>
                </c:pt>
                <c:pt idx="137">
                  <c:v>992.57</c:v>
                </c:pt>
                <c:pt idx="138">
                  <c:v>992.57</c:v>
                </c:pt>
                <c:pt idx="139">
                  <c:v>992.57</c:v>
                </c:pt>
                <c:pt idx="140">
                  <c:v>992.57</c:v>
                </c:pt>
                <c:pt idx="141">
                  <c:v>992.57</c:v>
                </c:pt>
                <c:pt idx="142">
                  <c:v>992.57</c:v>
                </c:pt>
                <c:pt idx="143">
                  <c:v>992.57</c:v>
                </c:pt>
                <c:pt idx="144">
                  <c:v>1051.44</c:v>
                </c:pt>
                <c:pt idx="145">
                  <c:v>1051.44</c:v>
                </c:pt>
                <c:pt idx="146">
                  <c:v>1051.44</c:v>
                </c:pt>
                <c:pt idx="147">
                  <c:v>1051.44</c:v>
                </c:pt>
                <c:pt idx="148">
                  <c:v>1051.44</c:v>
                </c:pt>
                <c:pt idx="149">
                  <c:v>1051.44</c:v>
                </c:pt>
                <c:pt idx="150">
                  <c:v>1051.44</c:v>
                </c:pt>
                <c:pt idx="151">
                  <c:v>1051.44</c:v>
                </c:pt>
                <c:pt idx="152">
                  <c:v>1051.44</c:v>
                </c:pt>
                <c:pt idx="153">
                  <c:v>1051.44</c:v>
                </c:pt>
                <c:pt idx="154">
                  <c:v>1051.44</c:v>
                </c:pt>
                <c:pt idx="155">
                  <c:v>1051.44</c:v>
                </c:pt>
                <c:pt idx="156">
                  <c:v>1106.615</c:v>
                </c:pt>
                <c:pt idx="157">
                  <c:v>1106.615</c:v>
                </c:pt>
                <c:pt idx="158">
                  <c:v>1106.615</c:v>
                </c:pt>
                <c:pt idx="159">
                  <c:v>1106.615</c:v>
                </c:pt>
                <c:pt idx="160">
                  <c:v>1106.615</c:v>
                </c:pt>
                <c:pt idx="161">
                  <c:v>1106.615</c:v>
                </c:pt>
                <c:pt idx="162">
                  <c:v>1106.615</c:v>
                </c:pt>
                <c:pt idx="163">
                  <c:v>1106.615</c:v>
                </c:pt>
                <c:pt idx="164">
                  <c:v>1106.615</c:v>
                </c:pt>
                <c:pt idx="165">
                  <c:v>1106.615</c:v>
                </c:pt>
                <c:pt idx="166">
                  <c:v>1106.615</c:v>
                </c:pt>
                <c:pt idx="167">
                  <c:v>1106.615</c:v>
                </c:pt>
                <c:pt idx="168">
                  <c:v>1163.2249999999999</c:v>
                </c:pt>
                <c:pt idx="169">
                  <c:v>1163.2249999999999</c:v>
                </c:pt>
                <c:pt idx="170">
                  <c:v>1163.2249999999999</c:v>
                </c:pt>
                <c:pt idx="171">
                  <c:v>1163.2249999999999</c:v>
                </c:pt>
                <c:pt idx="172">
                  <c:v>1163.2249999999999</c:v>
                </c:pt>
                <c:pt idx="173">
                  <c:v>1163.2249999999999</c:v>
                </c:pt>
                <c:pt idx="174">
                  <c:v>1163.2249999999999</c:v>
                </c:pt>
                <c:pt idx="175">
                  <c:v>1163.2249999999999</c:v>
                </c:pt>
                <c:pt idx="176">
                  <c:v>1163.2249999999999</c:v>
                </c:pt>
                <c:pt idx="177">
                  <c:v>1163.2249999999999</c:v>
                </c:pt>
                <c:pt idx="178">
                  <c:v>1163.2249999999999</c:v>
                </c:pt>
                <c:pt idx="179">
                  <c:v>1163.2249999999999</c:v>
                </c:pt>
                <c:pt idx="180">
                  <c:v>1221.375</c:v>
                </c:pt>
                <c:pt idx="181">
                  <c:v>1221.375</c:v>
                </c:pt>
                <c:pt idx="182">
                  <c:v>1221.375</c:v>
                </c:pt>
                <c:pt idx="183">
                  <c:v>1221.375</c:v>
                </c:pt>
                <c:pt idx="184">
                  <c:v>1221.375</c:v>
                </c:pt>
                <c:pt idx="185">
                  <c:v>1221.375</c:v>
                </c:pt>
                <c:pt idx="186">
                  <c:v>1221.375</c:v>
                </c:pt>
                <c:pt idx="187">
                  <c:v>1221.375</c:v>
                </c:pt>
                <c:pt idx="188">
                  <c:v>1221.375</c:v>
                </c:pt>
                <c:pt idx="189">
                  <c:v>1221.375</c:v>
                </c:pt>
                <c:pt idx="190">
                  <c:v>1221.375</c:v>
                </c:pt>
                <c:pt idx="191">
                  <c:v>1221.375</c:v>
                </c:pt>
                <c:pt idx="192">
                  <c:v>1264.02</c:v>
                </c:pt>
                <c:pt idx="193">
                  <c:v>1264.02</c:v>
                </c:pt>
                <c:pt idx="194">
                  <c:v>1264.02</c:v>
                </c:pt>
                <c:pt idx="195">
                  <c:v>1264.02</c:v>
                </c:pt>
                <c:pt idx="196">
                  <c:v>1264.02</c:v>
                </c:pt>
                <c:pt idx="197">
                  <c:v>1264.02</c:v>
                </c:pt>
                <c:pt idx="198">
                  <c:v>1264.02</c:v>
                </c:pt>
                <c:pt idx="199">
                  <c:v>1264.02</c:v>
                </c:pt>
                <c:pt idx="200">
                  <c:v>1264.02</c:v>
                </c:pt>
                <c:pt idx="201">
                  <c:v>1264.02</c:v>
                </c:pt>
                <c:pt idx="202">
                  <c:v>1264.02</c:v>
                </c:pt>
                <c:pt idx="203">
                  <c:v>1264.02</c:v>
                </c:pt>
                <c:pt idx="204">
                  <c:v>1308.1949999999999</c:v>
                </c:pt>
                <c:pt idx="205">
                  <c:v>1308.1949999999999</c:v>
                </c:pt>
                <c:pt idx="206">
                  <c:v>1308.1949999999999</c:v>
                </c:pt>
                <c:pt idx="207">
                  <c:v>1308.1949999999999</c:v>
                </c:pt>
                <c:pt idx="208">
                  <c:v>1308.1949999999999</c:v>
                </c:pt>
                <c:pt idx="209">
                  <c:v>1308.1949999999999</c:v>
                </c:pt>
                <c:pt idx="210">
                  <c:v>1308.1949999999999</c:v>
                </c:pt>
                <c:pt idx="211">
                  <c:v>1308.1949999999999</c:v>
                </c:pt>
                <c:pt idx="212">
                  <c:v>1308.1949999999999</c:v>
                </c:pt>
                <c:pt idx="213">
                  <c:v>1308.1949999999999</c:v>
                </c:pt>
                <c:pt idx="214">
                  <c:v>1308.1949999999999</c:v>
                </c:pt>
                <c:pt idx="215">
                  <c:v>1308.1949999999999</c:v>
                </c:pt>
                <c:pt idx="216">
                  <c:v>1353.99</c:v>
                </c:pt>
                <c:pt idx="217">
                  <c:v>1353.99</c:v>
                </c:pt>
                <c:pt idx="218">
                  <c:v>1353.99</c:v>
                </c:pt>
                <c:pt idx="219">
                  <c:v>1353.99</c:v>
                </c:pt>
                <c:pt idx="220">
                  <c:v>1353.99</c:v>
                </c:pt>
                <c:pt idx="221">
                  <c:v>1353.99</c:v>
                </c:pt>
                <c:pt idx="222">
                  <c:v>1353.99</c:v>
                </c:pt>
                <c:pt idx="223">
                  <c:v>1353.99</c:v>
                </c:pt>
                <c:pt idx="224">
                  <c:v>1353.99</c:v>
                </c:pt>
                <c:pt idx="225">
                  <c:v>1353.99</c:v>
                </c:pt>
                <c:pt idx="226">
                  <c:v>1353.99</c:v>
                </c:pt>
                <c:pt idx="227">
                  <c:v>1353.99</c:v>
                </c:pt>
                <c:pt idx="228">
                  <c:v>1389.42</c:v>
                </c:pt>
                <c:pt idx="229">
                  <c:v>1389.42</c:v>
                </c:pt>
                <c:pt idx="230">
                  <c:v>1389.42</c:v>
                </c:pt>
                <c:pt idx="231">
                  <c:v>1389.42</c:v>
                </c:pt>
                <c:pt idx="232">
                  <c:v>1389.42</c:v>
                </c:pt>
                <c:pt idx="233">
                  <c:v>1389.42</c:v>
                </c:pt>
                <c:pt idx="234">
                  <c:v>1389.42</c:v>
                </c:pt>
                <c:pt idx="235">
                  <c:v>1389.42</c:v>
                </c:pt>
                <c:pt idx="236">
                  <c:v>1389.42</c:v>
                </c:pt>
                <c:pt idx="237">
                  <c:v>1389.42</c:v>
                </c:pt>
                <c:pt idx="238">
                  <c:v>1389.42</c:v>
                </c:pt>
                <c:pt idx="239">
                  <c:v>1389.42</c:v>
                </c:pt>
                <c:pt idx="240">
                  <c:v>1418.625</c:v>
                </c:pt>
                <c:pt idx="241">
                  <c:v>1418.625</c:v>
                </c:pt>
                <c:pt idx="242">
                  <c:v>1418.625</c:v>
                </c:pt>
                <c:pt idx="243">
                  <c:v>1418.625</c:v>
                </c:pt>
                <c:pt idx="244">
                  <c:v>1418.625</c:v>
                </c:pt>
                <c:pt idx="245">
                  <c:v>1418.625</c:v>
                </c:pt>
                <c:pt idx="246">
                  <c:v>1418.625</c:v>
                </c:pt>
                <c:pt idx="247">
                  <c:v>1418.625</c:v>
                </c:pt>
                <c:pt idx="248">
                  <c:v>1418.625</c:v>
                </c:pt>
                <c:pt idx="249">
                  <c:v>1418.625</c:v>
                </c:pt>
                <c:pt idx="250">
                  <c:v>1418.625</c:v>
                </c:pt>
                <c:pt idx="251">
                  <c:v>1418.625</c:v>
                </c:pt>
                <c:pt idx="252">
                  <c:v>1444.2350000000001</c:v>
                </c:pt>
                <c:pt idx="253">
                  <c:v>1444.2350000000001</c:v>
                </c:pt>
                <c:pt idx="254">
                  <c:v>1444.2350000000001</c:v>
                </c:pt>
                <c:pt idx="255">
                  <c:v>1444.2350000000001</c:v>
                </c:pt>
                <c:pt idx="256">
                  <c:v>1444.2350000000001</c:v>
                </c:pt>
                <c:pt idx="257">
                  <c:v>1444.2350000000001</c:v>
                </c:pt>
                <c:pt idx="258">
                  <c:v>1444.2350000000001</c:v>
                </c:pt>
                <c:pt idx="259">
                  <c:v>1444.2350000000001</c:v>
                </c:pt>
                <c:pt idx="260">
                  <c:v>1444.2350000000001</c:v>
                </c:pt>
                <c:pt idx="261">
                  <c:v>1444.2350000000001</c:v>
                </c:pt>
                <c:pt idx="262">
                  <c:v>1444.2350000000001</c:v>
                </c:pt>
                <c:pt idx="263">
                  <c:v>1444.2350000000001</c:v>
                </c:pt>
                <c:pt idx="264">
                  <c:v>1473.26</c:v>
                </c:pt>
                <c:pt idx="265">
                  <c:v>1473.26</c:v>
                </c:pt>
                <c:pt idx="266">
                  <c:v>1473.26</c:v>
                </c:pt>
                <c:pt idx="267">
                  <c:v>1473.26</c:v>
                </c:pt>
                <c:pt idx="268">
                  <c:v>1473.26</c:v>
                </c:pt>
                <c:pt idx="269">
                  <c:v>1473.26</c:v>
                </c:pt>
                <c:pt idx="270">
                  <c:v>1473.26</c:v>
                </c:pt>
                <c:pt idx="271">
                  <c:v>1473.26</c:v>
                </c:pt>
                <c:pt idx="272">
                  <c:v>1473.26</c:v>
                </c:pt>
                <c:pt idx="273">
                  <c:v>1473.26</c:v>
                </c:pt>
                <c:pt idx="274">
                  <c:v>1473.26</c:v>
                </c:pt>
                <c:pt idx="275">
                  <c:v>1473.26</c:v>
                </c:pt>
                <c:pt idx="276">
                  <c:v>1502.855</c:v>
                </c:pt>
                <c:pt idx="277">
                  <c:v>1502.855</c:v>
                </c:pt>
                <c:pt idx="278">
                  <c:v>1502.855</c:v>
                </c:pt>
                <c:pt idx="279">
                  <c:v>1502.855</c:v>
                </c:pt>
                <c:pt idx="280">
                  <c:v>1502.855</c:v>
                </c:pt>
                <c:pt idx="281">
                  <c:v>1502.855</c:v>
                </c:pt>
                <c:pt idx="282">
                  <c:v>1502.855</c:v>
                </c:pt>
                <c:pt idx="283">
                  <c:v>1502.855</c:v>
                </c:pt>
                <c:pt idx="284">
                  <c:v>1502.855</c:v>
                </c:pt>
                <c:pt idx="285">
                  <c:v>1502.855</c:v>
                </c:pt>
                <c:pt idx="286">
                  <c:v>1502.855</c:v>
                </c:pt>
                <c:pt idx="287">
                  <c:v>1502.855</c:v>
                </c:pt>
                <c:pt idx="288">
                  <c:v>1545.45</c:v>
                </c:pt>
                <c:pt idx="289">
                  <c:v>1545.45</c:v>
                </c:pt>
                <c:pt idx="290">
                  <c:v>1545.45</c:v>
                </c:pt>
                <c:pt idx="291">
                  <c:v>1545.45</c:v>
                </c:pt>
                <c:pt idx="292">
                  <c:v>1545.45</c:v>
                </c:pt>
                <c:pt idx="293">
                  <c:v>1545.45</c:v>
                </c:pt>
                <c:pt idx="294">
                  <c:v>1545.45</c:v>
                </c:pt>
                <c:pt idx="295">
                  <c:v>1545.45</c:v>
                </c:pt>
                <c:pt idx="296">
                  <c:v>1545.45</c:v>
                </c:pt>
                <c:pt idx="297">
                  <c:v>1545.45</c:v>
                </c:pt>
                <c:pt idx="298">
                  <c:v>1545.45</c:v>
                </c:pt>
                <c:pt idx="299">
                  <c:v>1545.45</c:v>
                </c:pt>
                <c:pt idx="300">
                  <c:v>1589.25</c:v>
                </c:pt>
                <c:pt idx="301">
                  <c:v>1589.25</c:v>
                </c:pt>
                <c:pt idx="302">
                  <c:v>1589.25</c:v>
                </c:pt>
                <c:pt idx="303">
                  <c:v>1589.25</c:v>
                </c:pt>
                <c:pt idx="304">
                  <c:v>1589.25</c:v>
                </c:pt>
                <c:pt idx="305">
                  <c:v>1589.25</c:v>
                </c:pt>
                <c:pt idx="306">
                  <c:v>1589.25</c:v>
                </c:pt>
                <c:pt idx="307">
                  <c:v>1589.25</c:v>
                </c:pt>
                <c:pt idx="308">
                  <c:v>1589.25</c:v>
                </c:pt>
                <c:pt idx="309">
                  <c:v>1589.25</c:v>
                </c:pt>
                <c:pt idx="310">
                  <c:v>1589.25</c:v>
                </c:pt>
                <c:pt idx="311">
                  <c:v>1589.25</c:v>
                </c:pt>
                <c:pt idx="312">
                  <c:v>1634.4</c:v>
                </c:pt>
                <c:pt idx="313">
                  <c:v>1634.4</c:v>
                </c:pt>
                <c:pt idx="314">
                  <c:v>1634.4</c:v>
                </c:pt>
                <c:pt idx="315">
                  <c:v>1634.4</c:v>
                </c:pt>
                <c:pt idx="316">
                  <c:v>1634.4</c:v>
                </c:pt>
                <c:pt idx="317">
                  <c:v>1634.4</c:v>
                </c:pt>
                <c:pt idx="318">
                  <c:v>1652.1</c:v>
                </c:pt>
                <c:pt idx="319">
                  <c:v>1652.1</c:v>
                </c:pt>
                <c:pt idx="320">
                  <c:v>1652.1</c:v>
                </c:pt>
                <c:pt idx="321">
                  <c:v>1652.1</c:v>
                </c:pt>
                <c:pt idx="322">
                  <c:v>1652.1</c:v>
                </c:pt>
                <c:pt idx="323">
                  <c:v>1652.1</c:v>
                </c:pt>
                <c:pt idx="324">
                  <c:v>1705.95</c:v>
                </c:pt>
                <c:pt idx="325">
                  <c:v>1705.95</c:v>
                </c:pt>
                <c:pt idx="326">
                  <c:v>1705.95</c:v>
                </c:pt>
                <c:pt idx="327">
                  <c:v>1705.95</c:v>
                </c:pt>
                <c:pt idx="328">
                  <c:v>1705.95</c:v>
                </c:pt>
                <c:pt idx="329">
                  <c:v>1705.95</c:v>
                </c:pt>
                <c:pt idx="330">
                  <c:v>1705.95</c:v>
                </c:pt>
                <c:pt idx="331">
                  <c:v>1705.95</c:v>
                </c:pt>
                <c:pt idx="332">
                  <c:v>1705.95</c:v>
                </c:pt>
                <c:pt idx="333">
                  <c:v>1705.95</c:v>
                </c:pt>
                <c:pt idx="334">
                  <c:v>1705.95</c:v>
                </c:pt>
                <c:pt idx="335">
                  <c:v>1705.95</c:v>
                </c:pt>
                <c:pt idx="336">
                  <c:v>1764.4499999999998</c:v>
                </c:pt>
                <c:pt idx="337">
                  <c:v>1764.4499999999998</c:v>
                </c:pt>
                <c:pt idx="338">
                  <c:v>1764.4499999999998</c:v>
                </c:pt>
                <c:pt idx="339">
                  <c:v>1764.4499999999998</c:v>
                </c:pt>
                <c:pt idx="340">
                  <c:v>1764.4499999999998</c:v>
                </c:pt>
                <c:pt idx="341">
                  <c:v>1764.4499999999998</c:v>
                </c:pt>
                <c:pt idx="342">
                  <c:v>1764.4499999999998</c:v>
                </c:pt>
                <c:pt idx="343">
                  <c:v>1764.4499999999998</c:v>
                </c:pt>
                <c:pt idx="344">
                  <c:v>1764.4499999999998</c:v>
                </c:pt>
                <c:pt idx="345">
                  <c:v>1764.4499999999998</c:v>
                </c:pt>
                <c:pt idx="346">
                  <c:v>1764.4499999999998</c:v>
                </c:pt>
                <c:pt idx="347">
                  <c:v>1764.4499999999998</c:v>
                </c:pt>
                <c:pt idx="348">
                  <c:v>1830.9</c:v>
                </c:pt>
                <c:pt idx="349">
                  <c:v>1830.9</c:v>
                </c:pt>
                <c:pt idx="350">
                  <c:v>1830.9</c:v>
                </c:pt>
                <c:pt idx="351">
                  <c:v>1830.9</c:v>
                </c:pt>
                <c:pt idx="352">
                  <c:v>1830.9</c:v>
                </c:pt>
                <c:pt idx="353">
                  <c:v>1830.9</c:v>
                </c:pt>
                <c:pt idx="354">
                  <c:v>1830.9</c:v>
                </c:pt>
                <c:pt idx="355">
                  <c:v>1830.9</c:v>
                </c:pt>
                <c:pt idx="356">
                  <c:v>1830.9</c:v>
                </c:pt>
                <c:pt idx="357">
                  <c:v>1830.9</c:v>
                </c:pt>
                <c:pt idx="358">
                  <c:v>1830.9</c:v>
                </c:pt>
                <c:pt idx="359">
                  <c:v>1830.9</c:v>
                </c:pt>
                <c:pt idx="360">
                  <c:v>1887</c:v>
                </c:pt>
                <c:pt idx="361">
                  <c:v>1887</c:v>
                </c:pt>
                <c:pt idx="362">
                  <c:v>1887</c:v>
                </c:pt>
                <c:pt idx="363">
                  <c:v>1887</c:v>
                </c:pt>
                <c:pt idx="364">
                  <c:v>1887</c:v>
                </c:pt>
                <c:pt idx="365">
                  <c:v>1887</c:v>
                </c:pt>
                <c:pt idx="366">
                  <c:v>1887</c:v>
                </c:pt>
                <c:pt idx="367">
                  <c:v>1887</c:v>
                </c:pt>
                <c:pt idx="368">
                  <c:v>1887</c:v>
                </c:pt>
                <c:pt idx="369">
                  <c:v>1887</c:v>
                </c:pt>
                <c:pt idx="370">
                  <c:v>1887</c:v>
                </c:pt>
                <c:pt idx="371">
                  <c:v>1887</c:v>
                </c:pt>
                <c:pt idx="480">
                  <c:v>2000</c:v>
                </c:pt>
                <c:pt idx="481">
                  <c:v>2000</c:v>
                </c:pt>
                <c:pt idx="482">
                  <c:v>2000</c:v>
                </c:pt>
                <c:pt idx="483">
                  <c:v>2000</c:v>
                </c:pt>
                <c:pt idx="484">
                  <c:v>2000</c:v>
                </c:pt>
                <c:pt idx="485">
                  <c:v>2000</c:v>
                </c:pt>
                <c:pt idx="486">
                  <c:v>2000</c:v>
                </c:pt>
                <c:pt idx="487">
                  <c:v>2000</c:v>
                </c:pt>
                <c:pt idx="488">
                  <c:v>2000</c:v>
                </c:pt>
                <c:pt idx="489">
                  <c:v>2000</c:v>
                </c:pt>
                <c:pt idx="490">
                  <c:v>2000</c:v>
                </c:pt>
                <c:pt idx="491">
                  <c:v>2000</c:v>
                </c:pt>
                <c:pt idx="492">
                  <c:v>2040</c:v>
                </c:pt>
                <c:pt idx="493">
                  <c:v>2040</c:v>
                </c:pt>
                <c:pt idx="494">
                  <c:v>2040</c:v>
                </c:pt>
                <c:pt idx="495">
                  <c:v>2040</c:v>
                </c:pt>
                <c:pt idx="496">
                  <c:v>2040</c:v>
                </c:pt>
                <c:pt idx="497">
                  <c:v>2040</c:v>
                </c:pt>
                <c:pt idx="498">
                  <c:v>2040</c:v>
                </c:pt>
                <c:pt idx="499">
                  <c:v>2040</c:v>
                </c:pt>
                <c:pt idx="500">
                  <c:v>2040</c:v>
                </c:pt>
                <c:pt idx="501">
                  <c:v>2040</c:v>
                </c:pt>
                <c:pt idx="502">
                  <c:v>2040</c:v>
                </c:pt>
                <c:pt idx="503">
                  <c:v>2040</c:v>
                </c:pt>
                <c:pt idx="504">
                  <c:v>2080</c:v>
                </c:pt>
                <c:pt idx="505">
                  <c:v>2080</c:v>
                </c:pt>
                <c:pt idx="506">
                  <c:v>2080</c:v>
                </c:pt>
                <c:pt idx="507">
                  <c:v>2080</c:v>
                </c:pt>
                <c:pt idx="508">
                  <c:v>2080</c:v>
                </c:pt>
                <c:pt idx="509">
                  <c:v>2080</c:v>
                </c:pt>
                <c:pt idx="510">
                  <c:v>2080</c:v>
                </c:pt>
                <c:pt idx="511">
                  <c:v>2080</c:v>
                </c:pt>
                <c:pt idx="512">
                  <c:v>2080</c:v>
                </c:pt>
                <c:pt idx="513">
                  <c:v>2080</c:v>
                </c:pt>
                <c:pt idx="514">
                  <c:v>2080</c:v>
                </c:pt>
                <c:pt idx="515">
                  <c:v>2080</c:v>
                </c:pt>
                <c:pt idx="516">
                  <c:v>2120</c:v>
                </c:pt>
                <c:pt idx="517">
                  <c:v>2120</c:v>
                </c:pt>
                <c:pt idx="518">
                  <c:v>2120</c:v>
                </c:pt>
                <c:pt idx="519">
                  <c:v>2120</c:v>
                </c:pt>
                <c:pt idx="520">
                  <c:v>2120</c:v>
                </c:pt>
                <c:pt idx="521">
                  <c:v>2120</c:v>
                </c:pt>
                <c:pt idx="522">
                  <c:v>2120</c:v>
                </c:pt>
                <c:pt idx="523">
                  <c:v>2120</c:v>
                </c:pt>
                <c:pt idx="524">
                  <c:v>2120</c:v>
                </c:pt>
                <c:pt idx="525">
                  <c:v>2120</c:v>
                </c:pt>
                <c:pt idx="526">
                  <c:v>2120</c:v>
                </c:pt>
                <c:pt idx="527">
                  <c:v>2120</c:v>
                </c:pt>
                <c:pt idx="528">
                  <c:v>2160</c:v>
                </c:pt>
                <c:pt idx="529">
                  <c:v>2160</c:v>
                </c:pt>
                <c:pt idx="530">
                  <c:v>2160</c:v>
                </c:pt>
                <c:pt idx="531">
                  <c:v>2160</c:v>
                </c:pt>
                <c:pt idx="532">
                  <c:v>2160</c:v>
                </c:pt>
                <c:pt idx="533">
                  <c:v>2160</c:v>
                </c:pt>
                <c:pt idx="534">
                  <c:v>2160</c:v>
                </c:pt>
                <c:pt idx="535">
                  <c:v>2160</c:v>
                </c:pt>
                <c:pt idx="536">
                  <c:v>2160</c:v>
                </c:pt>
                <c:pt idx="537">
                  <c:v>2160</c:v>
                </c:pt>
                <c:pt idx="538">
                  <c:v>2160</c:v>
                </c:pt>
                <c:pt idx="539">
                  <c:v>2160</c:v>
                </c:pt>
              </c:numCache>
            </c:numRef>
          </c:val>
          <c:smooth val="0"/>
          <c:extLst>
            <c:ext xmlns:c16="http://schemas.microsoft.com/office/drawing/2014/chart" uri="{C3380CC4-5D6E-409C-BE32-E72D297353CC}">
              <c16:uniqueId val="{00000005-1EDD-468F-AF48-2F63F07CFA6C}"/>
            </c:ext>
          </c:extLst>
        </c:ser>
        <c:dLbls>
          <c:showLegendKey val="0"/>
          <c:showVal val="0"/>
          <c:showCatName val="0"/>
          <c:showSerName val="0"/>
          <c:showPercent val="0"/>
          <c:showBubbleSize val="0"/>
        </c:dLbls>
        <c:marker val="1"/>
        <c:smooth val="0"/>
        <c:axId val="53746544"/>
        <c:axId val="644112959"/>
      </c:lineChart>
      <c:dateAx>
        <c:axId val="53746544"/>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S"/>
          </a:p>
        </c:txPr>
        <c:crossAx val="644112959"/>
        <c:crosses val="autoZero"/>
        <c:auto val="1"/>
        <c:lblOffset val="100"/>
        <c:baseTimeUnit val="months"/>
      </c:dateAx>
      <c:valAx>
        <c:axId val="644112959"/>
        <c:scaling>
          <c:orientation val="minMax"/>
          <c:max val="2200"/>
          <c:min val="0"/>
        </c:scaling>
        <c:delete val="0"/>
        <c:axPos val="l"/>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S"/>
          </a:p>
        </c:txPr>
        <c:crossAx val="53746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b="1"/>
      </a:pPr>
      <a:endParaRPr lang="es-E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07825487651026"/>
          <c:y val="1.7645416532549942E-2"/>
          <c:w val="0.78643200946800584"/>
          <c:h val="0.88092739260461483"/>
        </c:manualLayout>
      </c:layout>
      <c:barChart>
        <c:barDir val="col"/>
        <c:grouping val="clustered"/>
        <c:varyColors val="0"/>
        <c:ser>
          <c:idx val="2"/>
          <c:order val="1"/>
          <c:tx>
            <c:v>Disposal of intergenerational equity mechanism</c:v>
          </c:tx>
          <c:spPr>
            <a:solidFill>
              <a:schemeClr val="accent3"/>
            </a:solidFill>
            <a:ln>
              <a:solidFill>
                <a:srgbClr val="92D050"/>
              </a:solidFill>
            </a:ln>
            <a:effectLst/>
          </c:spPr>
          <c:invertIfNegative val="0"/>
          <c:val>
            <c:numRef>
              <c:f>'propuesta '!$P$3:$P$33</c:f>
              <c:numCache>
                <c:formatCode>General</c:formatCode>
                <c:ptCount val="31"/>
                <c:pt idx="8" formatCode="0.00%">
                  <c:v>0</c:v>
                </c:pt>
                <c:pt idx="10" formatCode="0.00%">
                  <c:v>1.0297921775942048E-3</c:v>
                </c:pt>
                <c:pt idx="11" formatCode="0.00%">
                  <c:v>1.2335149131248615E-3</c:v>
                </c:pt>
                <c:pt idx="12" formatCode="0.00%">
                  <c:v>1.4533430806297717E-3</c:v>
                </c:pt>
                <c:pt idx="13" formatCode="0.00%">
                  <c:v>1.6882171973976205E-3</c:v>
                </c:pt>
                <c:pt idx="14" formatCode="0.00%">
                  <c:v>1.9390768709971241E-3</c:v>
                </c:pt>
                <c:pt idx="15" formatCode="0.00%">
                  <c:v>2.2056685147789708E-3</c:v>
                </c:pt>
                <c:pt idx="16" formatCode="0.00%">
                  <c:v>2.4849615610890246E-3</c:v>
                </c:pt>
                <c:pt idx="17" formatCode="0.00%">
                  <c:v>2.7721929262958626E-3</c:v>
                </c:pt>
                <c:pt idx="18" formatCode="0.00%">
                  <c:v>4.5785332863173432E-3</c:v>
                </c:pt>
                <c:pt idx="19" formatCode="0.00%">
                  <c:v>4.9853629372859339E-3</c:v>
                </c:pt>
                <c:pt idx="20" formatCode="0.00%">
                  <c:v>5.3902103182325032E-3</c:v>
                </c:pt>
                <c:pt idx="21" formatCode="0.00%">
                  <c:v>7.7124835529086277E-3</c:v>
                </c:pt>
                <c:pt idx="22" formatCode="0.00%">
                  <c:v>8.2145800017352638E-3</c:v>
                </c:pt>
                <c:pt idx="23" formatCode="0.00%">
                  <c:v>8.6908075289060666E-3</c:v>
                </c:pt>
                <c:pt idx="24" formatCode="0.00%">
                  <c:v>9.136886600890513E-3</c:v>
                </c:pt>
                <c:pt idx="25" formatCode="0.00%">
                  <c:v>8.5935105680155152E-3</c:v>
                </c:pt>
                <c:pt idx="26" formatCode="0.00%">
                  <c:v>8.4412072424453095E-3</c:v>
                </c:pt>
                <c:pt idx="27" formatCode="0.00%">
                  <c:v>8.2274748009321663E-3</c:v>
                </c:pt>
                <c:pt idx="28" formatCode="0.00%">
                  <c:v>5.3025746332380549E-3</c:v>
                </c:pt>
                <c:pt idx="29" formatCode="0.00%">
                  <c:v>5.1262322440429773E-3</c:v>
                </c:pt>
                <c:pt idx="30" formatCode="0.00%">
                  <c:v>4.9557542962519116E-3</c:v>
                </c:pt>
              </c:numCache>
            </c:numRef>
          </c:val>
          <c:extLst>
            <c:ext xmlns:c16="http://schemas.microsoft.com/office/drawing/2014/chart" uri="{C3380CC4-5D6E-409C-BE32-E72D297353CC}">
              <c16:uniqueId val="{00000000-0261-4CFE-B200-F31B90217834}"/>
            </c:ext>
          </c:extLst>
        </c:ser>
        <c:dLbls>
          <c:showLegendKey val="0"/>
          <c:showVal val="0"/>
          <c:showCatName val="0"/>
          <c:showSerName val="0"/>
          <c:showPercent val="0"/>
          <c:showBubbleSize val="0"/>
        </c:dLbls>
        <c:gapWidth val="150"/>
        <c:axId val="1946868576"/>
        <c:axId val="1946871488"/>
      </c:barChart>
      <c:lineChart>
        <c:grouping val="standard"/>
        <c:varyColors val="0"/>
        <c:ser>
          <c:idx val="0"/>
          <c:order val="0"/>
          <c:tx>
            <c:v>Intergenerational equity mechanism</c:v>
          </c:tx>
          <c:spPr>
            <a:ln w="28575" cap="rnd">
              <a:solidFill>
                <a:schemeClr val="tx2"/>
              </a:solidFill>
              <a:round/>
            </a:ln>
            <a:effectLst/>
          </c:spPr>
          <c:marker>
            <c:symbol val="none"/>
          </c:marker>
          <c:cat>
            <c:numRef>
              <c:f>'propuesta '!$A$3:$A$33</c:f>
              <c:numCache>
                <c:formatCode>General</c:formatCode>
                <c:ptCount val="31"/>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pt idx="28">
                  <c:v>2051</c:v>
                </c:pt>
                <c:pt idx="29">
                  <c:v>2052</c:v>
                </c:pt>
                <c:pt idx="30">
                  <c:v>2053</c:v>
                </c:pt>
              </c:numCache>
            </c:numRef>
          </c:cat>
          <c:val>
            <c:numRef>
              <c:f>'propuesta '!$L$3:$L$33</c:f>
              <c:numCache>
                <c:formatCode>#,##0.00</c:formatCode>
                <c:ptCount val="31"/>
                <c:pt idx="0">
                  <c:v>5016.7199999999993</c:v>
                </c:pt>
                <c:pt idx="1">
                  <c:v>8543.4377298736799</c:v>
                </c:pt>
                <c:pt idx="2">
                  <c:v>12799.840546459676</c:v>
                </c:pt>
                <c:pt idx="3">
                  <c:v>17854.423611004921</c:v>
                </c:pt>
                <c:pt idx="4">
                  <c:v>23778.545077092058</c:v>
                </c:pt>
                <c:pt idx="5">
                  <c:v>30644.618553186756</c:v>
                </c:pt>
                <c:pt idx="6">
                  <c:v>38530.571603976525</c:v>
                </c:pt>
                <c:pt idx="7">
                  <c:v>46887.898867276017</c:v>
                </c:pt>
                <c:pt idx="8">
                  <c:v>55740.03028739099</c:v>
                </c:pt>
                <c:pt idx="9">
                  <c:v>65108.418669026723</c:v>
                </c:pt>
                <c:pt idx="10">
                  <c:v>72966.4529007401</c:v>
                </c:pt>
                <c:pt idx="11">
                  <c:v>80859.438953671939</c:v>
                </c:pt>
                <c:pt idx="12">
                  <c:v>88735.986561816011</c:v>
                </c:pt>
                <c:pt idx="13">
                  <c:v>96541.935388734477</c:v>
                </c:pt>
                <c:pt idx="14">
                  <c:v>104215.58345331586</c:v>
                </c:pt>
                <c:pt idx="15">
                  <c:v>111682.53899879701</c:v>
                </c:pt>
                <c:pt idx="16">
                  <c:v>118870.58814717431</c:v>
                </c:pt>
                <c:pt idx="17">
                  <c:v>125714.16637152332</c:v>
                </c:pt>
                <c:pt idx="18">
                  <c:v>128157.47494524042</c:v>
                </c:pt>
                <c:pt idx="19">
                  <c:v>129614.88623083939</c:v>
                </c:pt>
                <c:pt idx="20">
                  <c:v>130003.25196159168</c:v>
                </c:pt>
                <c:pt idx="21">
                  <c:v>123649.61084050544</c:v>
                </c:pt>
                <c:pt idx="22">
                  <c:v>115444.62805571636</c:v>
                </c:pt>
                <c:pt idx="23">
                  <c:v>105323.9268007972</c:v>
                </c:pt>
                <c:pt idx="24">
                  <c:v>93236.056756534716</c:v>
                </c:pt>
                <c:pt idx="25">
                  <c:v>82322.033737641526</c:v>
                </c:pt>
                <c:pt idx="26">
                  <c:v>71376.784786677017</c:v>
                </c:pt>
                <c:pt idx="27">
                  <c:v>60648.09862642287</c:v>
                </c:pt>
                <c:pt idx="28">
                  <c:v>42331.353932284663</c:v>
                </c:pt>
                <c:pt idx="29">
                  <c:v>23648.274344263693</c:v>
                </c:pt>
                <c:pt idx="30">
                  <c:v>4591.5331644823018</c:v>
                </c:pt>
              </c:numCache>
            </c:numRef>
          </c:val>
          <c:smooth val="0"/>
          <c:extLst>
            <c:ext xmlns:c16="http://schemas.microsoft.com/office/drawing/2014/chart" uri="{C3380CC4-5D6E-409C-BE32-E72D297353CC}">
              <c16:uniqueId val="{00000001-0261-4CFE-B200-F31B90217834}"/>
            </c:ext>
          </c:extLst>
        </c:ser>
        <c:dLbls>
          <c:showLegendKey val="0"/>
          <c:showVal val="0"/>
          <c:showCatName val="0"/>
          <c:showSerName val="0"/>
          <c:showPercent val="0"/>
          <c:showBubbleSize val="0"/>
        </c:dLbls>
        <c:marker val="1"/>
        <c:smooth val="0"/>
        <c:axId val="1213751456"/>
        <c:axId val="1213752288"/>
      </c:lineChart>
      <c:catAx>
        <c:axId val="12137514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crossAx val="1213752288"/>
        <c:crosses val="autoZero"/>
        <c:auto val="0"/>
        <c:lblAlgn val="ctr"/>
        <c:lblOffset val="100"/>
        <c:noMultiLvlLbl val="0"/>
      </c:catAx>
      <c:valAx>
        <c:axId val="1213752288"/>
        <c:scaling>
          <c:orientation val="minMax"/>
          <c:min val="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Fondo MEI acumulado. En millones de euro</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title>
        <c:numFmt formatCode="#,##0_ ;\-#,##0\ "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crossAx val="1213751456"/>
        <c:crossesAt val="0"/>
        <c:crossBetween val="between"/>
      </c:valAx>
      <c:valAx>
        <c:axId val="1946871488"/>
        <c:scaling>
          <c:orientation val="minMax"/>
          <c:max val="3.0000000000000006E-2"/>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Disposiciones. En porcentaje del PIB</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crossAx val="1946868576"/>
        <c:crosses val="max"/>
        <c:crossBetween val="between"/>
      </c:valAx>
      <c:catAx>
        <c:axId val="1946868576"/>
        <c:scaling>
          <c:orientation val="minMax"/>
        </c:scaling>
        <c:delete val="1"/>
        <c:axPos val="b"/>
        <c:majorTickMark val="out"/>
        <c:minorTickMark val="none"/>
        <c:tickLblPos val="nextTo"/>
        <c:crossAx val="19468714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pPr>
      <a:endParaRPr lang="es-E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cat>
            <c:numRef>
              <c:f>'CONCLUSIÓN MEDIDA'!$B$37:$I$37</c:f>
              <c:numCache>
                <c:formatCode>General</c:formatCode>
                <c:ptCount val="8"/>
                <c:pt idx="0">
                  <c:v>25</c:v>
                </c:pt>
                <c:pt idx="1">
                  <c:v>30</c:v>
                </c:pt>
                <c:pt idx="2">
                  <c:v>35</c:v>
                </c:pt>
                <c:pt idx="3">
                  <c:v>40</c:v>
                </c:pt>
                <c:pt idx="4">
                  <c:v>45</c:v>
                </c:pt>
                <c:pt idx="5">
                  <c:v>50</c:v>
                </c:pt>
                <c:pt idx="6">
                  <c:v>55</c:v>
                </c:pt>
                <c:pt idx="7">
                  <c:v>60</c:v>
                </c:pt>
              </c:numCache>
            </c:numRef>
          </c:cat>
          <c:val>
            <c:numRef>
              <c:f>'CONCLUSIÓN MEDIDA'!$B$44:$I$44</c:f>
              <c:numCache>
                <c:formatCode>#,##0.00</c:formatCode>
                <c:ptCount val="8"/>
                <c:pt idx="0">
                  <c:v>19914.881679179754</c:v>
                </c:pt>
                <c:pt idx="1">
                  <c:v>19542.725366366412</c:v>
                </c:pt>
                <c:pt idx="2">
                  <c:v>18754.382151511043</c:v>
                </c:pt>
                <c:pt idx="3">
                  <c:v>17463.097032626178</c:v>
                </c:pt>
                <c:pt idx="4">
                  <c:v>15563.533524414372</c:v>
                </c:pt>
                <c:pt idx="5">
                  <c:v>12617.540149638909</c:v>
                </c:pt>
                <c:pt idx="6">
                  <c:v>9506.5604187765148</c:v>
                </c:pt>
                <c:pt idx="7">
                  <c:v>5290.7122610890119</c:v>
                </c:pt>
              </c:numCache>
            </c:numRef>
          </c:val>
          <c:extLst>
            <c:ext xmlns:c16="http://schemas.microsoft.com/office/drawing/2014/chart" uri="{C3380CC4-5D6E-409C-BE32-E72D297353CC}">
              <c16:uniqueId val="{00000000-6446-4AF2-8E6C-5A62FEC81B71}"/>
            </c:ext>
          </c:extLst>
        </c:ser>
        <c:dLbls>
          <c:showLegendKey val="0"/>
          <c:showVal val="0"/>
          <c:showCatName val="0"/>
          <c:showSerName val="0"/>
          <c:showPercent val="0"/>
          <c:showBubbleSize val="0"/>
        </c:dLbls>
        <c:gapWidth val="80"/>
        <c:overlap val="-27"/>
        <c:axId val="54824479"/>
        <c:axId val="54812415"/>
      </c:barChart>
      <c:catAx>
        <c:axId val="54824479"/>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crossAx val="54812415"/>
        <c:crosses val="autoZero"/>
        <c:auto val="1"/>
        <c:lblAlgn val="ctr"/>
        <c:lblOffset val="100"/>
        <c:noMultiLvlLbl val="0"/>
      </c:catAx>
      <c:valAx>
        <c:axId val="54812415"/>
        <c:scaling>
          <c:orientation val="minMax"/>
        </c:scaling>
        <c:delete val="0"/>
        <c:axPos val="r"/>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crossAx val="54824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s-E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lumMod val="60000"/>
                <a:lumOff val="40000"/>
              </a:schemeClr>
            </a:solidFill>
            <a:ln>
              <a:noFill/>
            </a:ln>
            <a:effectLst/>
          </c:spPr>
          <c:invertIfNegative val="0"/>
          <c:dPt>
            <c:idx val="8"/>
            <c:invertIfNegative val="0"/>
            <c:bubble3D val="0"/>
            <c:spPr>
              <a:solidFill>
                <a:schemeClr val="accent1">
                  <a:lumMod val="50000"/>
                </a:schemeClr>
              </a:solidFill>
              <a:ln>
                <a:noFill/>
              </a:ln>
              <a:effectLst/>
            </c:spPr>
            <c:extLst>
              <c:ext xmlns:c16="http://schemas.microsoft.com/office/drawing/2014/chart" uri="{C3380CC4-5D6E-409C-BE32-E72D297353CC}">
                <c16:uniqueId val="{00000001-53E3-481A-938C-72DFC118586A}"/>
              </c:ext>
            </c:extLst>
          </c:dPt>
          <c:cat>
            <c:strRef>
              <c:f>'Bases y pensión máxima-intern'!$P$7:$P$15</c:f>
              <c:strCache>
                <c:ptCount val="9"/>
                <c:pt idx="0">
                  <c:v>Italia</c:v>
                </c:pt>
                <c:pt idx="1">
                  <c:v>Alemania</c:v>
                </c:pt>
                <c:pt idx="2">
                  <c:v>Letonia</c:v>
                </c:pt>
                <c:pt idx="3">
                  <c:v>Grecia</c:v>
                </c:pt>
                <c:pt idx="4">
                  <c:v>República Checa</c:v>
                </c:pt>
                <c:pt idx="5">
                  <c:v>Austria</c:v>
                </c:pt>
                <c:pt idx="6">
                  <c:v>Países Bajos</c:v>
                </c:pt>
                <c:pt idx="7">
                  <c:v>Suecia</c:v>
                </c:pt>
                <c:pt idx="8">
                  <c:v>España</c:v>
                </c:pt>
              </c:strCache>
              <c:extLst/>
            </c:strRef>
          </c:cat>
          <c:val>
            <c:numRef>
              <c:f>'Bases y pensión máxima-intern'!$Q$7:$Q$15</c:f>
              <c:numCache>
                <c:formatCode>_-* #,##0_-;\-* #,##0_-;_-* "-"??_-;_-@_-</c:formatCode>
                <c:ptCount val="9"/>
                <c:pt idx="0">
                  <c:v>8751</c:v>
                </c:pt>
                <c:pt idx="1">
                  <c:v>7050</c:v>
                </c:pt>
                <c:pt idx="2">
                  <c:v>6508</c:v>
                </c:pt>
                <c:pt idx="3">
                  <c:v>6500</c:v>
                </c:pt>
                <c:pt idx="4">
                  <c:v>6247</c:v>
                </c:pt>
                <c:pt idx="5">
                  <c:v>5670</c:v>
                </c:pt>
                <c:pt idx="6">
                  <c:v>4859</c:v>
                </c:pt>
                <c:pt idx="7">
                  <c:v>4477</c:v>
                </c:pt>
                <c:pt idx="8">
                  <c:v>4139</c:v>
                </c:pt>
              </c:numCache>
              <c:extLst/>
            </c:numRef>
          </c:val>
          <c:extLst>
            <c:ext xmlns:c16="http://schemas.microsoft.com/office/drawing/2014/chart" uri="{C3380CC4-5D6E-409C-BE32-E72D297353CC}">
              <c16:uniqueId val="{00000002-53E3-481A-938C-72DFC118586A}"/>
            </c:ext>
          </c:extLst>
        </c:ser>
        <c:dLbls>
          <c:showLegendKey val="0"/>
          <c:showVal val="0"/>
          <c:showCatName val="0"/>
          <c:showSerName val="0"/>
          <c:showPercent val="0"/>
          <c:showBubbleSize val="0"/>
        </c:dLbls>
        <c:gapWidth val="100"/>
        <c:axId val="823191071"/>
        <c:axId val="823196479"/>
      </c:barChart>
      <c:lineChart>
        <c:grouping val="standard"/>
        <c:varyColors val="0"/>
        <c:ser>
          <c:idx val="1"/>
          <c:order val="1"/>
          <c:tx>
            <c:v>Promedio europeo</c:v>
          </c:tx>
          <c:spPr>
            <a:ln w="28575" cap="rnd">
              <a:solidFill>
                <a:srgbClr val="C00000"/>
              </a:solidFill>
              <a:prstDash val="sysDot"/>
              <a:round/>
            </a:ln>
            <a:effectLst/>
          </c:spPr>
          <c:marker>
            <c:symbol val="none"/>
          </c:marker>
          <c:cat>
            <c:strLit>
              <c:ptCount val="9"/>
              <c:pt idx="0">
                <c:v>Italia</c:v>
              </c:pt>
              <c:pt idx="1">
                <c:v>Alemania</c:v>
              </c:pt>
              <c:pt idx="2">
                <c:v>Letonia</c:v>
              </c:pt>
              <c:pt idx="3">
                <c:v>Grecia</c:v>
              </c:pt>
              <c:pt idx="4">
                <c:v>República Checa</c:v>
              </c:pt>
              <c:pt idx="5">
                <c:v>Austria</c:v>
              </c:pt>
              <c:pt idx="6">
                <c:v>Países Bajos</c:v>
              </c:pt>
              <c:pt idx="7">
                <c:v>Suecia</c:v>
              </c:pt>
              <c:pt idx="8">
                <c:v>España</c:v>
              </c:pt>
              <c:extLst>
                <c:ext xmlns:c15="http://schemas.microsoft.com/office/drawing/2012/chart" uri="{02D57815-91ED-43cb-92C2-25804820EDAC}">
                  <c15:autoCat val="1"/>
                </c:ext>
              </c:extLst>
            </c:strLit>
          </c:cat>
          <c:val>
            <c:numRef>
              <c:f>'Bases y pensión máxima-intern'!$S$7:$S$15</c:f>
              <c:numCache>
                <c:formatCode>_-* #,##0_-;\-* #,##0_-;_-* "-"??_-;_-@_-</c:formatCode>
                <c:ptCount val="9"/>
                <c:pt idx="0">
                  <c:v>6022.333333333333</c:v>
                </c:pt>
                <c:pt idx="1">
                  <c:v>6022.333333333333</c:v>
                </c:pt>
                <c:pt idx="2">
                  <c:v>6022.333333333333</c:v>
                </c:pt>
                <c:pt idx="3">
                  <c:v>6022.333333333333</c:v>
                </c:pt>
                <c:pt idx="4">
                  <c:v>6022.333333333333</c:v>
                </c:pt>
                <c:pt idx="5">
                  <c:v>6022.333333333333</c:v>
                </c:pt>
                <c:pt idx="6">
                  <c:v>6022.333333333333</c:v>
                </c:pt>
                <c:pt idx="7">
                  <c:v>6022.333333333333</c:v>
                </c:pt>
                <c:pt idx="8">
                  <c:v>6022.333333333333</c:v>
                </c:pt>
              </c:numCache>
              <c:extLst/>
            </c:numRef>
          </c:val>
          <c:smooth val="0"/>
          <c:extLst>
            <c:ext xmlns:c16="http://schemas.microsoft.com/office/drawing/2014/chart" uri="{C3380CC4-5D6E-409C-BE32-E72D297353CC}">
              <c16:uniqueId val="{00000003-53E3-481A-938C-72DFC118586A}"/>
            </c:ext>
          </c:extLst>
        </c:ser>
        <c:dLbls>
          <c:showLegendKey val="0"/>
          <c:showVal val="0"/>
          <c:showCatName val="0"/>
          <c:showSerName val="0"/>
          <c:showPercent val="0"/>
          <c:showBubbleSize val="0"/>
        </c:dLbls>
        <c:marker val="1"/>
        <c:smooth val="0"/>
        <c:axId val="823191071"/>
        <c:axId val="823196479"/>
      </c:lineChart>
      <c:catAx>
        <c:axId val="823191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crossAx val="823196479"/>
        <c:crosses val="autoZero"/>
        <c:auto val="1"/>
        <c:lblAlgn val="ctr"/>
        <c:lblOffset val="100"/>
        <c:noMultiLvlLbl val="0"/>
      </c:catAx>
      <c:valAx>
        <c:axId val="823196479"/>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crossAx val="8231910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0.43618</cdr:x>
      <cdr:y>0.30419</cdr:y>
    </cdr:from>
    <cdr:to>
      <cdr:x>0.47757</cdr:x>
      <cdr:y>0.48247</cdr:y>
    </cdr:to>
    <cdr:sp macro="" textlink="">
      <cdr:nvSpPr>
        <cdr:cNvPr id="4" name="Flecha: a la derecha 3">
          <a:extLst xmlns:a="http://schemas.openxmlformats.org/drawingml/2006/main">
            <a:ext uri="{FF2B5EF4-FFF2-40B4-BE49-F238E27FC236}">
              <a16:creationId xmlns:a16="http://schemas.microsoft.com/office/drawing/2014/main" id="{F459E3BC-4C9F-CB2A-76ED-8242FD8D6601}"/>
            </a:ext>
          </a:extLst>
        </cdr:cNvPr>
        <cdr:cNvSpPr/>
      </cdr:nvSpPr>
      <cdr:spPr>
        <a:xfrm xmlns:a="http://schemas.openxmlformats.org/drawingml/2006/main" rot="17395267">
          <a:off x="2661466" y="1617764"/>
          <a:ext cx="796089" cy="277174"/>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0.82256</cdr:x>
      <cdr:y>0.17234</cdr:y>
    </cdr:from>
    <cdr:to>
      <cdr:x>0.91044</cdr:x>
      <cdr:y>0.98208</cdr:y>
    </cdr:to>
    <cdr:sp macro="" textlink="">
      <cdr:nvSpPr>
        <cdr:cNvPr id="2" name="CuadroTexto 8">
          <a:extLst xmlns:a="http://schemas.openxmlformats.org/drawingml/2006/main">
            <a:ext uri="{FF2B5EF4-FFF2-40B4-BE49-F238E27FC236}">
              <a16:creationId xmlns:a16="http://schemas.microsoft.com/office/drawing/2014/main" id="{BF027091-D78F-BC0E-20AF-60166BDB1090}"/>
            </a:ext>
          </a:extLst>
        </cdr:cNvPr>
        <cdr:cNvSpPr txBox="1"/>
      </cdr:nvSpPr>
      <cdr:spPr>
        <a:xfrm xmlns:a="http://schemas.openxmlformats.org/drawingml/2006/main">
          <a:off x="5205091" y="636927"/>
          <a:ext cx="556150" cy="2992699"/>
        </a:xfrm>
        <a:prstGeom xmlns:a="http://schemas.openxmlformats.org/drawingml/2006/main" prst="rect">
          <a:avLst/>
        </a:prstGeom>
        <a:noFill xmlns:a="http://schemas.openxmlformats.org/drawingml/2006/main"/>
        <a:ln xmlns:a="http://schemas.openxmlformats.org/drawingml/2006/main" w="22225">
          <a:solidFill>
            <a:srgbClr val="C00000"/>
          </a:solidFill>
          <a:prstDash val="dash"/>
        </a:ln>
      </cdr:spPr>
      <cdr:txBody>
        <a:bodyPr xmlns:a="http://schemas.openxmlformats.org/drawingml/2006/main" wrap="square" rtlCol="0">
          <a:spAutoFit/>
        </a:bodyPr>
        <a:lstStyle xmlns:a="http://schemas.openxmlformats.org/drawingml/2006/main">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GB"/>
        </a:p>
      </cdr:txBody>
    </cdr:sp>
  </cdr:relSizeAnchor>
</c:userShapes>
</file>

<file path=ppt/drawings/drawing3.xml><?xml version="1.0" encoding="utf-8"?>
<c:userShapes xmlns:c="http://schemas.openxmlformats.org/drawingml/2006/chart">
  <cdr:relSizeAnchor xmlns:cdr="http://schemas.openxmlformats.org/drawingml/2006/chartDrawing">
    <cdr:from>
      <cdr:x>0.06382</cdr:x>
      <cdr:y>0.42655</cdr:y>
    </cdr:from>
    <cdr:to>
      <cdr:x>0.23209</cdr:x>
      <cdr:y>0.52738</cdr:y>
    </cdr:to>
    <cdr:sp macro="" textlink="">
      <cdr:nvSpPr>
        <cdr:cNvPr id="2" name="CuadroTexto 1">
          <a:extLst xmlns:a="http://schemas.openxmlformats.org/drawingml/2006/main">
            <a:ext uri="{FF2B5EF4-FFF2-40B4-BE49-F238E27FC236}">
              <a16:creationId xmlns:a16="http://schemas.microsoft.com/office/drawing/2014/main" id="{8DD2D1FA-D75E-2C2F-509D-1B1BBA3F994A}"/>
            </a:ext>
          </a:extLst>
        </cdr:cNvPr>
        <cdr:cNvSpPr txBox="1"/>
      </cdr:nvSpPr>
      <cdr:spPr>
        <a:xfrm xmlns:a="http://schemas.openxmlformats.org/drawingml/2006/main">
          <a:off x="460140" y="1988886"/>
          <a:ext cx="1213173" cy="470141"/>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pPr algn="ctr"/>
          <a:r>
            <a:rPr lang="es-ES" sz="1100" b="1">
              <a:solidFill>
                <a:srgbClr val="C00000"/>
              </a:solidFill>
            </a:rPr>
            <a:t>Subida</a:t>
          </a:r>
          <a:r>
            <a:rPr lang="es-ES" sz="1100" b="1" baseline="0">
              <a:solidFill>
                <a:srgbClr val="C00000"/>
              </a:solidFill>
            </a:rPr>
            <a:t> total: 37 céntimos </a:t>
          </a:r>
          <a:endParaRPr lang="es-ES" sz="1100" b="1">
            <a:solidFill>
              <a:srgbClr val="C00000"/>
            </a:solidFill>
          </a:endParaRPr>
        </a:p>
      </cdr:txBody>
    </cdr:sp>
  </cdr:relSizeAnchor>
  <cdr:relSizeAnchor xmlns:cdr="http://schemas.openxmlformats.org/drawingml/2006/chartDrawing">
    <cdr:from>
      <cdr:x>0.0575</cdr:x>
      <cdr:y>0.52497</cdr:y>
    </cdr:from>
    <cdr:to>
      <cdr:x>0.25443</cdr:x>
      <cdr:y>0.59555</cdr:y>
    </cdr:to>
    <cdr:sp macro="" textlink="">
      <cdr:nvSpPr>
        <cdr:cNvPr id="3" name="Rectángulo 2">
          <a:extLst xmlns:a="http://schemas.openxmlformats.org/drawingml/2006/main">
            <a:ext uri="{FF2B5EF4-FFF2-40B4-BE49-F238E27FC236}">
              <a16:creationId xmlns:a16="http://schemas.microsoft.com/office/drawing/2014/main" id="{D6AF9EA8-1DF5-AC39-5761-80725868ABF2}"/>
            </a:ext>
          </a:extLst>
        </cdr:cNvPr>
        <cdr:cNvSpPr/>
      </cdr:nvSpPr>
      <cdr:spPr>
        <a:xfrm xmlns:a="http://schemas.openxmlformats.org/drawingml/2006/main">
          <a:off x="399252" y="2238844"/>
          <a:ext cx="1367359" cy="301001"/>
        </a:xfrm>
        <a:prstGeom xmlns:a="http://schemas.openxmlformats.org/drawingml/2006/main" prst="rect">
          <a:avLst/>
        </a:prstGeom>
        <a:noFill xmlns:a="http://schemas.openxmlformats.org/drawingml/2006/main"/>
        <a:ln xmlns:a="http://schemas.openxmlformats.org/drawingml/2006/main" w="38100">
          <a:solidFill>
            <a:schemeClr val="accent2"/>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ES"/>
        </a:p>
      </cdr:txBody>
    </cdr:sp>
  </cdr:relSizeAnchor>
  <cdr:relSizeAnchor xmlns:cdr="http://schemas.openxmlformats.org/drawingml/2006/chartDrawing">
    <cdr:from>
      <cdr:x>0.06415</cdr:x>
      <cdr:y>0.31905</cdr:y>
    </cdr:from>
    <cdr:to>
      <cdr:x>0.23242</cdr:x>
      <cdr:y>0.41988</cdr:y>
    </cdr:to>
    <cdr:sp macro="" textlink="">
      <cdr:nvSpPr>
        <cdr:cNvPr id="4" name="CuadroTexto 1">
          <a:extLst xmlns:a="http://schemas.openxmlformats.org/drawingml/2006/main">
            <a:ext uri="{FF2B5EF4-FFF2-40B4-BE49-F238E27FC236}">
              <a16:creationId xmlns:a16="http://schemas.microsoft.com/office/drawing/2014/main" id="{09F1CAE9-33A3-E9A0-4CD9-BDC17530692F}"/>
            </a:ext>
          </a:extLst>
        </cdr:cNvPr>
        <cdr:cNvSpPr txBox="1"/>
      </cdr:nvSpPr>
      <cdr:spPr>
        <a:xfrm xmlns:a="http://schemas.openxmlformats.org/drawingml/2006/main">
          <a:off x="462474" y="1487622"/>
          <a:ext cx="1213173" cy="470141"/>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1100" b="1">
              <a:solidFill>
                <a:schemeClr val="accent6"/>
              </a:solidFill>
            </a:rPr>
            <a:t>Coste laboral total:  </a:t>
          </a:r>
          <a:r>
            <a:rPr lang="es-ES" sz="1400" b="1">
              <a:solidFill>
                <a:schemeClr val="accent6"/>
              </a:solidFill>
            </a:rPr>
            <a:t>23,8</a:t>
          </a:r>
        </a:p>
      </cdr:txBody>
    </cdr:sp>
  </cdr:relSizeAnchor>
</c:userShapes>
</file>

<file path=ppt/drawings/drawing4.xml><?xml version="1.0" encoding="utf-8"?>
<c:userShapes xmlns:c="http://schemas.openxmlformats.org/drawingml/2006/chart">
  <cdr:relSizeAnchor xmlns:cdr="http://schemas.openxmlformats.org/drawingml/2006/chartDrawing">
    <cdr:from>
      <cdr:x>0.29519</cdr:x>
      <cdr:y>0.20356</cdr:y>
    </cdr:from>
    <cdr:to>
      <cdr:x>0.84329</cdr:x>
      <cdr:y>0.43062</cdr:y>
    </cdr:to>
    <cdr:sp macro="" textlink="">
      <cdr:nvSpPr>
        <cdr:cNvPr id="3" name="Rectángulo 2">
          <a:extLst xmlns:a="http://schemas.openxmlformats.org/drawingml/2006/main">
            <a:ext uri="{FF2B5EF4-FFF2-40B4-BE49-F238E27FC236}">
              <a16:creationId xmlns:a16="http://schemas.microsoft.com/office/drawing/2014/main" id="{D6AF9EA8-1DF5-AC39-5761-80725868ABF2}"/>
            </a:ext>
          </a:extLst>
        </cdr:cNvPr>
        <cdr:cNvSpPr/>
      </cdr:nvSpPr>
      <cdr:spPr>
        <a:xfrm xmlns:a="http://schemas.openxmlformats.org/drawingml/2006/main">
          <a:off x="791103" y="656233"/>
          <a:ext cx="1468876" cy="732014"/>
        </a:xfrm>
        <a:prstGeom xmlns:a="http://schemas.openxmlformats.org/drawingml/2006/main" prst="rect">
          <a:avLst/>
        </a:prstGeom>
        <a:noFill xmlns:a="http://schemas.openxmlformats.org/drawingml/2006/main"/>
        <a:ln xmlns:a="http://schemas.openxmlformats.org/drawingml/2006/main" w="38100">
          <a:solidFill>
            <a:schemeClr val="accent2"/>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ES"/>
        </a:p>
      </cdr:txBody>
    </cdr:sp>
  </cdr:relSizeAnchor>
</c:userShapes>
</file>

<file path=ppt/drawings/drawing5.xml><?xml version="1.0" encoding="utf-8"?>
<c:userShapes xmlns:c="http://schemas.openxmlformats.org/drawingml/2006/chart">
  <cdr:relSizeAnchor xmlns:cdr="http://schemas.openxmlformats.org/drawingml/2006/chartDrawing">
    <cdr:from>
      <cdr:x>0.29544</cdr:x>
      <cdr:y>0.09653</cdr:y>
    </cdr:from>
    <cdr:to>
      <cdr:x>0.84574</cdr:x>
      <cdr:y>0.5</cdr:y>
    </cdr:to>
    <cdr:sp macro="" textlink="">
      <cdr:nvSpPr>
        <cdr:cNvPr id="3" name="Rectángulo 2">
          <a:extLst xmlns:a="http://schemas.openxmlformats.org/drawingml/2006/main">
            <a:ext uri="{FF2B5EF4-FFF2-40B4-BE49-F238E27FC236}">
              <a16:creationId xmlns:a16="http://schemas.microsoft.com/office/drawing/2014/main" id="{D6AF9EA8-1DF5-AC39-5761-80725868ABF2}"/>
            </a:ext>
          </a:extLst>
        </cdr:cNvPr>
        <cdr:cNvSpPr/>
      </cdr:nvSpPr>
      <cdr:spPr>
        <a:xfrm xmlns:a="http://schemas.openxmlformats.org/drawingml/2006/main">
          <a:off x="643742" y="213867"/>
          <a:ext cx="1199058" cy="893945"/>
        </a:xfrm>
        <a:prstGeom xmlns:a="http://schemas.openxmlformats.org/drawingml/2006/main" prst="rect">
          <a:avLst/>
        </a:prstGeom>
        <a:noFill xmlns:a="http://schemas.openxmlformats.org/drawingml/2006/main"/>
        <a:ln xmlns:a="http://schemas.openxmlformats.org/drawingml/2006/main" w="38100">
          <a:solidFill>
            <a:schemeClr val="accent2"/>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ES"/>
        </a:p>
      </cdr:txBody>
    </cdr:sp>
  </cdr:relSizeAnchor>
</c:userShapes>
</file>

<file path=ppt/drawings/drawing6.xml><?xml version="1.0" encoding="utf-8"?>
<c:userShapes xmlns:c="http://schemas.openxmlformats.org/drawingml/2006/chart">
  <cdr:relSizeAnchor xmlns:cdr="http://schemas.openxmlformats.org/drawingml/2006/chartDrawing">
    <cdr:from>
      <cdr:x>0.07054</cdr:x>
      <cdr:y>0.57024</cdr:y>
    </cdr:from>
    <cdr:to>
      <cdr:x>0.23881</cdr:x>
      <cdr:y>0.67107</cdr:y>
    </cdr:to>
    <cdr:sp macro="" textlink="">
      <cdr:nvSpPr>
        <cdr:cNvPr id="2" name="CuadroTexto 1">
          <a:extLst xmlns:a="http://schemas.openxmlformats.org/drawingml/2006/main">
            <a:ext uri="{FF2B5EF4-FFF2-40B4-BE49-F238E27FC236}">
              <a16:creationId xmlns:a16="http://schemas.microsoft.com/office/drawing/2014/main" id="{8DD2D1FA-D75E-2C2F-509D-1B1BBA3F994A}"/>
            </a:ext>
          </a:extLst>
        </cdr:cNvPr>
        <cdr:cNvSpPr txBox="1"/>
      </cdr:nvSpPr>
      <cdr:spPr>
        <a:xfrm xmlns:a="http://schemas.openxmlformats.org/drawingml/2006/main">
          <a:off x="508001" y="2693459"/>
          <a:ext cx="1211792" cy="476250"/>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pPr algn="ctr"/>
          <a:r>
            <a:rPr lang="es-ES" sz="1100" b="1">
              <a:solidFill>
                <a:srgbClr val="C00000"/>
              </a:solidFill>
            </a:rPr>
            <a:t>Subida</a:t>
          </a:r>
          <a:r>
            <a:rPr lang="es-ES" sz="1100" b="1" baseline="0">
              <a:solidFill>
                <a:srgbClr val="C00000"/>
              </a:solidFill>
            </a:rPr>
            <a:t> total: 37 céntimos </a:t>
          </a:r>
          <a:endParaRPr lang="es-ES" sz="1100" b="1">
            <a:solidFill>
              <a:srgbClr val="C00000"/>
            </a:solidFill>
          </a:endParaRPr>
        </a:p>
      </cdr:txBody>
    </cdr:sp>
  </cdr:relSizeAnchor>
  <cdr:relSizeAnchor xmlns:cdr="http://schemas.openxmlformats.org/drawingml/2006/chartDrawing">
    <cdr:from>
      <cdr:x>0.05229</cdr:x>
      <cdr:y>0.62927</cdr:y>
    </cdr:from>
    <cdr:to>
      <cdr:x>0.24922</cdr:x>
      <cdr:y>0.69985</cdr:y>
    </cdr:to>
    <cdr:sp macro="" textlink="">
      <cdr:nvSpPr>
        <cdr:cNvPr id="3" name="Rectángulo 2">
          <a:extLst xmlns:a="http://schemas.openxmlformats.org/drawingml/2006/main">
            <a:ext uri="{FF2B5EF4-FFF2-40B4-BE49-F238E27FC236}">
              <a16:creationId xmlns:a16="http://schemas.microsoft.com/office/drawing/2014/main" id="{D6AF9EA8-1DF5-AC39-5761-80725868ABF2}"/>
            </a:ext>
          </a:extLst>
        </cdr:cNvPr>
        <cdr:cNvSpPr/>
      </cdr:nvSpPr>
      <cdr:spPr>
        <a:xfrm xmlns:a="http://schemas.openxmlformats.org/drawingml/2006/main">
          <a:off x="364758" y="2620881"/>
          <a:ext cx="1373754" cy="293961"/>
        </a:xfrm>
        <a:prstGeom xmlns:a="http://schemas.openxmlformats.org/drawingml/2006/main" prst="rect">
          <a:avLst/>
        </a:prstGeom>
        <a:noFill xmlns:a="http://schemas.openxmlformats.org/drawingml/2006/main"/>
        <a:ln xmlns:a="http://schemas.openxmlformats.org/drawingml/2006/main" w="38100">
          <a:solidFill>
            <a:schemeClr val="accent2"/>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E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5" y="1"/>
            <a:ext cx="4301543" cy="341064"/>
          </a:xfrm>
          <a:prstGeom prst="rect">
            <a:avLst/>
          </a:prstGeom>
        </p:spPr>
        <p:txBody>
          <a:bodyPr vert="horz" lIns="91423" tIns="45711" rIns="91423" bIns="45711" rtlCol="0"/>
          <a:lstStyle>
            <a:lvl1pPr algn="l">
              <a:defRPr sz="1200"/>
            </a:lvl1pPr>
          </a:lstStyle>
          <a:p>
            <a:endParaRPr lang="en-US"/>
          </a:p>
        </p:txBody>
      </p:sp>
      <p:sp>
        <p:nvSpPr>
          <p:cNvPr id="3" name="Marcador de fecha 2"/>
          <p:cNvSpPr>
            <a:spLocks noGrp="1"/>
          </p:cNvSpPr>
          <p:nvPr>
            <p:ph type="dt" idx="1"/>
          </p:nvPr>
        </p:nvSpPr>
        <p:spPr>
          <a:xfrm>
            <a:off x="5622803" y="1"/>
            <a:ext cx="4301543" cy="341064"/>
          </a:xfrm>
          <a:prstGeom prst="rect">
            <a:avLst/>
          </a:prstGeom>
        </p:spPr>
        <p:txBody>
          <a:bodyPr vert="horz" lIns="91423" tIns="45711" rIns="91423" bIns="45711" rtlCol="0"/>
          <a:lstStyle>
            <a:lvl1pPr algn="r">
              <a:defRPr sz="1200"/>
            </a:lvl1pPr>
          </a:lstStyle>
          <a:p>
            <a:fld id="{56738B4C-67A4-41A0-AE70-67331524A743}" type="datetimeFigureOut">
              <a:rPr lang="en-US" smtClean="0"/>
              <a:t>3/16/2023</a:t>
            </a:fld>
            <a:endParaRPr lang="en-US"/>
          </a:p>
        </p:txBody>
      </p:sp>
      <p:sp>
        <p:nvSpPr>
          <p:cNvPr id="4" name="Marcador de imagen de diapositiva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91423" tIns="45711" rIns="91423" bIns="45711" rtlCol="0" anchor="ctr"/>
          <a:lstStyle/>
          <a:p>
            <a:endParaRPr lang="en-US"/>
          </a:p>
        </p:txBody>
      </p:sp>
      <p:sp>
        <p:nvSpPr>
          <p:cNvPr id="5" name="Marcador de notas 4"/>
          <p:cNvSpPr>
            <a:spLocks noGrp="1"/>
          </p:cNvSpPr>
          <p:nvPr>
            <p:ph type="body" sz="quarter" idx="3"/>
          </p:nvPr>
        </p:nvSpPr>
        <p:spPr>
          <a:xfrm>
            <a:off x="992665" y="3271383"/>
            <a:ext cx="7941310" cy="2676585"/>
          </a:xfrm>
          <a:prstGeom prst="rect">
            <a:avLst/>
          </a:prstGeom>
        </p:spPr>
        <p:txBody>
          <a:bodyPr vert="horz" lIns="91423" tIns="45711" rIns="91423" bIns="45711"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5" y="6456615"/>
            <a:ext cx="4301543" cy="341063"/>
          </a:xfrm>
          <a:prstGeom prst="rect">
            <a:avLst/>
          </a:prstGeom>
        </p:spPr>
        <p:txBody>
          <a:bodyPr vert="horz" lIns="91423" tIns="45711" rIns="91423" bIns="45711"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5622803" y="6456615"/>
            <a:ext cx="4301543" cy="341063"/>
          </a:xfrm>
          <a:prstGeom prst="rect">
            <a:avLst/>
          </a:prstGeom>
        </p:spPr>
        <p:txBody>
          <a:bodyPr vert="horz" lIns="91423" tIns="45711" rIns="91423" bIns="45711" rtlCol="0" anchor="b"/>
          <a:lstStyle>
            <a:lvl1pPr algn="r">
              <a:defRPr sz="1200"/>
            </a:lvl1pPr>
          </a:lstStyle>
          <a:p>
            <a:fld id="{3C4D59C6-D2A6-4FEF-9691-4F4049663964}" type="slidenum">
              <a:rPr lang="en-US" smtClean="0"/>
              <a:t>‹Nº›</a:t>
            </a:fld>
            <a:endParaRPr lang="en-US"/>
          </a:p>
        </p:txBody>
      </p:sp>
    </p:spTree>
    <p:extLst>
      <p:ext uri="{BB962C8B-B14F-4D97-AF65-F5344CB8AC3E}">
        <p14:creationId xmlns:p14="http://schemas.microsoft.com/office/powerpoint/2010/main" val="4155745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C4D59C6-D2A6-4FEF-9691-4F4049663964}" type="slidenum">
              <a:rPr lang="en-US" smtClean="0"/>
              <a:t>1</a:t>
            </a:fld>
            <a:endParaRPr lang="en-US"/>
          </a:p>
        </p:txBody>
      </p:sp>
    </p:spTree>
    <p:extLst>
      <p:ext uri="{BB962C8B-B14F-4D97-AF65-F5344CB8AC3E}">
        <p14:creationId xmlns:p14="http://schemas.microsoft.com/office/powerpoint/2010/main" val="271948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BFF2306-9453-4905-81AE-074A78AFE1B0}" type="slidenum">
              <a:rPr lang="es-ES" smtClean="0"/>
              <a:t>18</a:t>
            </a:fld>
            <a:endParaRPr lang="es-ES"/>
          </a:p>
        </p:txBody>
      </p:sp>
    </p:spTree>
    <p:extLst>
      <p:ext uri="{BB962C8B-B14F-4D97-AF65-F5344CB8AC3E}">
        <p14:creationId xmlns:p14="http://schemas.microsoft.com/office/powerpoint/2010/main" val="2295818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BFF2306-9453-4905-81AE-074A78AFE1B0}" type="slidenum">
              <a:rPr lang="es-ES" smtClean="0"/>
              <a:t>19</a:t>
            </a:fld>
            <a:endParaRPr lang="es-ES"/>
          </a:p>
        </p:txBody>
      </p:sp>
    </p:spTree>
    <p:extLst>
      <p:ext uri="{BB962C8B-B14F-4D97-AF65-F5344CB8AC3E}">
        <p14:creationId xmlns:p14="http://schemas.microsoft.com/office/powerpoint/2010/main" val="182093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C4D59C6-D2A6-4FEF-9691-4F4049663964}" type="slidenum">
              <a:rPr lang="en-US" smtClean="0"/>
              <a:t>25</a:t>
            </a:fld>
            <a:endParaRPr lang="en-US"/>
          </a:p>
        </p:txBody>
      </p:sp>
    </p:spTree>
    <p:extLst>
      <p:ext uri="{BB962C8B-B14F-4D97-AF65-F5344CB8AC3E}">
        <p14:creationId xmlns:p14="http://schemas.microsoft.com/office/powerpoint/2010/main" val="86162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BFF2306-9453-4905-81AE-074A78AFE1B0}" type="slidenum">
              <a:rPr lang="es-ES" smtClean="0"/>
              <a:t>3</a:t>
            </a:fld>
            <a:endParaRPr lang="es-ES"/>
          </a:p>
        </p:txBody>
      </p:sp>
    </p:spTree>
    <p:extLst>
      <p:ext uri="{BB962C8B-B14F-4D97-AF65-F5344CB8AC3E}">
        <p14:creationId xmlns:p14="http://schemas.microsoft.com/office/powerpoint/2010/main" val="3526725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C4D59C6-D2A6-4FEF-9691-4F4049663964}" type="slidenum">
              <a:rPr lang="en-US" smtClean="0"/>
              <a:t>7</a:t>
            </a:fld>
            <a:endParaRPr lang="en-US"/>
          </a:p>
        </p:txBody>
      </p:sp>
    </p:spTree>
    <p:extLst>
      <p:ext uri="{BB962C8B-B14F-4D97-AF65-F5344CB8AC3E}">
        <p14:creationId xmlns:p14="http://schemas.microsoft.com/office/powerpoint/2010/main" val="100810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BFF2306-9453-4905-81AE-074A78AFE1B0}" type="slidenum">
              <a:rPr lang="es-ES" smtClean="0"/>
              <a:t>8</a:t>
            </a:fld>
            <a:endParaRPr lang="es-ES"/>
          </a:p>
        </p:txBody>
      </p:sp>
    </p:spTree>
    <p:extLst>
      <p:ext uri="{BB962C8B-B14F-4D97-AF65-F5344CB8AC3E}">
        <p14:creationId xmlns:p14="http://schemas.microsoft.com/office/powerpoint/2010/main" val="303077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BFF2306-9453-4905-81AE-074A78AFE1B0}" type="slidenum">
              <a:rPr lang="es-ES" smtClean="0"/>
              <a:t>9</a:t>
            </a:fld>
            <a:endParaRPr lang="es-ES"/>
          </a:p>
        </p:txBody>
      </p:sp>
    </p:spTree>
    <p:extLst>
      <p:ext uri="{BB962C8B-B14F-4D97-AF65-F5344CB8AC3E}">
        <p14:creationId xmlns:p14="http://schemas.microsoft.com/office/powerpoint/2010/main" val="2711495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BFF2306-9453-4905-81AE-074A78AFE1B0}" type="slidenum">
              <a:rPr lang="es-ES" smtClean="0"/>
              <a:t>12</a:t>
            </a:fld>
            <a:endParaRPr lang="es-ES"/>
          </a:p>
        </p:txBody>
      </p:sp>
    </p:spTree>
    <p:extLst>
      <p:ext uri="{BB962C8B-B14F-4D97-AF65-F5344CB8AC3E}">
        <p14:creationId xmlns:p14="http://schemas.microsoft.com/office/powerpoint/2010/main" val="1858478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BFF2306-9453-4905-81AE-074A78AFE1B0}" type="slidenum">
              <a:rPr lang="es-ES" smtClean="0"/>
              <a:t>13</a:t>
            </a:fld>
            <a:endParaRPr lang="es-ES"/>
          </a:p>
        </p:txBody>
      </p:sp>
    </p:spTree>
    <p:extLst>
      <p:ext uri="{BB962C8B-B14F-4D97-AF65-F5344CB8AC3E}">
        <p14:creationId xmlns:p14="http://schemas.microsoft.com/office/powerpoint/2010/main" val="2809581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BFF2306-9453-4905-81AE-074A78AFE1B0}" type="slidenum">
              <a:rPr lang="es-ES" smtClean="0"/>
              <a:t>14</a:t>
            </a:fld>
            <a:endParaRPr lang="es-ES"/>
          </a:p>
        </p:txBody>
      </p:sp>
    </p:spTree>
    <p:extLst>
      <p:ext uri="{BB962C8B-B14F-4D97-AF65-F5344CB8AC3E}">
        <p14:creationId xmlns:p14="http://schemas.microsoft.com/office/powerpoint/2010/main" val="2555579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BFF2306-9453-4905-81AE-074A78AFE1B0}" type="slidenum">
              <a:rPr lang="es-ES" smtClean="0"/>
              <a:t>15</a:t>
            </a:fld>
            <a:endParaRPr lang="es-ES"/>
          </a:p>
        </p:txBody>
      </p:sp>
    </p:spTree>
    <p:extLst>
      <p:ext uri="{BB962C8B-B14F-4D97-AF65-F5344CB8AC3E}">
        <p14:creationId xmlns:p14="http://schemas.microsoft.com/office/powerpoint/2010/main" val="46724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8C803B41-6D23-4544-9E15-224C305DA743}" type="datetime1">
              <a:rPr lang="en-US" smtClean="0"/>
              <a:t>3/16/2023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9449C09-60F4-43B8-BD37-5C6193F0C7E4}" type="slidenum">
              <a:rPr lang="en-US" smtClean="0"/>
              <a:t>‹Nº›</a:t>
            </a:fld>
            <a:endParaRPr lang="en-US"/>
          </a:p>
        </p:txBody>
      </p:sp>
    </p:spTree>
    <p:extLst>
      <p:ext uri="{BB962C8B-B14F-4D97-AF65-F5344CB8AC3E}">
        <p14:creationId xmlns:p14="http://schemas.microsoft.com/office/powerpoint/2010/main" val="151693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493FB2C0-F70A-40F6-9788-03078B1E508D}" type="datetime1">
              <a:rPr lang="en-US" smtClean="0"/>
              <a:t>3/16/2023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9449C09-60F4-43B8-BD37-5C6193F0C7E4}" type="slidenum">
              <a:rPr lang="en-US" smtClean="0"/>
              <a:t>‹Nº›</a:t>
            </a:fld>
            <a:endParaRPr lang="en-US"/>
          </a:p>
        </p:txBody>
      </p:sp>
    </p:spTree>
    <p:extLst>
      <p:ext uri="{BB962C8B-B14F-4D97-AF65-F5344CB8AC3E}">
        <p14:creationId xmlns:p14="http://schemas.microsoft.com/office/powerpoint/2010/main" val="124159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63B9E112-2B05-4917-B0F5-61D512799A36}" type="datetime1">
              <a:rPr lang="en-US" smtClean="0"/>
              <a:t>3/16/2023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9449C09-60F4-43B8-BD37-5C6193F0C7E4}" type="slidenum">
              <a:rPr lang="en-US" smtClean="0"/>
              <a:t>‹Nº›</a:t>
            </a:fld>
            <a:endParaRPr lang="en-US"/>
          </a:p>
        </p:txBody>
      </p:sp>
    </p:spTree>
    <p:extLst>
      <p:ext uri="{BB962C8B-B14F-4D97-AF65-F5344CB8AC3E}">
        <p14:creationId xmlns:p14="http://schemas.microsoft.com/office/powerpoint/2010/main" val="52942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0FA1D668-C6F1-4AFC-97B3-5F5563EE3AE3}" type="datetime1">
              <a:rPr lang="en-US" smtClean="0"/>
              <a:t>3/16/2023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9449C09-60F4-43B8-BD37-5C6193F0C7E4}" type="slidenum">
              <a:rPr lang="en-US" smtClean="0"/>
              <a:t>‹Nº›</a:t>
            </a:fld>
            <a:endParaRPr lang="en-US"/>
          </a:p>
        </p:txBody>
      </p:sp>
    </p:spTree>
    <p:extLst>
      <p:ext uri="{BB962C8B-B14F-4D97-AF65-F5344CB8AC3E}">
        <p14:creationId xmlns:p14="http://schemas.microsoft.com/office/powerpoint/2010/main" val="231086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0D1E9722-281E-4088-9BCF-1962DA24A416}" type="datetime1">
              <a:rPr lang="en-US" smtClean="0"/>
              <a:t>3/16/2023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9449C09-60F4-43B8-BD37-5C6193F0C7E4}" type="slidenum">
              <a:rPr lang="en-US" smtClean="0"/>
              <a:t>‹Nº›</a:t>
            </a:fld>
            <a:endParaRPr lang="en-US"/>
          </a:p>
        </p:txBody>
      </p:sp>
    </p:spTree>
    <p:extLst>
      <p:ext uri="{BB962C8B-B14F-4D97-AF65-F5344CB8AC3E}">
        <p14:creationId xmlns:p14="http://schemas.microsoft.com/office/powerpoint/2010/main" val="190413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5E80D56B-AC16-4017-9186-367F72B5CC13}" type="datetime1">
              <a:rPr lang="en-US" smtClean="0"/>
              <a:t>3/16/2023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9449C09-60F4-43B8-BD37-5C6193F0C7E4}" type="slidenum">
              <a:rPr lang="en-US" smtClean="0"/>
              <a:t>‹Nº›</a:t>
            </a:fld>
            <a:endParaRPr lang="en-US"/>
          </a:p>
        </p:txBody>
      </p:sp>
    </p:spTree>
    <p:extLst>
      <p:ext uri="{BB962C8B-B14F-4D97-AF65-F5344CB8AC3E}">
        <p14:creationId xmlns:p14="http://schemas.microsoft.com/office/powerpoint/2010/main" val="369683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011E970F-F3F1-4008-88E8-8C061D7418FC}" type="datetime1">
              <a:rPr lang="en-US" smtClean="0"/>
              <a:t>3/16/2023</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9449C09-60F4-43B8-BD37-5C6193F0C7E4}" type="slidenum">
              <a:rPr lang="en-US" smtClean="0"/>
              <a:t>‹Nº›</a:t>
            </a:fld>
            <a:endParaRPr lang="en-US"/>
          </a:p>
        </p:txBody>
      </p:sp>
    </p:spTree>
    <p:extLst>
      <p:ext uri="{BB962C8B-B14F-4D97-AF65-F5344CB8AC3E}">
        <p14:creationId xmlns:p14="http://schemas.microsoft.com/office/powerpoint/2010/main" val="96464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523E8FBD-E00F-4F7C-BF9F-B15DB48A3255}" type="datetime1">
              <a:rPr lang="en-US" smtClean="0"/>
              <a:t>3/16/2023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9449C09-60F4-43B8-BD37-5C6193F0C7E4}" type="slidenum">
              <a:rPr lang="en-US" smtClean="0"/>
              <a:t>‹Nº›</a:t>
            </a:fld>
            <a:endParaRPr lang="en-US"/>
          </a:p>
        </p:txBody>
      </p:sp>
    </p:spTree>
    <p:extLst>
      <p:ext uri="{BB962C8B-B14F-4D97-AF65-F5344CB8AC3E}">
        <p14:creationId xmlns:p14="http://schemas.microsoft.com/office/powerpoint/2010/main" val="1752656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F2F79DC-9DF4-4937-85F9-665AF049EF23}" type="datetime1">
              <a:rPr lang="en-US" smtClean="0"/>
              <a:t>3/16/2023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9449C09-60F4-43B8-BD37-5C6193F0C7E4}" type="slidenum">
              <a:rPr lang="en-US" smtClean="0"/>
              <a:t>‹Nº›</a:t>
            </a:fld>
            <a:endParaRPr lang="en-US"/>
          </a:p>
        </p:txBody>
      </p:sp>
    </p:spTree>
    <p:extLst>
      <p:ext uri="{BB962C8B-B14F-4D97-AF65-F5344CB8AC3E}">
        <p14:creationId xmlns:p14="http://schemas.microsoft.com/office/powerpoint/2010/main" val="237464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BB21EA6-7ABD-4A66-A3DB-E6DBAED762DA}" type="datetime1">
              <a:rPr lang="en-US" smtClean="0"/>
              <a:t>3/16/2023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9449C09-60F4-43B8-BD37-5C6193F0C7E4}" type="slidenum">
              <a:rPr lang="en-US" smtClean="0"/>
              <a:t>‹Nº›</a:t>
            </a:fld>
            <a:endParaRPr lang="en-US"/>
          </a:p>
        </p:txBody>
      </p:sp>
    </p:spTree>
    <p:extLst>
      <p:ext uri="{BB962C8B-B14F-4D97-AF65-F5344CB8AC3E}">
        <p14:creationId xmlns:p14="http://schemas.microsoft.com/office/powerpoint/2010/main" val="403423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36696BF-0B4E-4C5F-8987-B551FCBEA358}" type="datetime1">
              <a:rPr lang="en-US" smtClean="0"/>
              <a:t>3/16/2023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9449C09-60F4-43B8-BD37-5C6193F0C7E4}" type="slidenum">
              <a:rPr lang="en-US" smtClean="0"/>
              <a:t>‹Nº›</a:t>
            </a:fld>
            <a:endParaRPr lang="en-US"/>
          </a:p>
        </p:txBody>
      </p:sp>
    </p:spTree>
    <p:extLst>
      <p:ext uri="{BB962C8B-B14F-4D97-AF65-F5344CB8AC3E}">
        <p14:creationId xmlns:p14="http://schemas.microsoft.com/office/powerpoint/2010/main" val="267646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7C8F9-680F-4441-9C82-DD933B673D47}" type="datetime1">
              <a:rPr lang="en-US" smtClean="0"/>
              <a:t>3/16/2023</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49C09-60F4-43B8-BD37-5C6193F0C7E4}" type="slidenum">
              <a:rPr lang="en-US" smtClean="0"/>
              <a:t>‹Nº›</a:t>
            </a:fld>
            <a:endParaRPr lang="en-US"/>
          </a:p>
        </p:txBody>
      </p:sp>
    </p:spTree>
    <p:extLst>
      <p:ext uri="{BB962C8B-B14F-4D97-AF65-F5344CB8AC3E}">
        <p14:creationId xmlns:p14="http://schemas.microsoft.com/office/powerpoint/2010/main" val="739535420"/>
      </p:ext>
    </p:extLst>
  </p:cSld>
  <p:clrMap bg1="lt1" tx1="dk1" bg2="lt2" tx2="dk2" accent1="accent1" accent2="accent2" accent3="accent3" accent4="accent4" accent5="accent5" accent6="accent6" hlink="hlink" folHlink="folHlink"/>
  <p:sldLayoutIdLst>
    <p:sldLayoutId id="2147483675" r:id="rId1"/>
    <p:sldLayoutId id="2147483673" r:id="rId2"/>
    <p:sldLayoutId id="2147483676" r:id="rId3"/>
    <p:sldLayoutId id="2147483677" r:id="rId4"/>
    <p:sldLayoutId id="2147483674"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6.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5">
            <a:extLst>
              <a:ext uri="{FF2B5EF4-FFF2-40B4-BE49-F238E27FC236}">
                <a16:creationId xmlns:a16="http://schemas.microsoft.com/office/drawing/2014/main" id="{B94C804F-CB6C-46C8-AD2D-ABC7C342F359}"/>
              </a:ext>
            </a:extLst>
          </p:cNvPr>
          <p:cNvSpPr txBox="1">
            <a:spLocks/>
          </p:cNvSpPr>
          <p:nvPr/>
        </p:nvSpPr>
        <p:spPr>
          <a:xfrm>
            <a:off x="1814768" y="3748469"/>
            <a:ext cx="8889999" cy="220957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s-ES" sz="2800" b="1" dirty="0">
                <a:solidFill>
                  <a:srgbClr val="4472C4"/>
                </a:solidFill>
                <a:cs typeface="Calibri"/>
              </a:rPr>
              <a:t>Reforma de pensiones </a:t>
            </a:r>
          </a:p>
        </p:txBody>
      </p:sp>
      <p:sp>
        <p:nvSpPr>
          <p:cNvPr id="6" name="CuadroTexto 5">
            <a:extLst>
              <a:ext uri="{FF2B5EF4-FFF2-40B4-BE49-F238E27FC236}">
                <a16:creationId xmlns:a16="http://schemas.microsoft.com/office/drawing/2014/main" id="{A0576C5F-E92A-41D8-8273-34899D9FE44A}"/>
              </a:ext>
            </a:extLst>
          </p:cNvPr>
          <p:cNvSpPr txBox="1"/>
          <p:nvPr/>
        </p:nvSpPr>
        <p:spPr>
          <a:xfrm>
            <a:off x="3503788" y="4940409"/>
            <a:ext cx="5320898" cy="830997"/>
          </a:xfrm>
          <a:prstGeom prst="rect">
            <a:avLst/>
          </a:prstGeom>
          <a:noFill/>
        </p:spPr>
        <p:txBody>
          <a:bodyPr wrap="square" lIns="91440" tIns="45720" rIns="91440" bIns="45720" rtlCol="0" anchor="t">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s-ES" sz="1600" u="none" strike="noStrike" kern="0" cap="none" spc="0" normalizeH="0" baseline="0" noProof="0" dirty="0">
                <a:ln>
                  <a:noFill/>
                </a:ln>
                <a:solidFill>
                  <a:srgbClr val="4472C4"/>
                </a:solidFill>
                <a:effectLst/>
                <a:uLnTx/>
                <a:uFillTx/>
                <a:latin typeface="Calibri Light"/>
                <a:cs typeface="Calibri Light"/>
              </a:rPr>
              <a:t>José Luis </a:t>
            </a:r>
            <a:r>
              <a:rPr kumimoji="0" lang="es-ES" sz="1600" u="none" strike="noStrike" kern="0" cap="none" spc="0" normalizeH="0" baseline="0" noProof="0" dirty="0" err="1">
                <a:ln>
                  <a:noFill/>
                </a:ln>
                <a:solidFill>
                  <a:srgbClr val="4472C4"/>
                </a:solidFill>
                <a:effectLst/>
                <a:uLnTx/>
                <a:uFillTx/>
                <a:latin typeface="Calibri Light"/>
                <a:cs typeface="Calibri Light"/>
              </a:rPr>
              <a:t>Escriv</a:t>
            </a:r>
            <a:r>
              <a:rPr lang="es-ES" sz="1600" kern="0" dirty="0">
                <a:solidFill>
                  <a:srgbClr val="4472C4"/>
                </a:solidFill>
                <a:latin typeface="Calibri Light"/>
                <a:cs typeface="Calibri Light"/>
              </a:rPr>
              <a:t>á</a:t>
            </a:r>
          </a:p>
          <a:p>
            <a:pPr marL="0" marR="0" lvl="0" indent="0" algn="ctr" defTabSz="342900" eaLnBrk="1" fontAlgn="auto" latinLnBrk="0" hangingPunct="1">
              <a:lnSpc>
                <a:spcPct val="100000"/>
              </a:lnSpc>
              <a:spcBef>
                <a:spcPts val="0"/>
              </a:spcBef>
              <a:spcAft>
                <a:spcPts val="0"/>
              </a:spcAft>
              <a:buClrTx/>
              <a:buSzTx/>
              <a:buFontTx/>
              <a:buNone/>
              <a:tabLst/>
              <a:defRPr/>
            </a:pPr>
            <a:r>
              <a:rPr lang="es-ES" sz="1600" kern="0" dirty="0">
                <a:solidFill>
                  <a:srgbClr val="4472C4"/>
                </a:solidFill>
                <a:latin typeface="Calibri Light"/>
                <a:cs typeface="Calibri Light"/>
              </a:rPr>
              <a:t>Ministro de Inclusión, Seguridad Social y Migraciones</a:t>
            </a:r>
          </a:p>
          <a:p>
            <a:pPr marL="0" marR="0" lvl="0" indent="0" algn="ctr" defTabSz="342900" eaLnBrk="1" fontAlgn="auto" latinLnBrk="0" hangingPunct="1">
              <a:lnSpc>
                <a:spcPct val="100000"/>
              </a:lnSpc>
              <a:spcBef>
                <a:spcPts val="0"/>
              </a:spcBef>
              <a:spcAft>
                <a:spcPts val="0"/>
              </a:spcAft>
              <a:buClrTx/>
              <a:buSzTx/>
              <a:buFontTx/>
              <a:buNone/>
              <a:tabLst/>
              <a:defRPr/>
            </a:pPr>
            <a:r>
              <a:rPr lang="es-ES" sz="1600" kern="0" dirty="0">
                <a:solidFill>
                  <a:srgbClr val="4472C4"/>
                </a:solidFill>
                <a:latin typeface="Calibri Light"/>
                <a:cs typeface="Calibri Light"/>
              </a:rPr>
              <a:t>Marzo 2023 </a:t>
            </a:r>
          </a:p>
        </p:txBody>
      </p:sp>
      <p:pic>
        <p:nvPicPr>
          <p:cNvPr id="7" name="6 Imagen">
            <a:extLst>
              <a:ext uri="{FF2B5EF4-FFF2-40B4-BE49-F238E27FC236}">
                <a16:creationId xmlns:a16="http://schemas.microsoft.com/office/drawing/2014/main" id="{3CE959AE-7508-4669-B773-CF7918014E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5186" y="6099428"/>
            <a:ext cx="2658103" cy="652034"/>
          </a:xfrm>
          <a:prstGeom prst="rect">
            <a:avLst/>
          </a:prstGeom>
        </p:spPr>
      </p:pic>
      <p:sp>
        <p:nvSpPr>
          <p:cNvPr id="9" name="Triángulo isósceles 6">
            <a:extLst>
              <a:ext uri="{FF2B5EF4-FFF2-40B4-BE49-F238E27FC236}">
                <a16:creationId xmlns:a16="http://schemas.microsoft.com/office/drawing/2014/main" id="{44C9C136-09D2-2642-893F-790F36E11690}"/>
              </a:ext>
            </a:extLst>
          </p:cNvPr>
          <p:cNvSpPr/>
          <p:nvPr/>
        </p:nvSpPr>
        <p:spPr>
          <a:xfrm rot="2700000">
            <a:off x="10355229" y="-218790"/>
            <a:ext cx="2731342" cy="1383253"/>
          </a:xfrm>
          <a:prstGeom prst="triangl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ES"/>
          </a:p>
        </p:txBody>
      </p:sp>
      <p:cxnSp>
        <p:nvCxnSpPr>
          <p:cNvPr id="10" name="Conector recto 9">
            <a:extLst>
              <a:ext uri="{FF2B5EF4-FFF2-40B4-BE49-F238E27FC236}">
                <a16:creationId xmlns:a16="http://schemas.microsoft.com/office/drawing/2014/main" id="{D692CD7B-78CF-564C-8E36-EE5C410DEE64}"/>
              </a:ext>
            </a:extLst>
          </p:cNvPr>
          <p:cNvCxnSpPr>
            <a:cxnSpLocks/>
          </p:cNvCxnSpPr>
          <p:nvPr/>
        </p:nvCxnSpPr>
        <p:spPr>
          <a:xfrm>
            <a:off x="2611894" y="4897206"/>
            <a:ext cx="7295745" cy="0"/>
          </a:xfrm>
          <a:prstGeom prst="line">
            <a:avLst/>
          </a:prstGeom>
          <a:ln w="12700" cmpd="sng">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1" name="Imagen 10" descr="Persona con cuchillo en la mano&#10;&#10;Descripción generada automáticamente con confianza baja">
            <a:extLst>
              <a:ext uri="{FF2B5EF4-FFF2-40B4-BE49-F238E27FC236}">
                <a16:creationId xmlns:a16="http://schemas.microsoft.com/office/drawing/2014/main" id="{A0555635-F3E3-5C49-9D0B-229371AC6271}"/>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a:ext>
            </a:extLst>
          </a:blip>
          <a:srcRect/>
          <a:stretch/>
        </p:blipFill>
        <p:spPr>
          <a:xfrm>
            <a:off x="0" y="-1"/>
            <a:ext cx="12192000" cy="3423678"/>
          </a:xfrm>
          <a:prstGeom prst="rect">
            <a:avLst/>
          </a:prstGeom>
        </p:spPr>
      </p:pic>
      <p:sp>
        <p:nvSpPr>
          <p:cNvPr id="3" name="CuadroTexto 2">
            <a:extLst>
              <a:ext uri="{FF2B5EF4-FFF2-40B4-BE49-F238E27FC236}">
                <a16:creationId xmlns:a16="http://schemas.microsoft.com/office/drawing/2014/main" id="{5B57976E-A59B-7BB5-8ECB-C9CC02927FD0}"/>
              </a:ext>
            </a:extLst>
          </p:cNvPr>
          <p:cNvSpPr txBox="1"/>
          <p:nvPr/>
        </p:nvSpPr>
        <p:spPr>
          <a:xfrm>
            <a:off x="1554867" y="4272514"/>
            <a:ext cx="9009822" cy="369332"/>
          </a:xfrm>
          <a:prstGeom prst="rect">
            <a:avLst/>
          </a:prstGeom>
          <a:noFill/>
        </p:spPr>
        <p:txBody>
          <a:bodyPr wrap="square">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es-ES" sz="1800" kern="0">
                <a:solidFill>
                  <a:srgbClr val="4472C4"/>
                </a:solidFill>
                <a:latin typeface="Calibri Light"/>
                <a:cs typeface="Calibri Light"/>
              </a:rPr>
              <a:t>Presentaci</a:t>
            </a:r>
            <a:r>
              <a:rPr lang="es-ES" kern="0">
                <a:solidFill>
                  <a:srgbClr val="4472C4"/>
                </a:solidFill>
                <a:latin typeface="Calibri Light"/>
                <a:cs typeface="Calibri Light"/>
              </a:rPr>
              <a:t>ón a la </a:t>
            </a:r>
            <a:r>
              <a:rPr lang="es-ES" sz="1800" kern="0">
                <a:solidFill>
                  <a:srgbClr val="4472C4"/>
                </a:solidFill>
                <a:latin typeface="Calibri Light"/>
                <a:cs typeface="Calibri Light"/>
              </a:rPr>
              <a:t>Comisión de Seguimiento y Evaluación de los Acuerdos del Pacto de Toledo</a:t>
            </a:r>
          </a:p>
        </p:txBody>
      </p:sp>
    </p:spTree>
    <p:extLst>
      <p:ext uri="{BB962C8B-B14F-4D97-AF65-F5344CB8AC3E}">
        <p14:creationId xmlns:p14="http://schemas.microsoft.com/office/powerpoint/2010/main" val="970494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B4C2DE49-AEA3-6828-09E8-4932925F2A7F}"/>
              </a:ext>
            </a:extLst>
          </p:cNvPr>
          <p:cNvSpPr>
            <a:spLocks noGrp="1"/>
          </p:cNvSpPr>
          <p:nvPr>
            <p:ph type="sldNum" sz="quarter" idx="12"/>
          </p:nvPr>
        </p:nvSpPr>
        <p:spPr>
          <a:xfrm>
            <a:off x="9142208" y="6419889"/>
            <a:ext cx="2743200" cy="365125"/>
          </a:xfrm>
        </p:spPr>
        <p:txBody>
          <a:bodyPr/>
          <a:lstStyle/>
          <a:p>
            <a:fld id="{D9449C09-60F4-43B8-BD37-5C6193F0C7E4}" type="slidenum">
              <a:rPr lang="en-US" smtClean="0"/>
              <a:t>10</a:t>
            </a:fld>
            <a:endParaRPr lang="en-US"/>
          </a:p>
        </p:txBody>
      </p:sp>
      <p:sp>
        <p:nvSpPr>
          <p:cNvPr id="2" name="CuadroTexto 1">
            <a:extLst>
              <a:ext uri="{FF2B5EF4-FFF2-40B4-BE49-F238E27FC236}">
                <a16:creationId xmlns:a16="http://schemas.microsoft.com/office/drawing/2014/main" id="{830D570F-E4E5-2D6A-5FB1-BC8C746A674C}"/>
              </a:ext>
            </a:extLst>
          </p:cNvPr>
          <p:cNvSpPr txBox="1"/>
          <p:nvPr/>
        </p:nvSpPr>
        <p:spPr>
          <a:xfrm>
            <a:off x="722956" y="1121393"/>
            <a:ext cx="7675099" cy="369332"/>
          </a:xfrm>
          <a:prstGeom prst="rect">
            <a:avLst/>
          </a:prstGeom>
          <a:noFill/>
        </p:spPr>
        <p:txBody>
          <a:bodyPr wrap="square" rtlCol="0">
            <a:spAutoFit/>
          </a:bodyPr>
          <a:lstStyle/>
          <a:p>
            <a:pPr algn="ctr"/>
            <a:r>
              <a:rPr lang="es-ES" b="1"/>
              <a:t>Ejemplo de los efectos de la reforma en el cómputo de la pensión</a:t>
            </a:r>
          </a:p>
        </p:txBody>
      </p:sp>
      <p:sp>
        <p:nvSpPr>
          <p:cNvPr id="3" name="Título 1">
            <a:extLst>
              <a:ext uri="{FF2B5EF4-FFF2-40B4-BE49-F238E27FC236}">
                <a16:creationId xmlns:a16="http://schemas.microsoft.com/office/drawing/2014/main" id="{8ADDD5FE-0DC3-66EC-99F2-D3ED1119A376}"/>
              </a:ext>
            </a:extLst>
          </p:cNvPr>
          <p:cNvSpPr>
            <a:spLocks noGrp="1"/>
          </p:cNvSpPr>
          <p:nvPr>
            <p:ph type="title"/>
          </p:nvPr>
        </p:nvSpPr>
        <p:spPr>
          <a:xfrm>
            <a:off x="121302" y="324846"/>
            <a:ext cx="11192796" cy="820498"/>
          </a:xfrm>
        </p:spPr>
        <p:txBody>
          <a:bodyPr>
            <a:normAutofit/>
          </a:bodyPr>
          <a:lstStyle/>
          <a:p>
            <a:pPr algn="just"/>
            <a:r>
              <a:rPr lang="es-ES" sz="2000" b="1">
                <a:solidFill>
                  <a:schemeClr val="tx2"/>
                </a:solidFill>
                <a:latin typeface="Calibri"/>
                <a:ea typeface="Calibri"/>
                <a:cs typeface="Calibri"/>
              </a:rPr>
              <a:t>La reforma facilita combatir la brecha de género en pensiones, excluyendo los peores años</a:t>
            </a:r>
          </a:p>
        </p:txBody>
      </p:sp>
      <p:sp>
        <p:nvSpPr>
          <p:cNvPr id="4" name="CuadroTexto 3">
            <a:extLst>
              <a:ext uri="{FF2B5EF4-FFF2-40B4-BE49-F238E27FC236}">
                <a16:creationId xmlns:a16="http://schemas.microsoft.com/office/drawing/2014/main" id="{34FB0C8C-AFD4-BCBE-DE7E-70C341987DCD}"/>
              </a:ext>
            </a:extLst>
          </p:cNvPr>
          <p:cNvSpPr txBox="1"/>
          <p:nvPr/>
        </p:nvSpPr>
        <p:spPr>
          <a:xfrm>
            <a:off x="121302" y="83403"/>
            <a:ext cx="5248275" cy="338554"/>
          </a:xfrm>
          <a:prstGeom prst="rect">
            <a:avLst/>
          </a:prstGeom>
          <a:noFill/>
        </p:spPr>
        <p:txBody>
          <a:bodyPr wrap="square" rtlCol="0">
            <a:spAutoFit/>
          </a:bodyPr>
          <a:lstStyle/>
          <a:p>
            <a:r>
              <a:rPr lang="es-ES" sz="1600" b="1">
                <a:solidFill>
                  <a:schemeClr val="accent6"/>
                </a:solidFill>
              </a:rPr>
              <a:t>2. Equidad y solidaridad </a:t>
            </a:r>
          </a:p>
        </p:txBody>
      </p:sp>
      <p:pic>
        <p:nvPicPr>
          <p:cNvPr id="5" name="Gráfico 4" descr="Perfil de mujer contorno">
            <a:extLst>
              <a:ext uri="{FF2B5EF4-FFF2-40B4-BE49-F238E27FC236}">
                <a16:creationId xmlns:a16="http://schemas.microsoft.com/office/drawing/2014/main" id="{8D0DE3BD-EF4E-1004-A336-8FD5202EB6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1073" y="1726179"/>
            <a:ext cx="914400" cy="914400"/>
          </a:xfrm>
          <a:prstGeom prst="rect">
            <a:avLst/>
          </a:prstGeom>
        </p:spPr>
      </p:pic>
      <p:sp>
        <p:nvSpPr>
          <p:cNvPr id="6" name="CuadroTexto 5">
            <a:extLst>
              <a:ext uri="{FF2B5EF4-FFF2-40B4-BE49-F238E27FC236}">
                <a16:creationId xmlns:a16="http://schemas.microsoft.com/office/drawing/2014/main" id="{6FCD4E9A-62CB-050C-1405-AEC7F3657CCF}"/>
              </a:ext>
            </a:extLst>
          </p:cNvPr>
          <p:cNvSpPr txBox="1"/>
          <p:nvPr/>
        </p:nvSpPr>
        <p:spPr>
          <a:xfrm>
            <a:off x="8782515" y="5508569"/>
            <a:ext cx="2886076" cy="646331"/>
          </a:xfrm>
          <a:prstGeom prst="rect">
            <a:avLst/>
          </a:prstGeom>
          <a:solidFill>
            <a:schemeClr val="accent6">
              <a:lumMod val="20000"/>
              <a:lumOff val="80000"/>
            </a:schemeClr>
          </a:solidFill>
        </p:spPr>
        <p:txBody>
          <a:bodyPr wrap="square">
            <a:spAutoFit/>
          </a:bodyPr>
          <a:lstStyle>
            <a:defPPr>
              <a:defRPr lang="es-ES"/>
            </a:defPPr>
            <a:lvl1pPr marL="342900" indent="-342900" algn="just">
              <a:buFont typeface="Arial" panose="020B0604020202020204" pitchFamily="34" charset="0"/>
              <a:buChar char="•"/>
              <a:defRPr>
                <a:solidFill>
                  <a:schemeClr val="accent1">
                    <a:lumMod val="50000"/>
                  </a:schemeClr>
                </a:solidFill>
              </a:defRPr>
            </a:lvl1pPr>
          </a:lstStyle>
          <a:p>
            <a:pPr marL="0" indent="0" algn="ctr">
              <a:buNone/>
            </a:pPr>
            <a:r>
              <a:rPr lang="es-ES" b="1"/>
              <a:t>Su pensión se quedaría en 1.715€</a:t>
            </a:r>
          </a:p>
        </p:txBody>
      </p:sp>
      <p:sp>
        <p:nvSpPr>
          <p:cNvPr id="9" name="Triángulo isósceles 8">
            <a:extLst>
              <a:ext uri="{FF2B5EF4-FFF2-40B4-BE49-F238E27FC236}">
                <a16:creationId xmlns:a16="http://schemas.microsoft.com/office/drawing/2014/main" id="{6A27506A-77F0-FDEB-3086-8C0D427BCF28}"/>
              </a:ext>
            </a:extLst>
          </p:cNvPr>
          <p:cNvSpPr/>
          <p:nvPr/>
        </p:nvSpPr>
        <p:spPr>
          <a:xfrm rot="10800000">
            <a:off x="8689310" y="5148494"/>
            <a:ext cx="2857926" cy="156399"/>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id="{40802ADA-D204-8C76-2630-A928B6DDB7A1}"/>
              </a:ext>
            </a:extLst>
          </p:cNvPr>
          <p:cNvSpPr txBox="1"/>
          <p:nvPr/>
        </p:nvSpPr>
        <p:spPr>
          <a:xfrm>
            <a:off x="5237696" y="1562063"/>
            <a:ext cx="2059509" cy="307777"/>
          </a:xfrm>
          <a:prstGeom prst="rect">
            <a:avLst/>
          </a:prstGeom>
          <a:solidFill>
            <a:schemeClr val="accent1">
              <a:lumMod val="20000"/>
              <a:lumOff val="80000"/>
            </a:schemeClr>
          </a:solidFill>
        </p:spPr>
        <p:txBody>
          <a:bodyPr wrap="square" rtlCol="0">
            <a:spAutoFit/>
          </a:bodyPr>
          <a:lstStyle/>
          <a:p>
            <a:r>
              <a:rPr lang="es-ES" sz="1400" b="1">
                <a:solidFill>
                  <a:srgbClr val="C00000"/>
                </a:solidFill>
              </a:rPr>
              <a:t>Interrupción de la carrera</a:t>
            </a:r>
          </a:p>
        </p:txBody>
      </p:sp>
      <p:sp>
        <p:nvSpPr>
          <p:cNvPr id="12" name="Abrir llave 11">
            <a:extLst>
              <a:ext uri="{FF2B5EF4-FFF2-40B4-BE49-F238E27FC236}">
                <a16:creationId xmlns:a16="http://schemas.microsoft.com/office/drawing/2014/main" id="{28674149-1252-9607-542F-8D53CA14ECA6}"/>
              </a:ext>
            </a:extLst>
          </p:cNvPr>
          <p:cNvSpPr/>
          <p:nvPr/>
        </p:nvSpPr>
        <p:spPr>
          <a:xfrm rot="5400000">
            <a:off x="6113562" y="1858803"/>
            <a:ext cx="307779" cy="442981"/>
          </a:xfrm>
          <a:prstGeom prst="leftBrace">
            <a:avLst/>
          </a:prstGeom>
          <a:noFill/>
          <a:ln w="158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s-ES_tradnl" sz="1100"/>
          </a:p>
        </p:txBody>
      </p:sp>
      <p:sp>
        <p:nvSpPr>
          <p:cNvPr id="13" name="CuadroTexto 12">
            <a:extLst>
              <a:ext uri="{FF2B5EF4-FFF2-40B4-BE49-F238E27FC236}">
                <a16:creationId xmlns:a16="http://schemas.microsoft.com/office/drawing/2014/main" id="{8D9A22A8-2145-A17A-67AC-6A3606EB78A6}"/>
              </a:ext>
            </a:extLst>
          </p:cNvPr>
          <p:cNvSpPr txBox="1"/>
          <p:nvPr/>
        </p:nvSpPr>
        <p:spPr>
          <a:xfrm>
            <a:off x="8531430" y="2956281"/>
            <a:ext cx="3388246" cy="1077218"/>
          </a:xfrm>
          <a:prstGeom prst="rect">
            <a:avLst/>
          </a:prstGeom>
          <a:noFill/>
        </p:spPr>
        <p:txBody>
          <a:bodyPr wrap="square">
            <a:spAutoFit/>
          </a:bodyPr>
          <a:lstStyle/>
          <a:p>
            <a:r>
              <a:rPr lang="es-ES" sz="1600">
                <a:solidFill>
                  <a:schemeClr val="accent1">
                    <a:lumMod val="50000"/>
                  </a:schemeClr>
                </a:solidFill>
              </a:rPr>
              <a:t>Periodo cotizado: desde 1978 a 2022 un total de 44 años, con una interrupción de DOS años en la crisis financiera</a:t>
            </a:r>
          </a:p>
        </p:txBody>
      </p:sp>
      <p:cxnSp>
        <p:nvCxnSpPr>
          <p:cNvPr id="15" name="Conector recto 14">
            <a:extLst>
              <a:ext uri="{FF2B5EF4-FFF2-40B4-BE49-F238E27FC236}">
                <a16:creationId xmlns:a16="http://schemas.microsoft.com/office/drawing/2014/main" id="{1CBD8029-5535-5562-7290-2F31FEDF697F}"/>
              </a:ext>
            </a:extLst>
          </p:cNvPr>
          <p:cNvCxnSpPr/>
          <p:nvPr/>
        </p:nvCxnSpPr>
        <p:spPr>
          <a:xfrm>
            <a:off x="8497162" y="2762119"/>
            <a:ext cx="338824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FF996218-6A3B-8A36-3192-21B7C2DB0F16}"/>
              </a:ext>
            </a:extLst>
          </p:cNvPr>
          <p:cNvSpPr txBox="1"/>
          <p:nvPr/>
        </p:nvSpPr>
        <p:spPr>
          <a:xfrm>
            <a:off x="8782514" y="4709546"/>
            <a:ext cx="2931965" cy="338554"/>
          </a:xfrm>
          <a:prstGeom prst="rect">
            <a:avLst/>
          </a:prstGeom>
          <a:solidFill>
            <a:schemeClr val="accent6">
              <a:lumMod val="20000"/>
              <a:lumOff val="80000"/>
            </a:schemeClr>
          </a:solidFill>
        </p:spPr>
        <p:txBody>
          <a:bodyPr wrap="square" lIns="91440" tIns="45720" rIns="91440" bIns="45720" rtlCol="0" anchor="t">
            <a:spAutoFit/>
          </a:bodyPr>
          <a:lstStyle>
            <a:defPPr>
              <a:defRPr lang="es-ES"/>
            </a:defPPr>
            <a:lvl1pPr algn="ctr">
              <a:defRPr b="1">
                <a:solidFill>
                  <a:schemeClr val="bg1"/>
                </a:solidFill>
              </a:defRPr>
            </a:lvl1pPr>
          </a:lstStyle>
          <a:p>
            <a:pPr marL="0" marR="0" lvl="0" indent="0" defTabSz="914400" rtl="0" eaLnBrk="0" fontAlgn="base" latinLnBrk="0" hangingPunct="0">
              <a:lnSpc>
                <a:spcPct val="100000"/>
              </a:lnSpc>
              <a:spcBef>
                <a:spcPct val="0"/>
              </a:spcBef>
              <a:spcAft>
                <a:spcPct val="0"/>
              </a:spcAft>
              <a:buClrTx/>
              <a:buSzTx/>
              <a:buFontTx/>
              <a:buNone/>
              <a:tabLst/>
            </a:pPr>
            <a:r>
              <a:rPr lang="es-ES" altLang="es-ES" sz="1600">
                <a:solidFill>
                  <a:schemeClr val="tx2"/>
                </a:solidFill>
              </a:rPr>
              <a:t>SISTEMA HOY EN VIGOR</a:t>
            </a:r>
            <a:endParaRPr kumimoji="0" lang="es-ES" altLang="es-ES" sz="1200" i="0" u="none" strike="noStrike" cap="none" normalizeH="0" baseline="0">
              <a:ln>
                <a:noFill/>
              </a:ln>
              <a:solidFill>
                <a:schemeClr val="tx2"/>
              </a:solidFill>
              <a:effectLst/>
            </a:endParaRPr>
          </a:p>
        </p:txBody>
      </p:sp>
      <p:pic>
        <p:nvPicPr>
          <p:cNvPr id="17" name="Imagen 16">
            <a:extLst>
              <a:ext uri="{FF2B5EF4-FFF2-40B4-BE49-F238E27FC236}">
                <a16:creationId xmlns:a16="http://schemas.microsoft.com/office/drawing/2014/main" id="{0EAFF594-E84F-BA0F-2CFB-FCA81BBA97BD}"/>
              </a:ext>
            </a:extLst>
          </p:cNvPr>
          <p:cNvPicPr>
            <a:picLocks noChangeAspect="1"/>
          </p:cNvPicPr>
          <p:nvPr/>
        </p:nvPicPr>
        <p:blipFill>
          <a:blip r:embed="rId4"/>
          <a:stretch>
            <a:fillRect/>
          </a:stretch>
        </p:blipFill>
        <p:spPr>
          <a:xfrm>
            <a:off x="419145" y="1588826"/>
            <a:ext cx="8197003" cy="4889346"/>
          </a:xfrm>
          <a:prstGeom prst="rect">
            <a:avLst/>
          </a:prstGeom>
        </p:spPr>
      </p:pic>
      <p:sp>
        <p:nvSpPr>
          <p:cNvPr id="18" name="CuadroTexto 17">
            <a:extLst>
              <a:ext uri="{FF2B5EF4-FFF2-40B4-BE49-F238E27FC236}">
                <a16:creationId xmlns:a16="http://schemas.microsoft.com/office/drawing/2014/main" id="{EF946717-7A6F-102F-64A9-11E82BF1C501}"/>
              </a:ext>
            </a:extLst>
          </p:cNvPr>
          <p:cNvSpPr txBox="1"/>
          <p:nvPr/>
        </p:nvSpPr>
        <p:spPr>
          <a:xfrm>
            <a:off x="1614389" y="3523714"/>
            <a:ext cx="1645920" cy="338554"/>
          </a:xfrm>
          <a:prstGeom prst="rect">
            <a:avLst/>
          </a:prstGeom>
          <a:noFill/>
        </p:spPr>
        <p:txBody>
          <a:bodyPr wrap="square" rtlCol="0">
            <a:spAutoFit/>
          </a:bodyPr>
          <a:lstStyle/>
          <a:p>
            <a:r>
              <a:rPr lang="en-US" sz="1600" b="1">
                <a:solidFill>
                  <a:srgbClr val="C00000"/>
                </a:solidFill>
              </a:rPr>
              <a:t>Vida </a:t>
            </a:r>
            <a:r>
              <a:rPr lang="en-US" sz="1600" b="1" err="1">
                <a:solidFill>
                  <a:srgbClr val="C00000"/>
                </a:solidFill>
              </a:rPr>
              <a:t>laboral</a:t>
            </a:r>
            <a:r>
              <a:rPr lang="en-US" sz="1600" b="1">
                <a:solidFill>
                  <a:srgbClr val="C00000"/>
                </a:solidFill>
              </a:rPr>
              <a:t> </a:t>
            </a:r>
          </a:p>
        </p:txBody>
      </p:sp>
      <p:sp>
        <p:nvSpPr>
          <p:cNvPr id="19" name="CuadroTexto 18">
            <a:extLst>
              <a:ext uri="{FF2B5EF4-FFF2-40B4-BE49-F238E27FC236}">
                <a16:creationId xmlns:a16="http://schemas.microsoft.com/office/drawing/2014/main" id="{5604011C-4966-DB0F-3C97-E4251FAF1020}"/>
              </a:ext>
            </a:extLst>
          </p:cNvPr>
          <p:cNvSpPr txBox="1"/>
          <p:nvPr/>
        </p:nvSpPr>
        <p:spPr>
          <a:xfrm>
            <a:off x="2210326" y="5421864"/>
            <a:ext cx="1973988" cy="338554"/>
          </a:xfrm>
          <a:prstGeom prst="rect">
            <a:avLst/>
          </a:prstGeom>
          <a:solidFill>
            <a:schemeClr val="accent1">
              <a:lumMod val="20000"/>
              <a:lumOff val="80000"/>
            </a:schemeClr>
          </a:solidFill>
          <a:ln>
            <a:noFill/>
          </a:ln>
        </p:spPr>
        <p:txBody>
          <a:bodyPr wrap="square" rtlCol="0">
            <a:spAutoFit/>
          </a:bodyPr>
          <a:lstStyle/>
          <a:p>
            <a:r>
              <a:rPr lang="es-ES" sz="1600" b="1">
                <a:solidFill>
                  <a:schemeClr val="accent5"/>
                </a:solidFill>
              </a:rPr>
              <a:t>Periodo de computo</a:t>
            </a:r>
          </a:p>
        </p:txBody>
      </p:sp>
    </p:spTree>
    <p:extLst>
      <p:ext uri="{BB962C8B-B14F-4D97-AF65-F5344CB8AC3E}">
        <p14:creationId xmlns:p14="http://schemas.microsoft.com/office/powerpoint/2010/main" val="2451837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B4C2DE49-AEA3-6828-09E8-4932925F2A7F}"/>
              </a:ext>
            </a:extLst>
          </p:cNvPr>
          <p:cNvSpPr>
            <a:spLocks noGrp="1"/>
          </p:cNvSpPr>
          <p:nvPr>
            <p:ph type="sldNum" sz="quarter" idx="12"/>
          </p:nvPr>
        </p:nvSpPr>
        <p:spPr>
          <a:xfrm>
            <a:off x="9203873" y="6350591"/>
            <a:ext cx="2743200" cy="365125"/>
          </a:xfrm>
        </p:spPr>
        <p:txBody>
          <a:bodyPr/>
          <a:lstStyle/>
          <a:p>
            <a:fld id="{D9449C09-60F4-43B8-BD37-5C6193F0C7E4}" type="slidenum">
              <a:rPr lang="en-US" smtClean="0"/>
              <a:t>11</a:t>
            </a:fld>
            <a:endParaRPr lang="en-US" dirty="0"/>
          </a:p>
        </p:txBody>
      </p:sp>
      <p:sp>
        <p:nvSpPr>
          <p:cNvPr id="2" name="CuadroTexto 1">
            <a:extLst>
              <a:ext uri="{FF2B5EF4-FFF2-40B4-BE49-F238E27FC236}">
                <a16:creationId xmlns:a16="http://schemas.microsoft.com/office/drawing/2014/main" id="{830D570F-E4E5-2D6A-5FB1-BC8C746A674C}"/>
              </a:ext>
            </a:extLst>
          </p:cNvPr>
          <p:cNvSpPr txBox="1"/>
          <p:nvPr/>
        </p:nvSpPr>
        <p:spPr>
          <a:xfrm>
            <a:off x="722956" y="1121393"/>
            <a:ext cx="7675099" cy="369332"/>
          </a:xfrm>
          <a:prstGeom prst="rect">
            <a:avLst/>
          </a:prstGeom>
          <a:noFill/>
        </p:spPr>
        <p:txBody>
          <a:bodyPr wrap="square" rtlCol="0">
            <a:spAutoFit/>
          </a:bodyPr>
          <a:lstStyle/>
          <a:p>
            <a:pPr algn="ctr"/>
            <a:r>
              <a:rPr lang="es-ES" b="1"/>
              <a:t>Ejemplo de los efectos de la reforma en el cómputo de la pensión</a:t>
            </a:r>
          </a:p>
        </p:txBody>
      </p:sp>
      <p:sp>
        <p:nvSpPr>
          <p:cNvPr id="3" name="Título 1">
            <a:extLst>
              <a:ext uri="{FF2B5EF4-FFF2-40B4-BE49-F238E27FC236}">
                <a16:creationId xmlns:a16="http://schemas.microsoft.com/office/drawing/2014/main" id="{8ADDD5FE-0DC3-66EC-99F2-D3ED1119A376}"/>
              </a:ext>
            </a:extLst>
          </p:cNvPr>
          <p:cNvSpPr>
            <a:spLocks noGrp="1"/>
          </p:cNvSpPr>
          <p:nvPr>
            <p:ph type="title"/>
          </p:nvPr>
        </p:nvSpPr>
        <p:spPr>
          <a:xfrm>
            <a:off x="121302" y="324846"/>
            <a:ext cx="11192796" cy="820498"/>
          </a:xfrm>
        </p:spPr>
        <p:txBody>
          <a:bodyPr>
            <a:normAutofit/>
          </a:bodyPr>
          <a:lstStyle/>
          <a:p>
            <a:pPr algn="just"/>
            <a:r>
              <a:rPr lang="es-ES" sz="2000" b="1">
                <a:solidFill>
                  <a:schemeClr val="tx2"/>
                </a:solidFill>
                <a:latin typeface="Calibri"/>
                <a:ea typeface="Calibri"/>
                <a:cs typeface="Calibri"/>
              </a:rPr>
              <a:t>La reforma facilita combatir la brecha de género en pensiones, excluyendo los peores años</a:t>
            </a:r>
          </a:p>
        </p:txBody>
      </p:sp>
      <p:sp>
        <p:nvSpPr>
          <p:cNvPr id="4" name="CuadroTexto 3">
            <a:extLst>
              <a:ext uri="{FF2B5EF4-FFF2-40B4-BE49-F238E27FC236}">
                <a16:creationId xmlns:a16="http://schemas.microsoft.com/office/drawing/2014/main" id="{34FB0C8C-AFD4-BCBE-DE7E-70C341987DCD}"/>
              </a:ext>
            </a:extLst>
          </p:cNvPr>
          <p:cNvSpPr txBox="1"/>
          <p:nvPr/>
        </p:nvSpPr>
        <p:spPr>
          <a:xfrm>
            <a:off x="121302" y="83403"/>
            <a:ext cx="5248275" cy="338554"/>
          </a:xfrm>
          <a:prstGeom prst="rect">
            <a:avLst/>
          </a:prstGeom>
          <a:noFill/>
        </p:spPr>
        <p:txBody>
          <a:bodyPr wrap="square" rtlCol="0">
            <a:spAutoFit/>
          </a:bodyPr>
          <a:lstStyle/>
          <a:p>
            <a:r>
              <a:rPr lang="es-ES" sz="1600" b="1">
                <a:solidFill>
                  <a:schemeClr val="accent6"/>
                </a:solidFill>
              </a:rPr>
              <a:t>2. Equidad y solidaridad </a:t>
            </a:r>
          </a:p>
        </p:txBody>
      </p:sp>
      <p:pic>
        <p:nvPicPr>
          <p:cNvPr id="5" name="Gráfico 4" descr="Perfil de mujer contorno">
            <a:extLst>
              <a:ext uri="{FF2B5EF4-FFF2-40B4-BE49-F238E27FC236}">
                <a16:creationId xmlns:a16="http://schemas.microsoft.com/office/drawing/2014/main" id="{8D0DE3BD-EF4E-1004-A336-8FD5202EB6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1073" y="1726179"/>
            <a:ext cx="914400" cy="914400"/>
          </a:xfrm>
          <a:prstGeom prst="rect">
            <a:avLst/>
          </a:prstGeom>
        </p:spPr>
      </p:pic>
      <p:sp>
        <p:nvSpPr>
          <p:cNvPr id="10" name="CuadroTexto 9">
            <a:extLst>
              <a:ext uri="{FF2B5EF4-FFF2-40B4-BE49-F238E27FC236}">
                <a16:creationId xmlns:a16="http://schemas.microsoft.com/office/drawing/2014/main" id="{40802ADA-D204-8C76-2630-A928B6DDB7A1}"/>
              </a:ext>
            </a:extLst>
          </p:cNvPr>
          <p:cNvSpPr txBox="1"/>
          <p:nvPr/>
        </p:nvSpPr>
        <p:spPr>
          <a:xfrm>
            <a:off x="5187246" y="1490725"/>
            <a:ext cx="2059509" cy="307777"/>
          </a:xfrm>
          <a:prstGeom prst="rect">
            <a:avLst/>
          </a:prstGeom>
          <a:solidFill>
            <a:schemeClr val="accent1">
              <a:lumMod val="20000"/>
              <a:lumOff val="80000"/>
            </a:schemeClr>
          </a:solidFill>
        </p:spPr>
        <p:txBody>
          <a:bodyPr wrap="square" rtlCol="0">
            <a:spAutoFit/>
          </a:bodyPr>
          <a:lstStyle/>
          <a:p>
            <a:r>
              <a:rPr lang="es-ES" sz="1400" b="1">
                <a:solidFill>
                  <a:srgbClr val="C00000"/>
                </a:solidFill>
              </a:rPr>
              <a:t>Interrupción de la carrera</a:t>
            </a:r>
          </a:p>
        </p:txBody>
      </p:sp>
      <p:sp>
        <p:nvSpPr>
          <p:cNvPr id="12" name="Abrir llave 11">
            <a:extLst>
              <a:ext uri="{FF2B5EF4-FFF2-40B4-BE49-F238E27FC236}">
                <a16:creationId xmlns:a16="http://schemas.microsoft.com/office/drawing/2014/main" id="{28674149-1252-9607-542F-8D53CA14ECA6}"/>
              </a:ext>
            </a:extLst>
          </p:cNvPr>
          <p:cNvSpPr/>
          <p:nvPr/>
        </p:nvSpPr>
        <p:spPr>
          <a:xfrm rot="5400000">
            <a:off x="6063112" y="1787465"/>
            <a:ext cx="307779" cy="442981"/>
          </a:xfrm>
          <a:prstGeom prst="leftBrace">
            <a:avLst/>
          </a:prstGeom>
          <a:noFill/>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s-ES_tradnl" sz="1100"/>
          </a:p>
        </p:txBody>
      </p:sp>
      <p:cxnSp>
        <p:nvCxnSpPr>
          <p:cNvPr id="15" name="Conector recto 14">
            <a:extLst>
              <a:ext uri="{FF2B5EF4-FFF2-40B4-BE49-F238E27FC236}">
                <a16:creationId xmlns:a16="http://schemas.microsoft.com/office/drawing/2014/main" id="{1CBD8029-5535-5562-7290-2F31FEDF697F}"/>
              </a:ext>
            </a:extLst>
          </p:cNvPr>
          <p:cNvCxnSpPr/>
          <p:nvPr/>
        </p:nvCxnSpPr>
        <p:spPr>
          <a:xfrm>
            <a:off x="8497162" y="2762119"/>
            <a:ext cx="3388246"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EF946717-7A6F-102F-64A9-11E82BF1C501}"/>
              </a:ext>
            </a:extLst>
          </p:cNvPr>
          <p:cNvSpPr txBox="1"/>
          <p:nvPr/>
        </p:nvSpPr>
        <p:spPr>
          <a:xfrm>
            <a:off x="1563939" y="3452376"/>
            <a:ext cx="1645920" cy="338554"/>
          </a:xfrm>
          <a:prstGeom prst="rect">
            <a:avLst/>
          </a:prstGeom>
          <a:noFill/>
        </p:spPr>
        <p:txBody>
          <a:bodyPr wrap="square" rtlCol="0">
            <a:spAutoFit/>
          </a:bodyPr>
          <a:lstStyle/>
          <a:p>
            <a:r>
              <a:rPr lang="en-US" sz="1600" b="1">
                <a:solidFill>
                  <a:srgbClr val="C00000"/>
                </a:solidFill>
              </a:rPr>
              <a:t>Vida </a:t>
            </a:r>
            <a:r>
              <a:rPr lang="en-US" sz="1600" b="1" err="1">
                <a:solidFill>
                  <a:srgbClr val="C00000"/>
                </a:solidFill>
              </a:rPr>
              <a:t>laboral</a:t>
            </a:r>
            <a:r>
              <a:rPr lang="en-US" sz="1600" b="1">
                <a:solidFill>
                  <a:srgbClr val="C00000"/>
                </a:solidFill>
              </a:rPr>
              <a:t> </a:t>
            </a:r>
          </a:p>
        </p:txBody>
      </p:sp>
      <p:sp>
        <p:nvSpPr>
          <p:cNvPr id="19" name="CuadroTexto 18">
            <a:extLst>
              <a:ext uri="{FF2B5EF4-FFF2-40B4-BE49-F238E27FC236}">
                <a16:creationId xmlns:a16="http://schemas.microsoft.com/office/drawing/2014/main" id="{5604011C-4966-DB0F-3C97-E4251FAF1020}"/>
              </a:ext>
            </a:extLst>
          </p:cNvPr>
          <p:cNvSpPr txBox="1"/>
          <p:nvPr/>
        </p:nvSpPr>
        <p:spPr>
          <a:xfrm>
            <a:off x="1399905" y="5365180"/>
            <a:ext cx="1973988" cy="338554"/>
          </a:xfrm>
          <a:prstGeom prst="rect">
            <a:avLst/>
          </a:prstGeom>
          <a:solidFill>
            <a:schemeClr val="accent1">
              <a:lumMod val="20000"/>
              <a:lumOff val="80000"/>
            </a:schemeClr>
          </a:solidFill>
          <a:ln>
            <a:noFill/>
          </a:ln>
        </p:spPr>
        <p:txBody>
          <a:bodyPr wrap="square" rtlCol="0">
            <a:spAutoFit/>
          </a:bodyPr>
          <a:lstStyle/>
          <a:p>
            <a:r>
              <a:rPr lang="es-ES" sz="1600" b="1">
                <a:solidFill>
                  <a:schemeClr val="accent5"/>
                </a:solidFill>
              </a:rPr>
              <a:t>Periodo de computo</a:t>
            </a:r>
          </a:p>
        </p:txBody>
      </p:sp>
      <p:pic>
        <p:nvPicPr>
          <p:cNvPr id="8" name="Imagen 7">
            <a:extLst>
              <a:ext uri="{FF2B5EF4-FFF2-40B4-BE49-F238E27FC236}">
                <a16:creationId xmlns:a16="http://schemas.microsoft.com/office/drawing/2014/main" id="{17BAE30A-7C8C-8B12-46F0-36457AD8C162}"/>
              </a:ext>
            </a:extLst>
          </p:cNvPr>
          <p:cNvPicPr>
            <a:picLocks noChangeAspect="1"/>
          </p:cNvPicPr>
          <p:nvPr/>
        </p:nvPicPr>
        <p:blipFill>
          <a:blip r:embed="rId4"/>
          <a:stretch>
            <a:fillRect/>
          </a:stretch>
        </p:blipFill>
        <p:spPr>
          <a:xfrm>
            <a:off x="306592" y="1490725"/>
            <a:ext cx="8260065" cy="4926961"/>
          </a:xfrm>
          <a:prstGeom prst="rect">
            <a:avLst/>
          </a:prstGeom>
        </p:spPr>
      </p:pic>
      <p:sp>
        <p:nvSpPr>
          <p:cNvPr id="11" name="CuadroTexto 1">
            <a:extLst>
              <a:ext uri="{FF2B5EF4-FFF2-40B4-BE49-F238E27FC236}">
                <a16:creationId xmlns:a16="http://schemas.microsoft.com/office/drawing/2014/main" id="{8F7E23EC-0654-04BA-589A-88FB88E1B0BF}"/>
              </a:ext>
            </a:extLst>
          </p:cNvPr>
          <p:cNvSpPr txBox="1"/>
          <p:nvPr/>
        </p:nvSpPr>
        <p:spPr>
          <a:xfrm>
            <a:off x="2560926" y="2307890"/>
            <a:ext cx="1625933" cy="44688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200" b="1">
                <a:solidFill>
                  <a:schemeClr val="accent2"/>
                </a:solidFill>
              </a:rPr>
              <a:t>Ganancia por ampliación del periodo de computo</a:t>
            </a:r>
            <a:endParaRPr lang="en-GB" sz="1200" b="1">
              <a:solidFill>
                <a:schemeClr val="accent2"/>
              </a:solidFill>
            </a:endParaRPr>
          </a:p>
        </p:txBody>
      </p:sp>
      <p:sp>
        <p:nvSpPr>
          <p:cNvPr id="14" name="Elipse 13">
            <a:extLst>
              <a:ext uri="{FF2B5EF4-FFF2-40B4-BE49-F238E27FC236}">
                <a16:creationId xmlns:a16="http://schemas.microsoft.com/office/drawing/2014/main" id="{B9D404B5-BEDF-1E80-71A3-8B650A2AECBD}"/>
              </a:ext>
            </a:extLst>
          </p:cNvPr>
          <p:cNvSpPr/>
          <p:nvPr/>
        </p:nvSpPr>
        <p:spPr>
          <a:xfrm>
            <a:off x="3660663" y="3621653"/>
            <a:ext cx="291988" cy="2306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1</a:t>
            </a:r>
          </a:p>
        </p:txBody>
      </p:sp>
      <p:sp>
        <p:nvSpPr>
          <p:cNvPr id="20" name="CuadroTexto 19">
            <a:extLst>
              <a:ext uri="{FF2B5EF4-FFF2-40B4-BE49-F238E27FC236}">
                <a16:creationId xmlns:a16="http://schemas.microsoft.com/office/drawing/2014/main" id="{1558BBF7-DE6C-2BB7-2765-8DBC9F0276B7}"/>
              </a:ext>
            </a:extLst>
          </p:cNvPr>
          <p:cNvSpPr txBox="1"/>
          <p:nvPr/>
        </p:nvSpPr>
        <p:spPr>
          <a:xfrm>
            <a:off x="5915674" y="6247564"/>
            <a:ext cx="956373" cy="461665"/>
          </a:xfrm>
          <a:prstGeom prst="rect">
            <a:avLst/>
          </a:prstGeom>
          <a:solidFill>
            <a:srgbClr val="FFFFFF">
              <a:alpha val="58824"/>
            </a:srgbClr>
          </a:solidFill>
          <a:ln>
            <a:noFill/>
          </a:ln>
        </p:spPr>
        <p:txBody>
          <a:bodyPr wrap="square" rtlCol="0">
            <a:spAutoFit/>
          </a:bodyPr>
          <a:lstStyle/>
          <a:p>
            <a:r>
              <a:rPr lang="es-ES" sz="1200" b="1">
                <a:solidFill>
                  <a:schemeClr val="accent2"/>
                </a:solidFill>
              </a:rPr>
              <a:t>2 años excluidos</a:t>
            </a:r>
          </a:p>
        </p:txBody>
      </p:sp>
      <p:sp>
        <p:nvSpPr>
          <p:cNvPr id="21" name="Elipse 20">
            <a:extLst>
              <a:ext uri="{FF2B5EF4-FFF2-40B4-BE49-F238E27FC236}">
                <a16:creationId xmlns:a16="http://schemas.microsoft.com/office/drawing/2014/main" id="{D309EEB6-EFEB-66FD-370D-D6F468ED9AA5}"/>
              </a:ext>
            </a:extLst>
          </p:cNvPr>
          <p:cNvSpPr/>
          <p:nvPr/>
        </p:nvSpPr>
        <p:spPr>
          <a:xfrm>
            <a:off x="6038811" y="5269044"/>
            <a:ext cx="291988" cy="2306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2</a:t>
            </a:r>
          </a:p>
        </p:txBody>
      </p:sp>
      <p:cxnSp>
        <p:nvCxnSpPr>
          <p:cNvPr id="23" name="Conector recto de flecha 22">
            <a:extLst>
              <a:ext uri="{FF2B5EF4-FFF2-40B4-BE49-F238E27FC236}">
                <a16:creationId xmlns:a16="http://schemas.microsoft.com/office/drawing/2014/main" id="{108F3EA8-FB68-C665-1307-88E845518302}"/>
              </a:ext>
            </a:extLst>
          </p:cNvPr>
          <p:cNvCxnSpPr/>
          <p:nvPr/>
        </p:nvCxnSpPr>
        <p:spPr>
          <a:xfrm flipH="1" flipV="1">
            <a:off x="3611073" y="2977834"/>
            <a:ext cx="141120" cy="64381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34959647-2A89-7EB7-A392-549168B2B825}"/>
              </a:ext>
            </a:extLst>
          </p:cNvPr>
          <p:cNvCxnSpPr>
            <a:cxnSpLocks/>
          </p:cNvCxnSpPr>
          <p:nvPr/>
        </p:nvCxnSpPr>
        <p:spPr>
          <a:xfrm>
            <a:off x="6107028" y="5288011"/>
            <a:ext cx="77777" cy="100825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BDC2D786-4351-F022-14C6-1F61C626CF3F}"/>
              </a:ext>
            </a:extLst>
          </p:cNvPr>
          <p:cNvSpPr txBox="1"/>
          <p:nvPr/>
        </p:nvSpPr>
        <p:spPr>
          <a:xfrm>
            <a:off x="8608775" y="4824648"/>
            <a:ext cx="2886076" cy="646331"/>
          </a:xfrm>
          <a:prstGeom prst="rect">
            <a:avLst/>
          </a:prstGeom>
          <a:solidFill>
            <a:schemeClr val="accent6">
              <a:lumMod val="20000"/>
              <a:lumOff val="80000"/>
            </a:schemeClr>
          </a:solidFill>
        </p:spPr>
        <p:txBody>
          <a:bodyPr wrap="square">
            <a:spAutoFit/>
          </a:bodyPr>
          <a:lstStyle>
            <a:defPPr>
              <a:defRPr lang="es-ES"/>
            </a:defPPr>
            <a:lvl1pPr marL="342900" indent="-342900" algn="just">
              <a:buFont typeface="Arial" panose="020B0604020202020204" pitchFamily="34" charset="0"/>
              <a:buChar char="•"/>
              <a:defRPr>
                <a:solidFill>
                  <a:schemeClr val="accent1">
                    <a:lumMod val="50000"/>
                  </a:schemeClr>
                </a:solidFill>
              </a:defRPr>
            </a:lvl1pPr>
          </a:lstStyle>
          <a:p>
            <a:pPr marL="0" indent="0" algn="ctr">
              <a:buNone/>
            </a:pPr>
            <a:r>
              <a:rPr lang="es-ES" b="1"/>
              <a:t>Su pensión se quedaría en 1.814€</a:t>
            </a:r>
          </a:p>
        </p:txBody>
      </p:sp>
      <p:sp>
        <p:nvSpPr>
          <p:cNvPr id="28" name="Triángulo isósceles 27">
            <a:extLst>
              <a:ext uri="{FF2B5EF4-FFF2-40B4-BE49-F238E27FC236}">
                <a16:creationId xmlns:a16="http://schemas.microsoft.com/office/drawing/2014/main" id="{DC233543-70AC-C888-9888-3E37193AA16B}"/>
              </a:ext>
            </a:extLst>
          </p:cNvPr>
          <p:cNvSpPr/>
          <p:nvPr/>
        </p:nvSpPr>
        <p:spPr>
          <a:xfrm rot="10800000">
            <a:off x="8566658" y="4516197"/>
            <a:ext cx="2857926" cy="156399"/>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adroTexto 28">
            <a:extLst>
              <a:ext uri="{FF2B5EF4-FFF2-40B4-BE49-F238E27FC236}">
                <a16:creationId xmlns:a16="http://schemas.microsoft.com/office/drawing/2014/main" id="{BD306BF0-5365-CB4E-E28A-E01B7A654A2A}"/>
              </a:ext>
            </a:extLst>
          </p:cNvPr>
          <p:cNvSpPr txBox="1"/>
          <p:nvPr/>
        </p:nvSpPr>
        <p:spPr>
          <a:xfrm>
            <a:off x="8608774" y="4009561"/>
            <a:ext cx="2886076" cy="338554"/>
          </a:xfrm>
          <a:prstGeom prst="rect">
            <a:avLst/>
          </a:prstGeom>
          <a:solidFill>
            <a:schemeClr val="accent6">
              <a:lumMod val="20000"/>
              <a:lumOff val="80000"/>
            </a:schemeClr>
          </a:solidFill>
        </p:spPr>
        <p:txBody>
          <a:bodyPr wrap="square" lIns="91440" tIns="45720" rIns="91440" bIns="45720" rtlCol="0" anchor="t">
            <a:spAutoFit/>
          </a:bodyPr>
          <a:lstStyle>
            <a:defPPr>
              <a:defRPr lang="es-ES"/>
            </a:defPPr>
            <a:lvl1pPr algn="ctr">
              <a:defRPr b="1">
                <a:solidFill>
                  <a:schemeClr val="bg1"/>
                </a:solidFill>
              </a:defRPr>
            </a:lvl1pPr>
          </a:lstStyle>
          <a:p>
            <a:pPr marL="0" marR="0" lvl="0" indent="0" defTabSz="914400" rtl="0" eaLnBrk="0" fontAlgn="base" latinLnBrk="0" hangingPunct="0">
              <a:lnSpc>
                <a:spcPct val="100000"/>
              </a:lnSpc>
              <a:spcBef>
                <a:spcPct val="0"/>
              </a:spcBef>
              <a:spcAft>
                <a:spcPct val="0"/>
              </a:spcAft>
              <a:buClrTx/>
              <a:buSzTx/>
              <a:buFontTx/>
              <a:buNone/>
              <a:tabLst/>
            </a:pPr>
            <a:r>
              <a:rPr kumimoji="0" lang="es-ES" altLang="es-ES" sz="1600" i="0" u="none" strike="noStrike" cap="none" normalizeH="0" baseline="0">
                <a:ln>
                  <a:noFill/>
                </a:ln>
                <a:solidFill>
                  <a:schemeClr val="tx2"/>
                </a:solidFill>
                <a:effectLst/>
              </a:rPr>
              <a:t>NUEVO ESQUEMA</a:t>
            </a:r>
            <a:endParaRPr kumimoji="0" lang="es-ES" altLang="es-ES" sz="1200" i="0" u="none" strike="noStrike" cap="none" normalizeH="0" baseline="0">
              <a:ln>
                <a:noFill/>
              </a:ln>
              <a:solidFill>
                <a:schemeClr val="tx2"/>
              </a:solidFill>
              <a:effectLst/>
            </a:endParaRPr>
          </a:p>
        </p:txBody>
      </p:sp>
      <p:sp>
        <p:nvSpPr>
          <p:cNvPr id="6" name="CuadroTexto 5">
            <a:extLst>
              <a:ext uri="{FF2B5EF4-FFF2-40B4-BE49-F238E27FC236}">
                <a16:creationId xmlns:a16="http://schemas.microsoft.com/office/drawing/2014/main" id="{D935D2D7-243D-83E0-CF30-8108591F42EB}"/>
              </a:ext>
            </a:extLst>
          </p:cNvPr>
          <p:cNvSpPr txBox="1"/>
          <p:nvPr/>
        </p:nvSpPr>
        <p:spPr>
          <a:xfrm>
            <a:off x="8628591" y="5561276"/>
            <a:ext cx="726440" cy="369332"/>
          </a:xfrm>
          <a:prstGeom prst="rect">
            <a:avLst/>
          </a:prstGeom>
          <a:solidFill>
            <a:schemeClr val="accent2">
              <a:lumMod val="20000"/>
              <a:lumOff val="80000"/>
            </a:schemeClr>
          </a:solidFill>
        </p:spPr>
        <p:txBody>
          <a:bodyPr wrap="square" rtlCol="0">
            <a:spAutoFit/>
          </a:bodyPr>
          <a:lstStyle/>
          <a:p>
            <a:r>
              <a:rPr lang="en-US" dirty="0"/>
              <a:t>+6%</a:t>
            </a:r>
          </a:p>
        </p:txBody>
      </p:sp>
      <p:sp>
        <p:nvSpPr>
          <p:cNvPr id="9" name="CuadroTexto 8">
            <a:extLst>
              <a:ext uri="{FF2B5EF4-FFF2-40B4-BE49-F238E27FC236}">
                <a16:creationId xmlns:a16="http://schemas.microsoft.com/office/drawing/2014/main" id="{04A4F13C-DE8A-4DF1-7FF0-B4C4DC6019BE}"/>
              </a:ext>
            </a:extLst>
          </p:cNvPr>
          <p:cNvSpPr txBox="1"/>
          <p:nvPr/>
        </p:nvSpPr>
        <p:spPr>
          <a:xfrm>
            <a:off x="10201404" y="5561276"/>
            <a:ext cx="1293446" cy="369332"/>
          </a:xfrm>
          <a:prstGeom prst="rect">
            <a:avLst/>
          </a:prstGeom>
          <a:solidFill>
            <a:schemeClr val="accent2">
              <a:lumMod val="20000"/>
              <a:lumOff val="80000"/>
            </a:schemeClr>
          </a:solidFill>
        </p:spPr>
        <p:txBody>
          <a:bodyPr wrap="square" rtlCol="0">
            <a:spAutoFit/>
          </a:bodyPr>
          <a:lstStyle/>
          <a:p>
            <a:r>
              <a:rPr lang="en-US" dirty="0"/>
              <a:t>+100 euros </a:t>
            </a:r>
          </a:p>
        </p:txBody>
      </p:sp>
    </p:spTree>
    <p:extLst>
      <p:ext uri="{BB962C8B-B14F-4D97-AF65-F5344CB8AC3E}">
        <p14:creationId xmlns:p14="http://schemas.microsoft.com/office/powerpoint/2010/main" val="235182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A0E1A0A0-32E5-48F0-98DC-41E148114A45}"/>
              </a:ext>
            </a:extLst>
          </p:cNvPr>
          <p:cNvSpPr>
            <a:spLocks noGrp="1"/>
          </p:cNvSpPr>
          <p:nvPr>
            <p:ph type="sldNum" sz="quarter" idx="12"/>
          </p:nvPr>
        </p:nvSpPr>
        <p:spPr>
          <a:xfrm>
            <a:off x="9203873" y="6436316"/>
            <a:ext cx="2743200" cy="365125"/>
          </a:xfrm>
        </p:spPr>
        <p:txBody>
          <a:bodyPr/>
          <a:lstStyle/>
          <a:p>
            <a:fld id="{A1932EB8-8155-4520-9C1B-AFE12E0D5384}" type="slidenum">
              <a:rPr lang="es-ES" smtClean="0"/>
              <a:t>12</a:t>
            </a:fld>
            <a:endParaRPr lang="es-ES"/>
          </a:p>
        </p:txBody>
      </p:sp>
      <p:sp>
        <p:nvSpPr>
          <p:cNvPr id="28" name="CuadroTexto 27">
            <a:extLst>
              <a:ext uri="{FF2B5EF4-FFF2-40B4-BE49-F238E27FC236}">
                <a16:creationId xmlns:a16="http://schemas.microsoft.com/office/drawing/2014/main" id="{B49BE6F6-5E35-20B3-CBBC-3B446A772B7E}"/>
              </a:ext>
            </a:extLst>
          </p:cNvPr>
          <p:cNvSpPr txBox="1"/>
          <p:nvPr/>
        </p:nvSpPr>
        <p:spPr>
          <a:xfrm>
            <a:off x="1071057" y="1386787"/>
            <a:ext cx="7675099" cy="369332"/>
          </a:xfrm>
          <a:prstGeom prst="rect">
            <a:avLst/>
          </a:prstGeom>
          <a:noFill/>
        </p:spPr>
        <p:txBody>
          <a:bodyPr wrap="square" rtlCol="0">
            <a:spAutoFit/>
          </a:bodyPr>
          <a:lstStyle/>
          <a:p>
            <a:pPr algn="ctr"/>
            <a:r>
              <a:rPr lang="es-ES" b="1"/>
              <a:t>Ejemplo de los efectos de la reforma en el cómputo y el relleno de lagunas</a:t>
            </a:r>
          </a:p>
        </p:txBody>
      </p:sp>
      <p:sp>
        <p:nvSpPr>
          <p:cNvPr id="4" name="CuadroTexto 3">
            <a:extLst>
              <a:ext uri="{FF2B5EF4-FFF2-40B4-BE49-F238E27FC236}">
                <a16:creationId xmlns:a16="http://schemas.microsoft.com/office/drawing/2014/main" id="{55AFDB8A-361A-A7B7-0CF4-A1E79C746BB5}"/>
              </a:ext>
            </a:extLst>
          </p:cNvPr>
          <p:cNvSpPr txBox="1"/>
          <p:nvPr/>
        </p:nvSpPr>
        <p:spPr>
          <a:xfrm>
            <a:off x="13195139" y="2073797"/>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a:p>
        </p:txBody>
      </p:sp>
      <p:sp>
        <p:nvSpPr>
          <p:cNvPr id="14" name="Título 1">
            <a:extLst>
              <a:ext uri="{FF2B5EF4-FFF2-40B4-BE49-F238E27FC236}">
                <a16:creationId xmlns:a16="http://schemas.microsoft.com/office/drawing/2014/main" id="{F09846D8-13E1-F8DE-B972-1F5A772C57A5}"/>
              </a:ext>
            </a:extLst>
          </p:cNvPr>
          <p:cNvSpPr>
            <a:spLocks noGrp="1"/>
          </p:cNvSpPr>
          <p:nvPr>
            <p:ph type="title"/>
          </p:nvPr>
        </p:nvSpPr>
        <p:spPr>
          <a:xfrm>
            <a:off x="121302" y="324846"/>
            <a:ext cx="11192796" cy="820498"/>
          </a:xfrm>
        </p:spPr>
        <p:txBody>
          <a:bodyPr>
            <a:normAutofit/>
          </a:bodyPr>
          <a:lstStyle/>
          <a:p>
            <a:pPr algn="just"/>
            <a:r>
              <a:rPr lang="es-ES" sz="2000" b="1">
                <a:solidFill>
                  <a:schemeClr val="tx2"/>
                </a:solidFill>
                <a:latin typeface="Calibri"/>
                <a:ea typeface="Calibri"/>
                <a:cs typeface="Calibri"/>
              </a:rPr>
              <a:t>La reforma facilita combatir la brecha de género en pensiones, excluyendo los peores años y mejorando el tratamiento de lagunas  </a:t>
            </a:r>
          </a:p>
        </p:txBody>
      </p:sp>
      <p:sp>
        <p:nvSpPr>
          <p:cNvPr id="6" name="CuadroTexto 5">
            <a:extLst>
              <a:ext uri="{FF2B5EF4-FFF2-40B4-BE49-F238E27FC236}">
                <a16:creationId xmlns:a16="http://schemas.microsoft.com/office/drawing/2014/main" id="{4D7DF1D6-60AF-9648-ECC2-BEC4562FED24}"/>
              </a:ext>
            </a:extLst>
          </p:cNvPr>
          <p:cNvSpPr txBox="1"/>
          <p:nvPr/>
        </p:nvSpPr>
        <p:spPr>
          <a:xfrm>
            <a:off x="121302" y="83403"/>
            <a:ext cx="5248275" cy="338554"/>
          </a:xfrm>
          <a:prstGeom prst="rect">
            <a:avLst/>
          </a:prstGeom>
          <a:noFill/>
        </p:spPr>
        <p:txBody>
          <a:bodyPr wrap="square" rtlCol="0">
            <a:spAutoFit/>
          </a:bodyPr>
          <a:lstStyle/>
          <a:p>
            <a:r>
              <a:rPr lang="es-ES" sz="1600" b="1">
                <a:solidFill>
                  <a:schemeClr val="accent6"/>
                </a:solidFill>
              </a:rPr>
              <a:t>2. Equidad y solidaridad </a:t>
            </a:r>
          </a:p>
        </p:txBody>
      </p:sp>
      <p:sp>
        <p:nvSpPr>
          <p:cNvPr id="18" name="CuadroTexto 17">
            <a:extLst>
              <a:ext uri="{FF2B5EF4-FFF2-40B4-BE49-F238E27FC236}">
                <a16:creationId xmlns:a16="http://schemas.microsoft.com/office/drawing/2014/main" id="{14DE1341-48A0-E20B-6452-77764F27E348}"/>
              </a:ext>
            </a:extLst>
          </p:cNvPr>
          <p:cNvSpPr txBox="1"/>
          <p:nvPr/>
        </p:nvSpPr>
        <p:spPr>
          <a:xfrm>
            <a:off x="8782515" y="5476574"/>
            <a:ext cx="2886076" cy="646331"/>
          </a:xfrm>
          <a:prstGeom prst="rect">
            <a:avLst/>
          </a:prstGeom>
          <a:solidFill>
            <a:schemeClr val="accent6">
              <a:lumMod val="20000"/>
              <a:lumOff val="80000"/>
            </a:schemeClr>
          </a:solidFill>
        </p:spPr>
        <p:txBody>
          <a:bodyPr wrap="square">
            <a:spAutoFit/>
          </a:bodyPr>
          <a:lstStyle>
            <a:defPPr>
              <a:defRPr lang="es-ES"/>
            </a:defPPr>
            <a:lvl1pPr marL="342900" indent="-342900" algn="just">
              <a:buFont typeface="Arial" panose="020B0604020202020204" pitchFamily="34" charset="0"/>
              <a:buChar char="•"/>
              <a:defRPr>
                <a:solidFill>
                  <a:schemeClr val="accent1">
                    <a:lumMod val="50000"/>
                  </a:schemeClr>
                </a:solidFill>
              </a:defRPr>
            </a:lvl1pPr>
          </a:lstStyle>
          <a:p>
            <a:pPr marL="0" indent="0" algn="ctr">
              <a:buNone/>
            </a:pPr>
            <a:r>
              <a:rPr lang="es-ES" b="1"/>
              <a:t>Su pensión se quedaría en 1.318€</a:t>
            </a:r>
          </a:p>
        </p:txBody>
      </p:sp>
      <p:sp>
        <p:nvSpPr>
          <p:cNvPr id="22" name="CuadroTexto 21">
            <a:extLst>
              <a:ext uri="{FF2B5EF4-FFF2-40B4-BE49-F238E27FC236}">
                <a16:creationId xmlns:a16="http://schemas.microsoft.com/office/drawing/2014/main" id="{95061C47-EAC9-4948-C9DD-79160B8F644B}"/>
              </a:ext>
            </a:extLst>
          </p:cNvPr>
          <p:cNvSpPr txBox="1"/>
          <p:nvPr/>
        </p:nvSpPr>
        <p:spPr>
          <a:xfrm>
            <a:off x="5438551" y="1756280"/>
            <a:ext cx="2059509" cy="307777"/>
          </a:xfrm>
          <a:prstGeom prst="rect">
            <a:avLst/>
          </a:prstGeom>
          <a:solidFill>
            <a:schemeClr val="accent1">
              <a:lumMod val="20000"/>
              <a:lumOff val="80000"/>
            </a:schemeClr>
          </a:solidFill>
        </p:spPr>
        <p:txBody>
          <a:bodyPr wrap="square" rtlCol="0">
            <a:spAutoFit/>
          </a:bodyPr>
          <a:lstStyle/>
          <a:p>
            <a:r>
              <a:rPr lang="es-ES" sz="1400" b="1">
                <a:solidFill>
                  <a:srgbClr val="C00000"/>
                </a:solidFill>
              </a:rPr>
              <a:t>Interrupción de la carrera</a:t>
            </a:r>
          </a:p>
        </p:txBody>
      </p:sp>
      <p:sp>
        <p:nvSpPr>
          <p:cNvPr id="23" name="Abrir llave 22">
            <a:extLst>
              <a:ext uri="{FF2B5EF4-FFF2-40B4-BE49-F238E27FC236}">
                <a16:creationId xmlns:a16="http://schemas.microsoft.com/office/drawing/2014/main" id="{B2C5DF7E-BE20-52FF-FED0-B46D47E8897B}"/>
              </a:ext>
            </a:extLst>
          </p:cNvPr>
          <p:cNvSpPr/>
          <p:nvPr/>
        </p:nvSpPr>
        <p:spPr>
          <a:xfrm rot="5400000">
            <a:off x="6447391" y="1621027"/>
            <a:ext cx="307777" cy="1314326"/>
          </a:xfrm>
          <a:prstGeom prst="leftBrace">
            <a:avLst/>
          </a:prstGeom>
          <a:noFill/>
          <a:ln w="158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s-ES_tradnl" sz="1100"/>
          </a:p>
        </p:txBody>
      </p:sp>
      <p:pic>
        <p:nvPicPr>
          <p:cNvPr id="25" name="Gráfico 24" descr="Perfil de mujer contorno">
            <a:extLst>
              <a:ext uri="{FF2B5EF4-FFF2-40B4-BE49-F238E27FC236}">
                <a16:creationId xmlns:a16="http://schemas.microsoft.com/office/drawing/2014/main" id="{CE57DBA7-275F-60FE-C6E3-FCE75E5AB0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1073" y="1726179"/>
            <a:ext cx="914400" cy="914400"/>
          </a:xfrm>
          <a:prstGeom prst="rect">
            <a:avLst/>
          </a:prstGeom>
        </p:spPr>
      </p:pic>
      <p:sp>
        <p:nvSpPr>
          <p:cNvPr id="29" name="Triángulo isósceles 28">
            <a:extLst>
              <a:ext uri="{FF2B5EF4-FFF2-40B4-BE49-F238E27FC236}">
                <a16:creationId xmlns:a16="http://schemas.microsoft.com/office/drawing/2014/main" id="{F49FD3DF-1115-643D-1100-418E457734DC}"/>
              </a:ext>
            </a:extLst>
          </p:cNvPr>
          <p:cNvSpPr/>
          <p:nvPr/>
        </p:nvSpPr>
        <p:spPr>
          <a:xfrm rot="10800000">
            <a:off x="8689310" y="5148494"/>
            <a:ext cx="2857926" cy="156399"/>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adroTexto 30">
            <a:extLst>
              <a:ext uri="{FF2B5EF4-FFF2-40B4-BE49-F238E27FC236}">
                <a16:creationId xmlns:a16="http://schemas.microsoft.com/office/drawing/2014/main" id="{431D3ADD-EB78-3F89-324F-CD3A84E02155}"/>
              </a:ext>
            </a:extLst>
          </p:cNvPr>
          <p:cNvSpPr txBox="1"/>
          <p:nvPr/>
        </p:nvSpPr>
        <p:spPr>
          <a:xfrm>
            <a:off x="8531430" y="2956281"/>
            <a:ext cx="3388246" cy="1077218"/>
          </a:xfrm>
          <a:prstGeom prst="rect">
            <a:avLst/>
          </a:prstGeom>
          <a:noFill/>
        </p:spPr>
        <p:txBody>
          <a:bodyPr wrap="square">
            <a:spAutoFit/>
          </a:bodyPr>
          <a:lstStyle/>
          <a:p>
            <a:r>
              <a:rPr lang="es-ES" sz="1600">
                <a:solidFill>
                  <a:schemeClr val="accent1">
                    <a:lumMod val="50000"/>
                  </a:schemeClr>
                </a:solidFill>
              </a:rPr>
              <a:t>Periodo cotizado: desde 1978 a 2022 un total de 44 años, con una interrupción de OCHO años en la crisis financiera</a:t>
            </a:r>
          </a:p>
        </p:txBody>
      </p:sp>
      <p:cxnSp>
        <p:nvCxnSpPr>
          <p:cNvPr id="34" name="Conector recto 33">
            <a:extLst>
              <a:ext uri="{FF2B5EF4-FFF2-40B4-BE49-F238E27FC236}">
                <a16:creationId xmlns:a16="http://schemas.microsoft.com/office/drawing/2014/main" id="{979CDBBF-0F3C-515F-B387-B73BF4A9CEC8}"/>
              </a:ext>
            </a:extLst>
          </p:cNvPr>
          <p:cNvCxnSpPr/>
          <p:nvPr/>
        </p:nvCxnSpPr>
        <p:spPr>
          <a:xfrm>
            <a:off x="8497162" y="2762119"/>
            <a:ext cx="3388246"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03018322-28E3-5130-EDFD-915D27EB4B9B}"/>
              </a:ext>
            </a:extLst>
          </p:cNvPr>
          <p:cNvSpPr txBox="1"/>
          <p:nvPr/>
        </p:nvSpPr>
        <p:spPr>
          <a:xfrm>
            <a:off x="8746156" y="4694306"/>
            <a:ext cx="2922435" cy="338554"/>
          </a:xfrm>
          <a:prstGeom prst="rect">
            <a:avLst/>
          </a:prstGeom>
          <a:solidFill>
            <a:schemeClr val="accent6">
              <a:lumMod val="20000"/>
              <a:lumOff val="80000"/>
            </a:schemeClr>
          </a:solidFill>
        </p:spPr>
        <p:txBody>
          <a:bodyPr wrap="square" lIns="91440" tIns="45720" rIns="91440" bIns="45720" rtlCol="0" anchor="t">
            <a:spAutoFit/>
          </a:bodyPr>
          <a:lstStyle>
            <a:defPPr>
              <a:defRPr lang="es-ES"/>
            </a:defPPr>
            <a:lvl1pPr algn="ctr">
              <a:defRPr b="1">
                <a:solidFill>
                  <a:schemeClr val="bg1"/>
                </a:solidFill>
              </a:defRPr>
            </a:lvl1pPr>
          </a:lstStyle>
          <a:p>
            <a:pPr marL="0" marR="0" lvl="0" indent="0" defTabSz="914400" rtl="0" eaLnBrk="0" fontAlgn="base" latinLnBrk="0" hangingPunct="0">
              <a:lnSpc>
                <a:spcPct val="100000"/>
              </a:lnSpc>
              <a:spcBef>
                <a:spcPct val="0"/>
              </a:spcBef>
              <a:spcAft>
                <a:spcPct val="0"/>
              </a:spcAft>
              <a:buClrTx/>
              <a:buSzTx/>
              <a:buFontTx/>
              <a:buNone/>
              <a:tabLst/>
            </a:pPr>
            <a:r>
              <a:rPr lang="es-ES" altLang="es-ES" sz="1600">
                <a:solidFill>
                  <a:schemeClr val="tx2"/>
                </a:solidFill>
              </a:rPr>
              <a:t>SISTEMA HOY EN VIGOR</a:t>
            </a:r>
            <a:endParaRPr kumimoji="0" lang="es-ES" altLang="es-ES" sz="1200" i="0" u="none" strike="noStrike" cap="none" normalizeH="0" baseline="0">
              <a:ln>
                <a:noFill/>
              </a:ln>
              <a:solidFill>
                <a:schemeClr val="tx2"/>
              </a:solidFill>
              <a:effectLst/>
            </a:endParaRPr>
          </a:p>
        </p:txBody>
      </p:sp>
      <p:graphicFrame>
        <p:nvGraphicFramePr>
          <p:cNvPr id="38" name="Gráfico 37">
            <a:extLst>
              <a:ext uri="{FF2B5EF4-FFF2-40B4-BE49-F238E27FC236}">
                <a16:creationId xmlns:a16="http://schemas.microsoft.com/office/drawing/2014/main" id="{2625FA70-FA7E-4FA6-8E84-FFDFFC93248D}"/>
              </a:ext>
            </a:extLst>
          </p:cNvPr>
          <p:cNvGraphicFramePr>
            <a:graphicFrameLocks/>
          </p:cNvGraphicFramePr>
          <p:nvPr>
            <p:extLst>
              <p:ext uri="{D42A27DB-BD31-4B8C-83A1-F6EECF244321}">
                <p14:modId xmlns:p14="http://schemas.microsoft.com/office/powerpoint/2010/main" val="2762296197"/>
              </p:ext>
            </p:extLst>
          </p:nvPr>
        </p:nvGraphicFramePr>
        <p:xfrm>
          <a:off x="271300" y="1586711"/>
          <a:ext cx="8390513" cy="5018340"/>
        </p:xfrm>
        <a:graphic>
          <a:graphicData uri="http://schemas.openxmlformats.org/drawingml/2006/chart">
            <c:chart xmlns:c="http://schemas.openxmlformats.org/drawingml/2006/chart" xmlns:r="http://schemas.openxmlformats.org/officeDocument/2006/relationships" r:id="rId5"/>
          </a:graphicData>
        </a:graphic>
      </p:graphicFrame>
      <p:sp>
        <p:nvSpPr>
          <p:cNvPr id="39" name="CuadroTexto 38">
            <a:extLst>
              <a:ext uri="{FF2B5EF4-FFF2-40B4-BE49-F238E27FC236}">
                <a16:creationId xmlns:a16="http://schemas.microsoft.com/office/drawing/2014/main" id="{BF695187-D0FA-AF98-B342-3708A3FA7C0E}"/>
              </a:ext>
            </a:extLst>
          </p:cNvPr>
          <p:cNvSpPr txBox="1"/>
          <p:nvPr/>
        </p:nvSpPr>
        <p:spPr>
          <a:xfrm>
            <a:off x="1664838" y="3672754"/>
            <a:ext cx="1645920" cy="338554"/>
          </a:xfrm>
          <a:prstGeom prst="rect">
            <a:avLst/>
          </a:prstGeom>
          <a:noFill/>
        </p:spPr>
        <p:txBody>
          <a:bodyPr wrap="square" rtlCol="0">
            <a:spAutoFit/>
          </a:bodyPr>
          <a:lstStyle/>
          <a:p>
            <a:r>
              <a:rPr lang="en-US" sz="1600" b="1">
                <a:solidFill>
                  <a:srgbClr val="C00000"/>
                </a:solidFill>
              </a:rPr>
              <a:t>Vida </a:t>
            </a:r>
            <a:r>
              <a:rPr lang="en-US" sz="1600" b="1" err="1">
                <a:solidFill>
                  <a:srgbClr val="C00000"/>
                </a:solidFill>
              </a:rPr>
              <a:t>laboral</a:t>
            </a:r>
            <a:r>
              <a:rPr lang="en-US" sz="1600" b="1">
                <a:solidFill>
                  <a:srgbClr val="C00000"/>
                </a:solidFill>
              </a:rPr>
              <a:t> </a:t>
            </a:r>
          </a:p>
        </p:txBody>
      </p:sp>
      <p:sp>
        <p:nvSpPr>
          <p:cNvPr id="40" name="CuadroTexto 39">
            <a:extLst>
              <a:ext uri="{FF2B5EF4-FFF2-40B4-BE49-F238E27FC236}">
                <a16:creationId xmlns:a16="http://schemas.microsoft.com/office/drawing/2014/main" id="{B6C2ABC8-2AD7-BD75-6BC8-A341FC5DFB08}"/>
              </a:ext>
            </a:extLst>
          </p:cNvPr>
          <p:cNvSpPr txBox="1"/>
          <p:nvPr/>
        </p:nvSpPr>
        <p:spPr>
          <a:xfrm>
            <a:off x="1904402" y="5402317"/>
            <a:ext cx="1973988" cy="338554"/>
          </a:xfrm>
          <a:prstGeom prst="rect">
            <a:avLst/>
          </a:prstGeom>
          <a:solidFill>
            <a:schemeClr val="accent1">
              <a:lumMod val="20000"/>
              <a:lumOff val="80000"/>
            </a:schemeClr>
          </a:solidFill>
          <a:ln>
            <a:noFill/>
          </a:ln>
        </p:spPr>
        <p:txBody>
          <a:bodyPr wrap="square" rtlCol="0">
            <a:spAutoFit/>
          </a:bodyPr>
          <a:lstStyle/>
          <a:p>
            <a:r>
              <a:rPr lang="es-ES" sz="1600" b="1">
                <a:solidFill>
                  <a:schemeClr val="accent5"/>
                </a:solidFill>
              </a:rPr>
              <a:t>Periodo de computo</a:t>
            </a:r>
          </a:p>
        </p:txBody>
      </p:sp>
    </p:spTree>
    <p:extLst>
      <p:ext uri="{BB962C8B-B14F-4D97-AF65-F5344CB8AC3E}">
        <p14:creationId xmlns:p14="http://schemas.microsoft.com/office/powerpoint/2010/main" val="287675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A0E1A0A0-32E5-48F0-98DC-41E148114A45}"/>
              </a:ext>
            </a:extLst>
          </p:cNvPr>
          <p:cNvSpPr>
            <a:spLocks noGrp="1"/>
          </p:cNvSpPr>
          <p:nvPr>
            <p:ph type="sldNum" sz="quarter" idx="12"/>
          </p:nvPr>
        </p:nvSpPr>
        <p:spPr>
          <a:xfrm>
            <a:off x="9203873" y="6436316"/>
            <a:ext cx="2743200" cy="365125"/>
          </a:xfrm>
        </p:spPr>
        <p:txBody>
          <a:bodyPr/>
          <a:lstStyle/>
          <a:p>
            <a:fld id="{A1932EB8-8155-4520-9C1B-AFE12E0D5384}" type="slidenum">
              <a:rPr lang="es-ES" smtClean="0"/>
              <a:t>13</a:t>
            </a:fld>
            <a:endParaRPr lang="es-ES"/>
          </a:p>
        </p:txBody>
      </p:sp>
      <p:sp>
        <p:nvSpPr>
          <p:cNvPr id="28" name="CuadroTexto 27">
            <a:extLst>
              <a:ext uri="{FF2B5EF4-FFF2-40B4-BE49-F238E27FC236}">
                <a16:creationId xmlns:a16="http://schemas.microsoft.com/office/drawing/2014/main" id="{B49BE6F6-5E35-20B3-CBBC-3B446A772B7E}"/>
              </a:ext>
            </a:extLst>
          </p:cNvPr>
          <p:cNvSpPr txBox="1"/>
          <p:nvPr/>
        </p:nvSpPr>
        <p:spPr>
          <a:xfrm>
            <a:off x="1071057" y="1386787"/>
            <a:ext cx="7675099" cy="369332"/>
          </a:xfrm>
          <a:prstGeom prst="rect">
            <a:avLst/>
          </a:prstGeom>
          <a:noFill/>
        </p:spPr>
        <p:txBody>
          <a:bodyPr wrap="square" rtlCol="0">
            <a:spAutoFit/>
          </a:bodyPr>
          <a:lstStyle/>
          <a:p>
            <a:pPr algn="ctr"/>
            <a:r>
              <a:rPr lang="es-ES" b="1"/>
              <a:t>Ejemplo de los efectos de la reforma en el cómputo y el relleno de lagunas</a:t>
            </a:r>
          </a:p>
        </p:txBody>
      </p:sp>
      <p:sp>
        <p:nvSpPr>
          <p:cNvPr id="4" name="CuadroTexto 3">
            <a:extLst>
              <a:ext uri="{FF2B5EF4-FFF2-40B4-BE49-F238E27FC236}">
                <a16:creationId xmlns:a16="http://schemas.microsoft.com/office/drawing/2014/main" id="{55AFDB8A-361A-A7B7-0CF4-A1E79C746BB5}"/>
              </a:ext>
            </a:extLst>
          </p:cNvPr>
          <p:cNvSpPr txBox="1"/>
          <p:nvPr/>
        </p:nvSpPr>
        <p:spPr>
          <a:xfrm>
            <a:off x="13195139" y="2073797"/>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a:p>
        </p:txBody>
      </p:sp>
      <p:sp>
        <p:nvSpPr>
          <p:cNvPr id="14" name="Título 1">
            <a:extLst>
              <a:ext uri="{FF2B5EF4-FFF2-40B4-BE49-F238E27FC236}">
                <a16:creationId xmlns:a16="http://schemas.microsoft.com/office/drawing/2014/main" id="{F09846D8-13E1-F8DE-B972-1F5A772C57A5}"/>
              </a:ext>
            </a:extLst>
          </p:cNvPr>
          <p:cNvSpPr>
            <a:spLocks noGrp="1"/>
          </p:cNvSpPr>
          <p:nvPr>
            <p:ph type="title"/>
          </p:nvPr>
        </p:nvSpPr>
        <p:spPr>
          <a:xfrm>
            <a:off x="121302" y="324846"/>
            <a:ext cx="11192796" cy="820498"/>
          </a:xfrm>
        </p:spPr>
        <p:txBody>
          <a:bodyPr>
            <a:normAutofit/>
          </a:bodyPr>
          <a:lstStyle/>
          <a:p>
            <a:pPr algn="just"/>
            <a:r>
              <a:rPr lang="es-ES" sz="2000" b="1">
                <a:solidFill>
                  <a:schemeClr val="tx2"/>
                </a:solidFill>
                <a:latin typeface="Calibri"/>
                <a:ea typeface="Calibri"/>
                <a:cs typeface="Calibri"/>
              </a:rPr>
              <a:t>La reforma facilita combatir la brecha de género en pensiones, excluyendo los peores años y mejorando el tratamiento de lagunas  </a:t>
            </a:r>
          </a:p>
        </p:txBody>
      </p:sp>
      <p:sp>
        <p:nvSpPr>
          <p:cNvPr id="6" name="CuadroTexto 5">
            <a:extLst>
              <a:ext uri="{FF2B5EF4-FFF2-40B4-BE49-F238E27FC236}">
                <a16:creationId xmlns:a16="http://schemas.microsoft.com/office/drawing/2014/main" id="{4D7DF1D6-60AF-9648-ECC2-BEC4562FED24}"/>
              </a:ext>
            </a:extLst>
          </p:cNvPr>
          <p:cNvSpPr txBox="1"/>
          <p:nvPr/>
        </p:nvSpPr>
        <p:spPr>
          <a:xfrm>
            <a:off x="121302" y="83403"/>
            <a:ext cx="5248275" cy="338554"/>
          </a:xfrm>
          <a:prstGeom prst="rect">
            <a:avLst/>
          </a:prstGeom>
          <a:noFill/>
        </p:spPr>
        <p:txBody>
          <a:bodyPr wrap="square" rtlCol="0">
            <a:spAutoFit/>
          </a:bodyPr>
          <a:lstStyle/>
          <a:p>
            <a:r>
              <a:rPr lang="es-ES" sz="1600" b="1">
                <a:solidFill>
                  <a:schemeClr val="accent6"/>
                </a:solidFill>
              </a:rPr>
              <a:t>2. Equidad y solidaridad </a:t>
            </a:r>
          </a:p>
        </p:txBody>
      </p:sp>
      <p:sp>
        <p:nvSpPr>
          <p:cNvPr id="22" name="CuadroTexto 21">
            <a:extLst>
              <a:ext uri="{FF2B5EF4-FFF2-40B4-BE49-F238E27FC236}">
                <a16:creationId xmlns:a16="http://schemas.microsoft.com/office/drawing/2014/main" id="{95061C47-EAC9-4948-C9DD-79160B8F644B}"/>
              </a:ext>
            </a:extLst>
          </p:cNvPr>
          <p:cNvSpPr txBox="1"/>
          <p:nvPr/>
        </p:nvSpPr>
        <p:spPr>
          <a:xfrm>
            <a:off x="5558977" y="1687361"/>
            <a:ext cx="2059509" cy="307777"/>
          </a:xfrm>
          <a:prstGeom prst="rect">
            <a:avLst/>
          </a:prstGeom>
          <a:solidFill>
            <a:schemeClr val="accent1">
              <a:lumMod val="20000"/>
              <a:lumOff val="80000"/>
            </a:schemeClr>
          </a:solidFill>
        </p:spPr>
        <p:txBody>
          <a:bodyPr wrap="square" rtlCol="0">
            <a:spAutoFit/>
          </a:bodyPr>
          <a:lstStyle/>
          <a:p>
            <a:r>
              <a:rPr lang="es-ES" sz="1400" b="1">
                <a:solidFill>
                  <a:srgbClr val="C00000"/>
                </a:solidFill>
              </a:rPr>
              <a:t>Interrupción de la carrera</a:t>
            </a:r>
          </a:p>
        </p:txBody>
      </p:sp>
      <p:sp>
        <p:nvSpPr>
          <p:cNvPr id="23" name="Abrir llave 22">
            <a:extLst>
              <a:ext uri="{FF2B5EF4-FFF2-40B4-BE49-F238E27FC236}">
                <a16:creationId xmlns:a16="http://schemas.microsoft.com/office/drawing/2014/main" id="{B2C5DF7E-BE20-52FF-FED0-B46D47E8897B}"/>
              </a:ext>
            </a:extLst>
          </p:cNvPr>
          <p:cNvSpPr/>
          <p:nvPr/>
        </p:nvSpPr>
        <p:spPr>
          <a:xfrm rot="5400000">
            <a:off x="6567817" y="1552108"/>
            <a:ext cx="307777" cy="1314326"/>
          </a:xfrm>
          <a:prstGeom prst="leftBrace">
            <a:avLst/>
          </a:prstGeom>
          <a:noFill/>
          <a:ln w="158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s-ES_tradnl" sz="1100"/>
          </a:p>
        </p:txBody>
      </p:sp>
      <p:pic>
        <p:nvPicPr>
          <p:cNvPr id="25" name="Gráfico 24" descr="Perfil de mujer contorno">
            <a:extLst>
              <a:ext uri="{FF2B5EF4-FFF2-40B4-BE49-F238E27FC236}">
                <a16:creationId xmlns:a16="http://schemas.microsoft.com/office/drawing/2014/main" id="{CE57DBA7-275F-60FE-C6E3-FCE75E5AB0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1073" y="1726179"/>
            <a:ext cx="914400" cy="914400"/>
          </a:xfrm>
          <a:prstGeom prst="rect">
            <a:avLst/>
          </a:prstGeom>
        </p:spPr>
      </p:pic>
      <p:sp>
        <p:nvSpPr>
          <p:cNvPr id="29" name="Triángulo isósceles 28">
            <a:extLst>
              <a:ext uri="{FF2B5EF4-FFF2-40B4-BE49-F238E27FC236}">
                <a16:creationId xmlns:a16="http://schemas.microsoft.com/office/drawing/2014/main" id="{F49FD3DF-1115-643D-1100-418E457734DC}"/>
              </a:ext>
            </a:extLst>
          </p:cNvPr>
          <p:cNvSpPr/>
          <p:nvPr/>
        </p:nvSpPr>
        <p:spPr>
          <a:xfrm rot="10800000">
            <a:off x="8753861" y="4682121"/>
            <a:ext cx="2857926" cy="156399"/>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Conector recto 33">
            <a:extLst>
              <a:ext uri="{FF2B5EF4-FFF2-40B4-BE49-F238E27FC236}">
                <a16:creationId xmlns:a16="http://schemas.microsoft.com/office/drawing/2014/main" id="{979CDBBF-0F3C-515F-B387-B73BF4A9CEC8}"/>
              </a:ext>
            </a:extLst>
          </p:cNvPr>
          <p:cNvCxnSpPr/>
          <p:nvPr/>
        </p:nvCxnSpPr>
        <p:spPr>
          <a:xfrm>
            <a:off x="8497162" y="2762119"/>
            <a:ext cx="338824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Gráfico 2">
            <a:extLst>
              <a:ext uri="{FF2B5EF4-FFF2-40B4-BE49-F238E27FC236}">
                <a16:creationId xmlns:a16="http://schemas.microsoft.com/office/drawing/2014/main" id="{F027F8DF-F181-41B6-96CE-4F6BB38B87AA}"/>
              </a:ext>
            </a:extLst>
          </p:cNvPr>
          <p:cNvGraphicFramePr>
            <a:graphicFrameLocks/>
          </p:cNvGraphicFramePr>
          <p:nvPr>
            <p:extLst>
              <p:ext uri="{D42A27DB-BD31-4B8C-83A1-F6EECF244321}">
                <p14:modId xmlns:p14="http://schemas.microsoft.com/office/powerpoint/2010/main" val="1674382715"/>
              </p:ext>
            </p:extLst>
          </p:nvPr>
        </p:nvGraphicFramePr>
        <p:xfrm>
          <a:off x="306592" y="1553106"/>
          <a:ext cx="8447269" cy="4983026"/>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1">
            <a:extLst>
              <a:ext uri="{FF2B5EF4-FFF2-40B4-BE49-F238E27FC236}">
                <a16:creationId xmlns:a16="http://schemas.microsoft.com/office/drawing/2014/main" id="{170FCC43-368F-7580-960F-B011C7F8B9A2}"/>
              </a:ext>
            </a:extLst>
          </p:cNvPr>
          <p:cNvSpPr txBox="1"/>
          <p:nvPr/>
        </p:nvSpPr>
        <p:spPr>
          <a:xfrm>
            <a:off x="2730942" y="2437188"/>
            <a:ext cx="1625933" cy="44688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200" b="1">
                <a:solidFill>
                  <a:schemeClr val="accent2"/>
                </a:solidFill>
              </a:rPr>
              <a:t>Ganancia por ampliación del periodo de computo</a:t>
            </a:r>
            <a:endParaRPr lang="en-GB" sz="1200" b="1">
              <a:solidFill>
                <a:schemeClr val="accent2"/>
              </a:solidFill>
            </a:endParaRPr>
          </a:p>
        </p:txBody>
      </p:sp>
      <p:sp>
        <p:nvSpPr>
          <p:cNvPr id="8" name="Elipse 7">
            <a:extLst>
              <a:ext uri="{FF2B5EF4-FFF2-40B4-BE49-F238E27FC236}">
                <a16:creationId xmlns:a16="http://schemas.microsoft.com/office/drawing/2014/main" id="{907DA156-184F-D193-F1BC-A96D7D238DCE}"/>
              </a:ext>
            </a:extLst>
          </p:cNvPr>
          <p:cNvSpPr/>
          <p:nvPr/>
        </p:nvSpPr>
        <p:spPr>
          <a:xfrm>
            <a:off x="3781089" y="3750951"/>
            <a:ext cx="291988" cy="2306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1</a:t>
            </a:r>
          </a:p>
        </p:txBody>
      </p:sp>
      <p:cxnSp>
        <p:nvCxnSpPr>
          <p:cNvPr id="9" name="Conector recto de flecha 8">
            <a:extLst>
              <a:ext uri="{FF2B5EF4-FFF2-40B4-BE49-F238E27FC236}">
                <a16:creationId xmlns:a16="http://schemas.microsoft.com/office/drawing/2014/main" id="{FCDA83C8-0531-C5E8-BFCA-41E08812E85F}"/>
              </a:ext>
            </a:extLst>
          </p:cNvPr>
          <p:cNvCxnSpPr/>
          <p:nvPr/>
        </p:nvCxnSpPr>
        <p:spPr>
          <a:xfrm flipH="1" flipV="1">
            <a:off x="3781089" y="3107132"/>
            <a:ext cx="141120" cy="64381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1">
            <a:extLst>
              <a:ext uri="{FF2B5EF4-FFF2-40B4-BE49-F238E27FC236}">
                <a16:creationId xmlns:a16="http://schemas.microsoft.com/office/drawing/2014/main" id="{69379A5F-C4B0-0D25-C701-CDCC336FED6E}"/>
              </a:ext>
            </a:extLst>
          </p:cNvPr>
          <p:cNvSpPr txBox="1"/>
          <p:nvPr/>
        </p:nvSpPr>
        <p:spPr>
          <a:xfrm>
            <a:off x="6125786" y="3456901"/>
            <a:ext cx="1314327" cy="643819"/>
          </a:xfrm>
          <a:prstGeom prst="rect">
            <a:avLst/>
          </a:prstGeom>
          <a:noFill/>
        </p:spPr>
        <p:txBody>
          <a:bodyPr wrap="square" rtlCol="0"/>
          <a:lstStyle>
            <a:defPPr>
              <a:defRPr lang="es-ES"/>
            </a:defPPr>
            <a:lvl1pPr indent="0" algn="ctr">
              <a:defRPr sz="1200" b="1">
                <a:solidFill>
                  <a:schemeClr val="accent2"/>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s-ES"/>
              <a:t>Ganancia por tratamiento lagunas </a:t>
            </a:r>
            <a:endParaRPr lang="en-GB"/>
          </a:p>
        </p:txBody>
      </p:sp>
      <p:sp>
        <p:nvSpPr>
          <p:cNvPr id="11" name="Elipse 10">
            <a:extLst>
              <a:ext uri="{FF2B5EF4-FFF2-40B4-BE49-F238E27FC236}">
                <a16:creationId xmlns:a16="http://schemas.microsoft.com/office/drawing/2014/main" id="{2BDFB609-ED19-6DA0-EA53-666165B5C467}"/>
              </a:ext>
            </a:extLst>
          </p:cNvPr>
          <p:cNvSpPr/>
          <p:nvPr/>
        </p:nvSpPr>
        <p:spPr>
          <a:xfrm>
            <a:off x="6269655" y="4674151"/>
            <a:ext cx="291988" cy="2306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3</a:t>
            </a:r>
          </a:p>
        </p:txBody>
      </p:sp>
      <p:cxnSp>
        <p:nvCxnSpPr>
          <p:cNvPr id="12" name="Conector recto de flecha 11">
            <a:extLst>
              <a:ext uri="{FF2B5EF4-FFF2-40B4-BE49-F238E27FC236}">
                <a16:creationId xmlns:a16="http://schemas.microsoft.com/office/drawing/2014/main" id="{EA481C7D-DFCB-28A4-A2E6-2236F553D71B}"/>
              </a:ext>
            </a:extLst>
          </p:cNvPr>
          <p:cNvCxnSpPr>
            <a:cxnSpLocks/>
          </p:cNvCxnSpPr>
          <p:nvPr/>
        </p:nvCxnSpPr>
        <p:spPr>
          <a:xfrm flipV="1">
            <a:off x="6415649" y="4127736"/>
            <a:ext cx="173082" cy="64381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BFEC7FB7-3DDC-431F-1F66-89268D54F40A}"/>
              </a:ext>
            </a:extLst>
          </p:cNvPr>
          <p:cNvSpPr txBox="1"/>
          <p:nvPr/>
        </p:nvSpPr>
        <p:spPr>
          <a:xfrm>
            <a:off x="5937462" y="6453689"/>
            <a:ext cx="956373" cy="461665"/>
          </a:xfrm>
          <a:prstGeom prst="rect">
            <a:avLst/>
          </a:prstGeom>
          <a:noFill/>
          <a:ln>
            <a:noFill/>
          </a:ln>
        </p:spPr>
        <p:txBody>
          <a:bodyPr wrap="square" rtlCol="0">
            <a:spAutoFit/>
          </a:bodyPr>
          <a:lstStyle/>
          <a:p>
            <a:r>
              <a:rPr lang="es-ES" sz="1200" b="1">
                <a:solidFill>
                  <a:schemeClr val="accent2"/>
                </a:solidFill>
              </a:rPr>
              <a:t>2 años excluidos</a:t>
            </a:r>
          </a:p>
        </p:txBody>
      </p:sp>
      <p:sp>
        <p:nvSpPr>
          <p:cNvPr id="16" name="Elipse 15">
            <a:extLst>
              <a:ext uri="{FF2B5EF4-FFF2-40B4-BE49-F238E27FC236}">
                <a16:creationId xmlns:a16="http://schemas.microsoft.com/office/drawing/2014/main" id="{DA7EDBA0-7AF8-2E29-58A6-F7B12D4676AC}"/>
              </a:ext>
            </a:extLst>
          </p:cNvPr>
          <p:cNvSpPr/>
          <p:nvPr/>
        </p:nvSpPr>
        <p:spPr>
          <a:xfrm>
            <a:off x="5950006" y="5410630"/>
            <a:ext cx="291988" cy="2306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2</a:t>
            </a:r>
          </a:p>
        </p:txBody>
      </p:sp>
      <p:cxnSp>
        <p:nvCxnSpPr>
          <p:cNvPr id="17" name="Conector recto de flecha 16">
            <a:extLst>
              <a:ext uri="{FF2B5EF4-FFF2-40B4-BE49-F238E27FC236}">
                <a16:creationId xmlns:a16="http://schemas.microsoft.com/office/drawing/2014/main" id="{67FED701-55C9-C29F-6EFC-C2F6BF393D0E}"/>
              </a:ext>
            </a:extLst>
          </p:cNvPr>
          <p:cNvCxnSpPr>
            <a:cxnSpLocks/>
          </p:cNvCxnSpPr>
          <p:nvPr/>
        </p:nvCxnSpPr>
        <p:spPr>
          <a:xfrm>
            <a:off x="6123661" y="5426160"/>
            <a:ext cx="77777" cy="100825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8AC090B8-A287-70CC-C500-CFB9EAFB4704}"/>
              </a:ext>
            </a:extLst>
          </p:cNvPr>
          <p:cNvSpPr txBox="1"/>
          <p:nvPr/>
        </p:nvSpPr>
        <p:spPr>
          <a:xfrm>
            <a:off x="8753862" y="4994961"/>
            <a:ext cx="2857926" cy="646331"/>
          </a:xfrm>
          <a:prstGeom prst="rect">
            <a:avLst/>
          </a:prstGeom>
          <a:solidFill>
            <a:schemeClr val="accent6">
              <a:lumMod val="20000"/>
              <a:lumOff val="80000"/>
            </a:schemeClr>
          </a:solidFill>
        </p:spPr>
        <p:txBody>
          <a:bodyPr wrap="square">
            <a:spAutoFit/>
          </a:bodyPr>
          <a:lstStyle>
            <a:defPPr>
              <a:defRPr lang="es-ES"/>
            </a:defPPr>
            <a:lvl1pPr marL="342900" indent="-342900" algn="just">
              <a:buFont typeface="Arial" panose="020B0604020202020204" pitchFamily="34" charset="0"/>
              <a:buChar char="•"/>
              <a:defRPr>
                <a:solidFill>
                  <a:schemeClr val="accent1">
                    <a:lumMod val="50000"/>
                  </a:schemeClr>
                </a:solidFill>
              </a:defRPr>
            </a:lvl1pPr>
          </a:lstStyle>
          <a:p>
            <a:pPr marL="0" indent="0" algn="ctr">
              <a:buNone/>
            </a:pPr>
            <a:r>
              <a:rPr lang="es-ES" b="1"/>
              <a:t>Su pensión se quedaría en 1.486€</a:t>
            </a:r>
          </a:p>
        </p:txBody>
      </p:sp>
      <p:sp>
        <p:nvSpPr>
          <p:cNvPr id="20" name="CuadroTexto 19">
            <a:extLst>
              <a:ext uri="{FF2B5EF4-FFF2-40B4-BE49-F238E27FC236}">
                <a16:creationId xmlns:a16="http://schemas.microsoft.com/office/drawing/2014/main" id="{F3A9F102-4145-82A7-90B3-CDA619F7CFA9}"/>
              </a:ext>
            </a:extLst>
          </p:cNvPr>
          <p:cNvSpPr txBox="1"/>
          <p:nvPr/>
        </p:nvSpPr>
        <p:spPr>
          <a:xfrm>
            <a:off x="8753862" y="4238469"/>
            <a:ext cx="2857926" cy="338554"/>
          </a:xfrm>
          <a:prstGeom prst="rect">
            <a:avLst/>
          </a:prstGeom>
          <a:solidFill>
            <a:schemeClr val="accent6">
              <a:lumMod val="20000"/>
              <a:lumOff val="80000"/>
            </a:schemeClr>
          </a:solidFill>
        </p:spPr>
        <p:txBody>
          <a:bodyPr wrap="square" lIns="91440" tIns="45720" rIns="91440" bIns="45720" rtlCol="0" anchor="t">
            <a:spAutoFit/>
          </a:bodyPr>
          <a:lstStyle>
            <a:defPPr>
              <a:defRPr lang="es-ES"/>
            </a:defPPr>
            <a:lvl1pPr algn="ctr">
              <a:defRPr b="1">
                <a:solidFill>
                  <a:schemeClr val="bg1"/>
                </a:solidFill>
              </a:defRPr>
            </a:lvl1pPr>
          </a:lstStyle>
          <a:p>
            <a:pPr marL="0" marR="0" lvl="0" indent="0" defTabSz="914400" rtl="0" eaLnBrk="0" fontAlgn="base" latinLnBrk="0" hangingPunct="0">
              <a:lnSpc>
                <a:spcPct val="100000"/>
              </a:lnSpc>
              <a:spcBef>
                <a:spcPct val="0"/>
              </a:spcBef>
              <a:spcAft>
                <a:spcPct val="0"/>
              </a:spcAft>
              <a:buClrTx/>
              <a:buSzTx/>
              <a:buFontTx/>
              <a:buNone/>
              <a:tabLst/>
            </a:pPr>
            <a:r>
              <a:rPr kumimoji="0" lang="es-ES" altLang="es-ES" sz="1600" i="0" u="none" strike="noStrike" cap="none" normalizeH="0" baseline="0">
                <a:ln>
                  <a:noFill/>
                </a:ln>
                <a:solidFill>
                  <a:schemeClr val="tx2"/>
                </a:solidFill>
                <a:effectLst/>
              </a:rPr>
              <a:t>NUEVO ESQUEMA</a:t>
            </a:r>
            <a:endParaRPr kumimoji="0" lang="es-ES" altLang="es-ES" sz="1200" i="0" u="none" strike="noStrike" cap="none" normalizeH="0" baseline="0">
              <a:ln>
                <a:noFill/>
              </a:ln>
              <a:solidFill>
                <a:schemeClr val="tx2"/>
              </a:solidFill>
              <a:effectLst/>
            </a:endParaRPr>
          </a:p>
        </p:txBody>
      </p:sp>
      <p:sp>
        <p:nvSpPr>
          <p:cNvPr id="2" name="CuadroTexto 1">
            <a:extLst>
              <a:ext uri="{FF2B5EF4-FFF2-40B4-BE49-F238E27FC236}">
                <a16:creationId xmlns:a16="http://schemas.microsoft.com/office/drawing/2014/main" id="{3ADAC3EE-5122-890F-545E-A686471B7FE2}"/>
              </a:ext>
            </a:extLst>
          </p:cNvPr>
          <p:cNvSpPr txBox="1"/>
          <p:nvPr/>
        </p:nvSpPr>
        <p:spPr>
          <a:xfrm>
            <a:off x="8815795" y="5833460"/>
            <a:ext cx="726440" cy="369332"/>
          </a:xfrm>
          <a:prstGeom prst="rect">
            <a:avLst/>
          </a:prstGeom>
          <a:solidFill>
            <a:schemeClr val="accent2">
              <a:lumMod val="20000"/>
              <a:lumOff val="80000"/>
            </a:schemeClr>
          </a:solidFill>
        </p:spPr>
        <p:txBody>
          <a:bodyPr wrap="square" rtlCol="0">
            <a:spAutoFit/>
          </a:bodyPr>
          <a:lstStyle/>
          <a:p>
            <a:r>
              <a:rPr lang="en-US" dirty="0"/>
              <a:t>+13%</a:t>
            </a:r>
          </a:p>
        </p:txBody>
      </p:sp>
      <p:sp>
        <p:nvSpPr>
          <p:cNvPr id="13" name="CuadroTexto 12">
            <a:extLst>
              <a:ext uri="{FF2B5EF4-FFF2-40B4-BE49-F238E27FC236}">
                <a16:creationId xmlns:a16="http://schemas.microsoft.com/office/drawing/2014/main" id="{4DDBBFDA-596A-8C90-698B-70FCE42CAD36}"/>
              </a:ext>
            </a:extLst>
          </p:cNvPr>
          <p:cNvSpPr txBox="1"/>
          <p:nvPr/>
        </p:nvSpPr>
        <p:spPr>
          <a:xfrm>
            <a:off x="10388608" y="5833460"/>
            <a:ext cx="1293446" cy="369332"/>
          </a:xfrm>
          <a:prstGeom prst="rect">
            <a:avLst/>
          </a:prstGeom>
          <a:solidFill>
            <a:schemeClr val="accent2">
              <a:lumMod val="20000"/>
              <a:lumOff val="80000"/>
            </a:schemeClr>
          </a:solidFill>
        </p:spPr>
        <p:txBody>
          <a:bodyPr wrap="square" rtlCol="0">
            <a:spAutoFit/>
          </a:bodyPr>
          <a:lstStyle/>
          <a:p>
            <a:r>
              <a:rPr lang="en-US" dirty="0"/>
              <a:t>+170 euros </a:t>
            </a:r>
          </a:p>
        </p:txBody>
      </p:sp>
    </p:spTree>
    <p:extLst>
      <p:ext uri="{BB962C8B-B14F-4D97-AF65-F5344CB8AC3E}">
        <p14:creationId xmlns:p14="http://schemas.microsoft.com/office/powerpoint/2010/main" val="246923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1" grpId="0" animBg="1"/>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A0E1A0A0-32E5-48F0-98DC-41E148114A45}"/>
              </a:ext>
            </a:extLst>
          </p:cNvPr>
          <p:cNvSpPr>
            <a:spLocks noGrp="1"/>
          </p:cNvSpPr>
          <p:nvPr>
            <p:ph type="sldNum" sz="quarter" idx="12"/>
          </p:nvPr>
        </p:nvSpPr>
        <p:spPr>
          <a:xfrm>
            <a:off x="9330375" y="6437878"/>
            <a:ext cx="2743200" cy="365125"/>
          </a:xfrm>
        </p:spPr>
        <p:txBody>
          <a:bodyPr/>
          <a:lstStyle/>
          <a:p>
            <a:fld id="{A1932EB8-8155-4520-9C1B-AFE12E0D5384}" type="slidenum">
              <a:rPr lang="es-ES" smtClean="0"/>
              <a:t>14</a:t>
            </a:fld>
            <a:endParaRPr lang="es-ES"/>
          </a:p>
        </p:txBody>
      </p:sp>
      <p:sp>
        <p:nvSpPr>
          <p:cNvPr id="6" name="CuadroTexto 5">
            <a:extLst>
              <a:ext uri="{FF2B5EF4-FFF2-40B4-BE49-F238E27FC236}">
                <a16:creationId xmlns:a16="http://schemas.microsoft.com/office/drawing/2014/main" id="{09C5D18B-EA71-4F97-9C39-DEA89552861E}"/>
              </a:ext>
            </a:extLst>
          </p:cNvPr>
          <p:cNvSpPr txBox="1"/>
          <p:nvPr/>
        </p:nvSpPr>
        <p:spPr>
          <a:xfrm>
            <a:off x="1812496" y="4541889"/>
            <a:ext cx="1275809" cy="180000"/>
          </a:xfrm>
          <a:prstGeom prst="rect">
            <a:avLst/>
          </a:prstGeom>
          <a:solidFill>
            <a:schemeClr val="bg1"/>
          </a:solidFill>
        </p:spPr>
        <p:txBody>
          <a:bodyPr wrap="square" rtlCol="0">
            <a:spAutoFit/>
          </a:bodyPr>
          <a:lstStyle/>
          <a:p>
            <a:endParaRPr lang="es-ES"/>
          </a:p>
        </p:txBody>
      </p:sp>
      <p:sp>
        <p:nvSpPr>
          <p:cNvPr id="11" name="CuadroTexto 10">
            <a:extLst>
              <a:ext uri="{FF2B5EF4-FFF2-40B4-BE49-F238E27FC236}">
                <a16:creationId xmlns:a16="http://schemas.microsoft.com/office/drawing/2014/main" id="{940D6FDC-BF29-4EA4-ABEF-2543947C42DD}"/>
              </a:ext>
            </a:extLst>
          </p:cNvPr>
          <p:cNvSpPr txBox="1"/>
          <p:nvPr/>
        </p:nvSpPr>
        <p:spPr>
          <a:xfrm>
            <a:off x="5368457" y="2853449"/>
            <a:ext cx="371943" cy="75514"/>
          </a:xfrm>
          <a:prstGeom prst="rect">
            <a:avLst/>
          </a:prstGeom>
          <a:solidFill>
            <a:schemeClr val="bg1"/>
          </a:solidFill>
        </p:spPr>
        <p:txBody>
          <a:bodyPr wrap="square" rtlCol="0">
            <a:spAutoFit/>
          </a:bodyPr>
          <a:lstStyle/>
          <a:p>
            <a:endParaRPr lang="es-ES"/>
          </a:p>
        </p:txBody>
      </p:sp>
      <p:sp>
        <p:nvSpPr>
          <p:cNvPr id="15" name="Título 1">
            <a:extLst>
              <a:ext uri="{FF2B5EF4-FFF2-40B4-BE49-F238E27FC236}">
                <a16:creationId xmlns:a16="http://schemas.microsoft.com/office/drawing/2014/main" id="{675FB301-B6B9-F437-31A6-A6EC69403139}"/>
              </a:ext>
            </a:extLst>
          </p:cNvPr>
          <p:cNvSpPr>
            <a:spLocks noGrp="1"/>
          </p:cNvSpPr>
          <p:nvPr>
            <p:ph type="title"/>
          </p:nvPr>
        </p:nvSpPr>
        <p:spPr>
          <a:xfrm>
            <a:off x="178298" y="367762"/>
            <a:ext cx="11192796" cy="673958"/>
          </a:xfrm>
        </p:spPr>
        <p:txBody>
          <a:bodyPr>
            <a:normAutofit/>
          </a:bodyPr>
          <a:lstStyle/>
          <a:p>
            <a:r>
              <a:rPr lang="es-ES" sz="2000" b="1">
                <a:solidFill>
                  <a:schemeClr val="tx2"/>
                </a:solidFill>
                <a:latin typeface="Calibri"/>
                <a:cs typeface="Calibri"/>
              </a:rPr>
              <a:t>El Mecanismo de Equidad se desplegará gradualmente hasta 2029, reforzando el fondo de reserva para abordar el reto demográfico</a:t>
            </a:r>
            <a:endParaRPr lang="en-US" sz="2000" b="1">
              <a:solidFill>
                <a:schemeClr val="tx2"/>
              </a:solidFill>
              <a:latin typeface="Calibri"/>
              <a:cs typeface="Calibri"/>
            </a:endParaRPr>
          </a:p>
        </p:txBody>
      </p:sp>
      <p:sp>
        <p:nvSpPr>
          <p:cNvPr id="7" name="CuadroTexto 6">
            <a:extLst>
              <a:ext uri="{FF2B5EF4-FFF2-40B4-BE49-F238E27FC236}">
                <a16:creationId xmlns:a16="http://schemas.microsoft.com/office/drawing/2014/main" id="{67511228-3159-C214-76AD-C6060DC6DB1D}"/>
              </a:ext>
            </a:extLst>
          </p:cNvPr>
          <p:cNvSpPr txBox="1"/>
          <p:nvPr/>
        </p:nvSpPr>
        <p:spPr>
          <a:xfrm>
            <a:off x="483292" y="2006974"/>
            <a:ext cx="2228377" cy="1569660"/>
          </a:xfrm>
          <a:prstGeom prst="rect">
            <a:avLst/>
          </a:prstGeom>
          <a:noFill/>
        </p:spPr>
        <p:txBody>
          <a:bodyPr wrap="square" lIns="91440" tIns="45720" rIns="91440" bIns="45720" anchor="t">
            <a:spAutoFit/>
          </a:bodyPr>
          <a:lstStyle/>
          <a:p>
            <a:pPr>
              <a:spcBef>
                <a:spcPts val="720"/>
              </a:spcBef>
              <a:spcAft>
                <a:spcPts val="720"/>
              </a:spcAft>
            </a:pPr>
            <a:r>
              <a:rPr lang="es-ES" sz="1600" b="1" dirty="0">
                <a:solidFill>
                  <a:schemeClr val="tx2"/>
                </a:solidFill>
                <a:cs typeface="Calibri Light"/>
              </a:rPr>
              <a:t>Despliegue gradual</a:t>
            </a:r>
            <a:r>
              <a:rPr lang="es-ES" sz="1600" dirty="0">
                <a:solidFill>
                  <a:schemeClr val="tx2"/>
                </a:solidFill>
                <a:cs typeface="Calibri Light"/>
              </a:rPr>
              <a:t>. A partir de 2024, el MEI crecerá una décima cada año hasta alcanzar 1,2 puntos porcentuales en 2029</a:t>
            </a:r>
          </a:p>
        </p:txBody>
      </p:sp>
      <p:sp>
        <p:nvSpPr>
          <p:cNvPr id="3" name="CuadroTexto 2">
            <a:extLst>
              <a:ext uri="{FF2B5EF4-FFF2-40B4-BE49-F238E27FC236}">
                <a16:creationId xmlns:a16="http://schemas.microsoft.com/office/drawing/2014/main" id="{19715F4B-021A-5BC9-401A-A7AE3D3C1A7B}"/>
              </a:ext>
            </a:extLst>
          </p:cNvPr>
          <p:cNvSpPr txBox="1"/>
          <p:nvPr/>
        </p:nvSpPr>
        <p:spPr>
          <a:xfrm>
            <a:off x="4510678" y="996421"/>
            <a:ext cx="6574735" cy="369332"/>
          </a:xfrm>
          <a:prstGeom prst="rect">
            <a:avLst/>
          </a:prstGeom>
          <a:noFill/>
        </p:spPr>
        <p:txBody>
          <a:bodyPr wrap="square" rtlCol="0">
            <a:spAutoFit/>
          </a:bodyPr>
          <a:lstStyle/>
          <a:p>
            <a:pPr algn="ctr"/>
            <a:r>
              <a:rPr lang="es-ES" b="1" dirty="0"/>
              <a:t>MEI: fondo acumulado y disposiciones </a:t>
            </a:r>
          </a:p>
        </p:txBody>
      </p:sp>
      <p:sp>
        <p:nvSpPr>
          <p:cNvPr id="4" name="CuadroTexto 3">
            <a:extLst>
              <a:ext uri="{FF2B5EF4-FFF2-40B4-BE49-F238E27FC236}">
                <a16:creationId xmlns:a16="http://schemas.microsoft.com/office/drawing/2014/main" id="{37C80C04-55CD-BC0F-A97F-805619F9CB4E}"/>
              </a:ext>
            </a:extLst>
          </p:cNvPr>
          <p:cNvSpPr txBox="1"/>
          <p:nvPr/>
        </p:nvSpPr>
        <p:spPr>
          <a:xfrm>
            <a:off x="178298" y="71094"/>
            <a:ext cx="5248275" cy="338554"/>
          </a:xfrm>
          <a:prstGeom prst="rect">
            <a:avLst/>
          </a:prstGeom>
          <a:noFill/>
        </p:spPr>
        <p:txBody>
          <a:bodyPr wrap="square" lIns="91440" tIns="45720" rIns="91440" bIns="45720" rtlCol="0" anchor="t">
            <a:spAutoFit/>
          </a:bodyPr>
          <a:lstStyle/>
          <a:p>
            <a:r>
              <a:rPr lang="es-ES" sz="1600" b="1">
                <a:solidFill>
                  <a:schemeClr val="accent6"/>
                </a:solidFill>
                <a:ea typeface="+mn-lt"/>
                <a:cs typeface="+mn-lt"/>
              </a:rPr>
              <a:t>2. Equidad y solidaridad </a:t>
            </a:r>
            <a:endParaRPr lang="es-ES" sz="1600">
              <a:ea typeface="+mn-lt"/>
              <a:cs typeface="+mn-lt"/>
            </a:endParaRPr>
          </a:p>
        </p:txBody>
      </p:sp>
      <p:graphicFrame>
        <p:nvGraphicFramePr>
          <p:cNvPr id="12" name="Gráfico 11">
            <a:extLst>
              <a:ext uri="{FF2B5EF4-FFF2-40B4-BE49-F238E27FC236}">
                <a16:creationId xmlns:a16="http://schemas.microsoft.com/office/drawing/2014/main" id="{1CB2D0ED-C811-401D-9D9F-32E91EA59879}"/>
              </a:ext>
              <a:ext uri="{147F2762-F138-4A5C-976F-8EAC2B608ADB}">
                <a16:predDERef xmlns:a16="http://schemas.microsoft.com/office/drawing/2014/main" pred="{FD4AE7A0-C1FC-40CA-B895-E9617E90A986}"/>
              </a:ext>
            </a:extLst>
          </p:cNvPr>
          <p:cNvGraphicFramePr>
            <a:graphicFrameLocks/>
          </p:cNvGraphicFramePr>
          <p:nvPr>
            <p:extLst>
              <p:ext uri="{D42A27DB-BD31-4B8C-83A1-F6EECF244321}">
                <p14:modId xmlns:p14="http://schemas.microsoft.com/office/powerpoint/2010/main" val="945507802"/>
              </p:ext>
            </p:extLst>
          </p:nvPr>
        </p:nvGraphicFramePr>
        <p:xfrm>
          <a:off x="3407693" y="1468015"/>
          <a:ext cx="8517105" cy="5293896"/>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id="{3985AA3F-E182-73BA-3A1F-7532F06AE84B}"/>
              </a:ext>
            </a:extLst>
          </p:cNvPr>
          <p:cNvSpPr txBox="1"/>
          <p:nvPr/>
        </p:nvSpPr>
        <p:spPr>
          <a:xfrm>
            <a:off x="7279640" y="5120640"/>
            <a:ext cx="1742440" cy="307777"/>
          </a:xfrm>
          <a:prstGeom prst="rect">
            <a:avLst/>
          </a:prstGeom>
          <a:noFill/>
        </p:spPr>
        <p:txBody>
          <a:bodyPr wrap="square" rtlCol="0">
            <a:spAutoFit/>
          </a:bodyPr>
          <a:lstStyle/>
          <a:p>
            <a:r>
              <a:rPr lang="es-ES" sz="1400" b="1">
                <a:solidFill>
                  <a:schemeClr val="accent6"/>
                </a:solidFill>
              </a:rPr>
              <a:t>Disposiciones </a:t>
            </a:r>
          </a:p>
        </p:txBody>
      </p:sp>
    </p:spTree>
    <p:extLst>
      <p:ext uri="{BB962C8B-B14F-4D97-AF65-F5344CB8AC3E}">
        <p14:creationId xmlns:p14="http://schemas.microsoft.com/office/powerpoint/2010/main" val="328952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A0E1A0A0-32E5-48F0-98DC-41E148114A45}"/>
              </a:ext>
            </a:extLst>
          </p:cNvPr>
          <p:cNvSpPr>
            <a:spLocks noGrp="1"/>
          </p:cNvSpPr>
          <p:nvPr>
            <p:ph type="sldNum" sz="quarter" idx="12"/>
          </p:nvPr>
        </p:nvSpPr>
        <p:spPr>
          <a:xfrm>
            <a:off x="9330375" y="6437878"/>
            <a:ext cx="2743200" cy="365125"/>
          </a:xfrm>
        </p:spPr>
        <p:txBody>
          <a:bodyPr/>
          <a:lstStyle/>
          <a:p>
            <a:fld id="{A1932EB8-8155-4520-9C1B-AFE12E0D5384}" type="slidenum">
              <a:rPr lang="es-ES" smtClean="0"/>
              <a:t>15</a:t>
            </a:fld>
            <a:endParaRPr lang="es-ES"/>
          </a:p>
        </p:txBody>
      </p:sp>
      <p:sp>
        <p:nvSpPr>
          <p:cNvPr id="6" name="CuadroTexto 5">
            <a:extLst>
              <a:ext uri="{FF2B5EF4-FFF2-40B4-BE49-F238E27FC236}">
                <a16:creationId xmlns:a16="http://schemas.microsoft.com/office/drawing/2014/main" id="{09C5D18B-EA71-4F97-9C39-DEA89552861E}"/>
              </a:ext>
            </a:extLst>
          </p:cNvPr>
          <p:cNvSpPr txBox="1"/>
          <p:nvPr/>
        </p:nvSpPr>
        <p:spPr>
          <a:xfrm>
            <a:off x="1812496" y="4787831"/>
            <a:ext cx="1275809" cy="180000"/>
          </a:xfrm>
          <a:prstGeom prst="rect">
            <a:avLst/>
          </a:prstGeom>
          <a:solidFill>
            <a:schemeClr val="bg1"/>
          </a:solidFill>
        </p:spPr>
        <p:txBody>
          <a:bodyPr wrap="square" rtlCol="0">
            <a:spAutoFit/>
          </a:bodyPr>
          <a:lstStyle/>
          <a:p>
            <a:endParaRPr lang="es-ES"/>
          </a:p>
        </p:txBody>
      </p:sp>
      <p:sp>
        <p:nvSpPr>
          <p:cNvPr id="11" name="CuadroTexto 10">
            <a:extLst>
              <a:ext uri="{FF2B5EF4-FFF2-40B4-BE49-F238E27FC236}">
                <a16:creationId xmlns:a16="http://schemas.microsoft.com/office/drawing/2014/main" id="{940D6FDC-BF29-4EA4-ABEF-2543947C42DD}"/>
              </a:ext>
            </a:extLst>
          </p:cNvPr>
          <p:cNvSpPr txBox="1"/>
          <p:nvPr/>
        </p:nvSpPr>
        <p:spPr>
          <a:xfrm>
            <a:off x="5368457" y="3099391"/>
            <a:ext cx="371943" cy="75514"/>
          </a:xfrm>
          <a:prstGeom prst="rect">
            <a:avLst/>
          </a:prstGeom>
          <a:solidFill>
            <a:schemeClr val="bg1"/>
          </a:solidFill>
        </p:spPr>
        <p:txBody>
          <a:bodyPr wrap="square" rtlCol="0">
            <a:spAutoFit/>
          </a:bodyPr>
          <a:lstStyle/>
          <a:p>
            <a:endParaRPr lang="es-ES"/>
          </a:p>
        </p:txBody>
      </p:sp>
      <p:sp>
        <p:nvSpPr>
          <p:cNvPr id="15" name="Título 1">
            <a:extLst>
              <a:ext uri="{FF2B5EF4-FFF2-40B4-BE49-F238E27FC236}">
                <a16:creationId xmlns:a16="http://schemas.microsoft.com/office/drawing/2014/main" id="{675FB301-B6B9-F437-31A6-A6EC69403139}"/>
              </a:ext>
            </a:extLst>
          </p:cNvPr>
          <p:cNvSpPr>
            <a:spLocks noGrp="1"/>
          </p:cNvSpPr>
          <p:nvPr>
            <p:ph type="title"/>
          </p:nvPr>
        </p:nvSpPr>
        <p:spPr>
          <a:xfrm>
            <a:off x="186430" y="474863"/>
            <a:ext cx="11192796" cy="673958"/>
          </a:xfrm>
        </p:spPr>
        <p:txBody>
          <a:bodyPr>
            <a:noAutofit/>
          </a:bodyPr>
          <a:lstStyle/>
          <a:p>
            <a:r>
              <a:rPr lang="es-ES" sz="2000" b="1" dirty="0">
                <a:solidFill>
                  <a:schemeClr val="tx2"/>
                </a:solidFill>
                <a:latin typeface="Calibri"/>
                <a:cs typeface="Calibri"/>
              </a:rPr>
              <a:t>El factor de sostenibilidad suponía un recorte de la pensión inicial en un rango que iba del 2% para una persona que tenga hoy 60 años a un 10% para una persona que tenga 25 años </a:t>
            </a:r>
            <a:endParaRPr lang="en-US" sz="2000" b="1" dirty="0">
              <a:solidFill>
                <a:schemeClr val="tx2"/>
              </a:solidFill>
              <a:latin typeface="Calibri"/>
              <a:cs typeface="Calibri"/>
            </a:endParaRPr>
          </a:p>
        </p:txBody>
      </p:sp>
      <p:sp>
        <p:nvSpPr>
          <p:cNvPr id="8" name="CuadroTexto 7">
            <a:extLst>
              <a:ext uri="{FF2B5EF4-FFF2-40B4-BE49-F238E27FC236}">
                <a16:creationId xmlns:a16="http://schemas.microsoft.com/office/drawing/2014/main" id="{B8B5F904-2447-B948-D7C9-365D021C6C82}"/>
              </a:ext>
            </a:extLst>
          </p:cNvPr>
          <p:cNvSpPr txBox="1"/>
          <p:nvPr/>
        </p:nvSpPr>
        <p:spPr>
          <a:xfrm>
            <a:off x="3144568" y="1369005"/>
            <a:ext cx="5632468" cy="830997"/>
          </a:xfrm>
          <a:prstGeom prst="rect">
            <a:avLst/>
          </a:prstGeom>
          <a:noFill/>
        </p:spPr>
        <p:txBody>
          <a:bodyPr wrap="square" rtlCol="0">
            <a:spAutoFit/>
          </a:bodyPr>
          <a:lstStyle>
            <a:defPPr>
              <a:defRPr lang="es-ES"/>
            </a:defPPr>
            <a:lvl1pPr algn="ctr">
              <a:defRPr b="1"/>
            </a:lvl1pPr>
          </a:lstStyle>
          <a:p>
            <a:r>
              <a:rPr lang="es-ES" dirty="0"/>
              <a:t>Reducción en la pensión por cohortes de edad como resultado de la aplicación del factor de sostenibilidad </a:t>
            </a:r>
          </a:p>
          <a:p>
            <a:r>
              <a:rPr lang="es-ES" sz="1200" b="0" dirty="0"/>
              <a:t>Pensión de referencia: 2.500 euros</a:t>
            </a:r>
          </a:p>
        </p:txBody>
      </p:sp>
      <p:sp>
        <p:nvSpPr>
          <p:cNvPr id="10" name="CuadroTexto 9">
            <a:extLst>
              <a:ext uri="{FF2B5EF4-FFF2-40B4-BE49-F238E27FC236}">
                <a16:creationId xmlns:a16="http://schemas.microsoft.com/office/drawing/2014/main" id="{1F48D856-5399-DA9C-EF08-F89CD6E19AEA}"/>
              </a:ext>
            </a:extLst>
          </p:cNvPr>
          <p:cNvSpPr txBox="1"/>
          <p:nvPr/>
        </p:nvSpPr>
        <p:spPr>
          <a:xfrm>
            <a:off x="9330375" y="5131793"/>
            <a:ext cx="886890" cy="461665"/>
          </a:xfrm>
          <a:prstGeom prst="rect">
            <a:avLst/>
          </a:prstGeom>
          <a:solidFill>
            <a:schemeClr val="accent2">
              <a:lumMod val="20000"/>
              <a:lumOff val="80000"/>
            </a:schemeClr>
          </a:solidFill>
        </p:spPr>
        <p:txBody>
          <a:bodyPr wrap="square" rtlCol="0">
            <a:spAutoFit/>
          </a:bodyPr>
          <a:lstStyle/>
          <a:p>
            <a:pPr algn="ctr"/>
            <a:r>
              <a:rPr lang="es-ES" sz="1200" b="1" dirty="0">
                <a:solidFill>
                  <a:schemeClr val="tx2"/>
                </a:solidFill>
              </a:rPr>
              <a:t>Reducción de 10%</a:t>
            </a:r>
          </a:p>
        </p:txBody>
      </p:sp>
      <p:sp>
        <p:nvSpPr>
          <p:cNvPr id="2" name="CuadroTexto 1">
            <a:extLst>
              <a:ext uri="{FF2B5EF4-FFF2-40B4-BE49-F238E27FC236}">
                <a16:creationId xmlns:a16="http://schemas.microsoft.com/office/drawing/2014/main" id="{327369C1-61C0-4A67-6AA5-AA56B18EFBC5}"/>
              </a:ext>
            </a:extLst>
          </p:cNvPr>
          <p:cNvSpPr txBox="1"/>
          <p:nvPr/>
        </p:nvSpPr>
        <p:spPr>
          <a:xfrm>
            <a:off x="186430" y="88294"/>
            <a:ext cx="5248275" cy="338554"/>
          </a:xfrm>
          <a:prstGeom prst="rect">
            <a:avLst/>
          </a:prstGeom>
          <a:noFill/>
        </p:spPr>
        <p:txBody>
          <a:bodyPr wrap="square" lIns="91440" tIns="45720" rIns="91440" bIns="45720" rtlCol="0" anchor="t">
            <a:spAutoFit/>
          </a:bodyPr>
          <a:lstStyle/>
          <a:p>
            <a:r>
              <a:rPr lang="es-ES" sz="1600" b="1">
                <a:solidFill>
                  <a:schemeClr val="accent6"/>
                </a:solidFill>
                <a:ea typeface="+mn-lt"/>
                <a:cs typeface="+mn-lt"/>
              </a:rPr>
              <a:t>2. Equidad y solidaridad </a:t>
            </a:r>
            <a:endParaRPr lang="es-ES" sz="1600">
              <a:ea typeface="+mn-lt"/>
              <a:cs typeface="+mn-lt"/>
            </a:endParaRPr>
          </a:p>
        </p:txBody>
      </p:sp>
      <p:sp>
        <p:nvSpPr>
          <p:cNvPr id="7" name="Flecha: a la derecha 6">
            <a:extLst>
              <a:ext uri="{FF2B5EF4-FFF2-40B4-BE49-F238E27FC236}">
                <a16:creationId xmlns:a16="http://schemas.microsoft.com/office/drawing/2014/main" id="{7F8D4B6A-B10E-9282-E763-3832523CD022}"/>
              </a:ext>
            </a:extLst>
          </p:cNvPr>
          <p:cNvSpPr/>
          <p:nvPr/>
        </p:nvSpPr>
        <p:spPr>
          <a:xfrm>
            <a:off x="9122935" y="5267241"/>
            <a:ext cx="153653" cy="293635"/>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n 13">
            <a:extLst>
              <a:ext uri="{FF2B5EF4-FFF2-40B4-BE49-F238E27FC236}">
                <a16:creationId xmlns:a16="http://schemas.microsoft.com/office/drawing/2014/main" id="{1E60F646-6BE9-43E8-EDF2-461928CC9619}"/>
              </a:ext>
            </a:extLst>
          </p:cNvPr>
          <p:cNvPicPr>
            <a:picLocks noChangeAspect="1"/>
          </p:cNvPicPr>
          <p:nvPr/>
        </p:nvPicPr>
        <p:blipFill>
          <a:blip r:embed="rId3"/>
          <a:stretch>
            <a:fillRect/>
          </a:stretch>
        </p:blipFill>
        <p:spPr>
          <a:xfrm>
            <a:off x="2748129" y="2366360"/>
            <a:ext cx="6570632" cy="3972634"/>
          </a:xfrm>
          <a:prstGeom prst="rect">
            <a:avLst/>
          </a:prstGeom>
        </p:spPr>
      </p:pic>
      <p:sp>
        <p:nvSpPr>
          <p:cNvPr id="16" name="CuadroTexto 15">
            <a:extLst>
              <a:ext uri="{FF2B5EF4-FFF2-40B4-BE49-F238E27FC236}">
                <a16:creationId xmlns:a16="http://schemas.microsoft.com/office/drawing/2014/main" id="{5C0A5206-89FC-08AA-B124-C8CFD6894662}"/>
              </a:ext>
            </a:extLst>
          </p:cNvPr>
          <p:cNvSpPr txBox="1"/>
          <p:nvPr/>
        </p:nvSpPr>
        <p:spPr>
          <a:xfrm>
            <a:off x="1242942" y="5707354"/>
            <a:ext cx="2074742" cy="276999"/>
          </a:xfrm>
          <a:prstGeom prst="rect">
            <a:avLst/>
          </a:prstGeom>
          <a:noFill/>
        </p:spPr>
        <p:txBody>
          <a:bodyPr wrap="square" rtlCol="0">
            <a:spAutoFit/>
          </a:bodyPr>
          <a:lstStyle/>
          <a:p>
            <a:pPr algn="r"/>
            <a:r>
              <a:rPr lang="es-ES" sz="1200"/>
              <a:t>Año de jubilación</a:t>
            </a:r>
          </a:p>
        </p:txBody>
      </p:sp>
      <p:sp>
        <p:nvSpPr>
          <p:cNvPr id="17" name="CuadroTexto 16">
            <a:extLst>
              <a:ext uri="{FF2B5EF4-FFF2-40B4-BE49-F238E27FC236}">
                <a16:creationId xmlns:a16="http://schemas.microsoft.com/office/drawing/2014/main" id="{B21573DD-F0A5-8319-D1B6-60E826E62B54}"/>
              </a:ext>
            </a:extLst>
          </p:cNvPr>
          <p:cNvSpPr txBox="1"/>
          <p:nvPr/>
        </p:nvSpPr>
        <p:spPr>
          <a:xfrm>
            <a:off x="1242942" y="5952763"/>
            <a:ext cx="2074742" cy="276999"/>
          </a:xfrm>
          <a:prstGeom prst="rect">
            <a:avLst/>
          </a:prstGeom>
          <a:noFill/>
        </p:spPr>
        <p:txBody>
          <a:bodyPr wrap="square" rtlCol="0">
            <a:spAutoFit/>
          </a:bodyPr>
          <a:lstStyle/>
          <a:p>
            <a:pPr algn="r"/>
            <a:r>
              <a:rPr lang="es-ES" sz="1200" dirty="0"/>
              <a:t>Edad</a:t>
            </a:r>
          </a:p>
        </p:txBody>
      </p:sp>
      <p:sp>
        <p:nvSpPr>
          <p:cNvPr id="18" name="CuadroTexto 17">
            <a:extLst>
              <a:ext uri="{FF2B5EF4-FFF2-40B4-BE49-F238E27FC236}">
                <a16:creationId xmlns:a16="http://schemas.microsoft.com/office/drawing/2014/main" id="{3942C9FD-A79A-46A8-6AA3-CED9A0A29927}"/>
              </a:ext>
            </a:extLst>
          </p:cNvPr>
          <p:cNvSpPr txBox="1"/>
          <p:nvPr/>
        </p:nvSpPr>
        <p:spPr>
          <a:xfrm>
            <a:off x="2201415" y="3097519"/>
            <a:ext cx="886890" cy="461665"/>
          </a:xfrm>
          <a:prstGeom prst="rect">
            <a:avLst/>
          </a:prstGeom>
          <a:solidFill>
            <a:schemeClr val="accent2">
              <a:lumMod val="20000"/>
              <a:lumOff val="80000"/>
            </a:schemeClr>
          </a:solidFill>
        </p:spPr>
        <p:txBody>
          <a:bodyPr wrap="square" rtlCol="0">
            <a:spAutoFit/>
          </a:bodyPr>
          <a:lstStyle/>
          <a:p>
            <a:pPr algn="ctr"/>
            <a:r>
              <a:rPr lang="es-ES" sz="1200" b="1" dirty="0">
                <a:solidFill>
                  <a:schemeClr val="tx2"/>
                </a:solidFill>
              </a:rPr>
              <a:t>Reducción de 2%</a:t>
            </a:r>
          </a:p>
        </p:txBody>
      </p:sp>
      <p:sp>
        <p:nvSpPr>
          <p:cNvPr id="19" name="Flecha: a la derecha 18">
            <a:extLst>
              <a:ext uri="{FF2B5EF4-FFF2-40B4-BE49-F238E27FC236}">
                <a16:creationId xmlns:a16="http://schemas.microsoft.com/office/drawing/2014/main" id="{F68B578C-78D8-2B2B-1A1D-54B01A7065D1}"/>
              </a:ext>
            </a:extLst>
          </p:cNvPr>
          <p:cNvSpPr/>
          <p:nvPr/>
        </p:nvSpPr>
        <p:spPr>
          <a:xfrm rot="10800000">
            <a:off x="3239189" y="3160229"/>
            <a:ext cx="156990" cy="383102"/>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601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áfico 15">
            <a:extLst>
              <a:ext uri="{FF2B5EF4-FFF2-40B4-BE49-F238E27FC236}">
                <a16:creationId xmlns:a16="http://schemas.microsoft.com/office/drawing/2014/main" id="{36F266C9-45A8-C680-8B5D-EA05CDC78351}"/>
              </a:ext>
            </a:extLst>
          </p:cNvPr>
          <p:cNvGraphicFramePr>
            <a:graphicFrameLocks/>
          </p:cNvGraphicFramePr>
          <p:nvPr>
            <p:extLst>
              <p:ext uri="{D42A27DB-BD31-4B8C-83A1-F6EECF244321}">
                <p14:modId xmlns:p14="http://schemas.microsoft.com/office/powerpoint/2010/main" val="2558020335"/>
              </p:ext>
            </p:extLst>
          </p:nvPr>
        </p:nvGraphicFramePr>
        <p:xfrm>
          <a:off x="2682613" y="1828800"/>
          <a:ext cx="6327944" cy="3695861"/>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número de diapositiva 3">
            <a:extLst>
              <a:ext uri="{FF2B5EF4-FFF2-40B4-BE49-F238E27FC236}">
                <a16:creationId xmlns:a16="http://schemas.microsoft.com/office/drawing/2014/main" id="{368E50DC-395F-DBE7-80F2-EF8E7A7D3C9F}"/>
              </a:ext>
            </a:extLst>
          </p:cNvPr>
          <p:cNvSpPr>
            <a:spLocks noGrp="1"/>
          </p:cNvSpPr>
          <p:nvPr>
            <p:ph type="sldNum" sz="quarter" idx="12"/>
          </p:nvPr>
        </p:nvSpPr>
        <p:spPr/>
        <p:txBody>
          <a:bodyPr/>
          <a:lstStyle/>
          <a:p>
            <a:fld id="{D9449C09-60F4-43B8-BD37-5C6193F0C7E4}" type="slidenum">
              <a:rPr lang="en-US" smtClean="0"/>
              <a:t>16</a:t>
            </a:fld>
            <a:endParaRPr lang="en-US"/>
          </a:p>
        </p:txBody>
      </p:sp>
      <p:sp>
        <p:nvSpPr>
          <p:cNvPr id="5" name="Título 1">
            <a:extLst>
              <a:ext uri="{FF2B5EF4-FFF2-40B4-BE49-F238E27FC236}">
                <a16:creationId xmlns:a16="http://schemas.microsoft.com/office/drawing/2014/main" id="{79271986-9B88-E644-E8B1-4FA83B299213}"/>
              </a:ext>
            </a:extLst>
          </p:cNvPr>
          <p:cNvSpPr>
            <a:spLocks noGrp="1"/>
          </p:cNvSpPr>
          <p:nvPr>
            <p:ph type="title"/>
          </p:nvPr>
        </p:nvSpPr>
        <p:spPr>
          <a:xfrm>
            <a:off x="373410" y="479522"/>
            <a:ext cx="11316842" cy="820498"/>
          </a:xfrm>
        </p:spPr>
        <p:txBody>
          <a:bodyPr>
            <a:normAutofit/>
          </a:bodyPr>
          <a:lstStyle/>
          <a:p>
            <a:r>
              <a:rPr lang="es-ES" sz="2000" b="1" dirty="0">
                <a:solidFill>
                  <a:schemeClr val="tx2"/>
                </a:solidFill>
                <a:latin typeface="Calibri"/>
                <a:ea typeface="Calibri"/>
                <a:cs typeface="Calibri"/>
              </a:rPr>
              <a:t>El MEI supone un beneficio acumulado mayor para los más jóvenes, llegando a 20.000€ para un joven de 25 años </a:t>
            </a:r>
            <a:endParaRPr lang="es-ES" sz="2000" b="1" dirty="0">
              <a:solidFill>
                <a:schemeClr val="tx2"/>
              </a:solidFill>
              <a:latin typeface="Calibri" panose="020F0502020204030204" pitchFamily="34" charset="0"/>
              <a:ea typeface="Calibri"/>
              <a:cs typeface="Calibri" panose="020F0502020204030204" pitchFamily="34" charset="0"/>
            </a:endParaRPr>
          </a:p>
        </p:txBody>
      </p:sp>
      <p:sp>
        <p:nvSpPr>
          <p:cNvPr id="2" name="CuadroTexto 1">
            <a:extLst>
              <a:ext uri="{FF2B5EF4-FFF2-40B4-BE49-F238E27FC236}">
                <a16:creationId xmlns:a16="http://schemas.microsoft.com/office/drawing/2014/main" id="{715D4A1E-91C5-6580-A388-341A2F70A8C6}"/>
              </a:ext>
            </a:extLst>
          </p:cNvPr>
          <p:cNvSpPr txBox="1"/>
          <p:nvPr/>
        </p:nvSpPr>
        <p:spPr>
          <a:xfrm>
            <a:off x="157855" y="164736"/>
            <a:ext cx="5248275" cy="338554"/>
          </a:xfrm>
          <a:prstGeom prst="rect">
            <a:avLst/>
          </a:prstGeom>
          <a:noFill/>
        </p:spPr>
        <p:txBody>
          <a:bodyPr wrap="square" rtlCol="0">
            <a:spAutoFit/>
          </a:bodyPr>
          <a:lstStyle/>
          <a:p>
            <a:r>
              <a:rPr lang="es-ES" sz="1600" b="1">
                <a:solidFill>
                  <a:schemeClr val="accent6"/>
                </a:solidFill>
              </a:rPr>
              <a:t>2. Equidad y solidaridad </a:t>
            </a:r>
          </a:p>
        </p:txBody>
      </p:sp>
      <p:sp>
        <p:nvSpPr>
          <p:cNvPr id="10" name="CuadroTexto 9">
            <a:extLst>
              <a:ext uri="{FF2B5EF4-FFF2-40B4-BE49-F238E27FC236}">
                <a16:creationId xmlns:a16="http://schemas.microsoft.com/office/drawing/2014/main" id="{02803752-3C51-792D-9F88-EB4405EBE5E1}"/>
              </a:ext>
            </a:extLst>
          </p:cNvPr>
          <p:cNvSpPr txBox="1"/>
          <p:nvPr/>
        </p:nvSpPr>
        <p:spPr>
          <a:xfrm>
            <a:off x="9248028" y="1633151"/>
            <a:ext cx="2513047" cy="1074415"/>
          </a:xfrm>
          <a:prstGeom prst="rect">
            <a:avLst/>
          </a:prstGeom>
          <a:solidFill>
            <a:schemeClr val="accent2">
              <a:lumMod val="20000"/>
              <a:lumOff val="80000"/>
            </a:schemeClr>
          </a:solidFill>
        </p:spPr>
        <p:txBody>
          <a:bodyPr wrap="square" rtlCol="0">
            <a:spAutoFit/>
          </a:bodyPr>
          <a:lstStyle/>
          <a:p>
            <a:pPr>
              <a:lnSpc>
                <a:spcPct val="90000"/>
              </a:lnSpc>
            </a:pPr>
            <a:r>
              <a:rPr lang="es-ES" sz="1400" b="1">
                <a:solidFill>
                  <a:schemeClr val="tx2"/>
                </a:solidFill>
              </a:rPr>
              <a:t>Un individuo de 25 años y que se jubila en 2062 recibiría casi 20.000€ más con la reforma (descontando ya la cotización adicional)</a:t>
            </a:r>
          </a:p>
        </p:txBody>
      </p:sp>
      <p:cxnSp>
        <p:nvCxnSpPr>
          <p:cNvPr id="12" name="Conector recto de flecha 11">
            <a:extLst>
              <a:ext uri="{FF2B5EF4-FFF2-40B4-BE49-F238E27FC236}">
                <a16:creationId xmlns:a16="http://schemas.microsoft.com/office/drawing/2014/main" id="{4C54C7B1-98DC-9856-E31F-95C90D02ADCA}"/>
              </a:ext>
            </a:extLst>
          </p:cNvPr>
          <p:cNvCxnSpPr>
            <a:cxnSpLocks/>
          </p:cNvCxnSpPr>
          <p:nvPr/>
        </p:nvCxnSpPr>
        <p:spPr>
          <a:xfrm>
            <a:off x="1942312" y="4052949"/>
            <a:ext cx="899584" cy="43010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EE288653-C128-58E4-941E-241499DE85A6}"/>
              </a:ext>
            </a:extLst>
          </p:cNvPr>
          <p:cNvSpPr txBox="1"/>
          <p:nvPr/>
        </p:nvSpPr>
        <p:spPr>
          <a:xfrm>
            <a:off x="2841896" y="4385022"/>
            <a:ext cx="556150" cy="1080000"/>
          </a:xfrm>
          <a:prstGeom prst="rect">
            <a:avLst/>
          </a:prstGeom>
          <a:noFill/>
          <a:ln w="22225">
            <a:solidFill>
              <a:srgbClr val="C00000"/>
            </a:solidFill>
            <a:prstDash val="dash"/>
          </a:ln>
        </p:spPr>
        <p:txBody>
          <a:bodyPr wrap="square" rtlCol="0">
            <a:spAutoFit/>
          </a:bodyPr>
          <a:lstStyle/>
          <a:p>
            <a:endParaRPr lang="en-GB"/>
          </a:p>
        </p:txBody>
      </p:sp>
      <p:sp>
        <p:nvSpPr>
          <p:cNvPr id="14" name="CuadroTexto 13">
            <a:extLst>
              <a:ext uri="{FF2B5EF4-FFF2-40B4-BE49-F238E27FC236}">
                <a16:creationId xmlns:a16="http://schemas.microsoft.com/office/drawing/2014/main" id="{4BBB2417-60A5-EC3E-91D7-8ACC412023F1}"/>
              </a:ext>
            </a:extLst>
          </p:cNvPr>
          <p:cNvSpPr txBox="1"/>
          <p:nvPr/>
        </p:nvSpPr>
        <p:spPr>
          <a:xfrm>
            <a:off x="250228" y="3187482"/>
            <a:ext cx="2047972" cy="867930"/>
          </a:xfrm>
          <a:prstGeom prst="rect">
            <a:avLst/>
          </a:prstGeom>
          <a:solidFill>
            <a:schemeClr val="accent2">
              <a:lumMod val="20000"/>
              <a:lumOff val="80000"/>
            </a:schemeClr>
          </a:solidFill>
        </p:spPr>
        <p:txBody>
          <a:bodyPr wrap="square" rtlCol="0">
            <a:spAutoFit/>
          </a:bodyPr>
          <a:lstStyle/>
          <a:p>
            <a:pPr>
              <a:lnSpc>
                <a:spcPct val="90000"/>
              </a:lnSpc>
            </a:pPr>
            <a:r>
              <a:rPr lang="es-ES" sz="1400" b="1" dirty="0">
                <a:solidFill>
                  <a:schemeClr val="tx2"/>
                </a:solidFill>
              </a:rPr>
              <a:t>Un individuo de 60 años y que se jubila en 2027 recibiría 5.300€ más con la reforma</a:t>
            </a:r>
          </a:p>
        </p:txBody>
      </p:sp>
      <p:cxnSp>
        <p:nvCxnSpPr>
          <p:cNvPr id="15" name="Conector recto de flecha 14">
            <a:extLst>
              <a:ext uri="{FF2B5EF4-FFF2-40B4-BE49-F238E27FC236}">
                <a16:creationId xmlns:a16="http://schemas.microsoft.com/office/drawing/2014/main" id="{DA6A2E9A-40CE-7399-C644-8496384B4CA0}"/>
              </a:ext>
            </a:extLst>
          </p:cNvPr>
          <p:cNvCxnSpPr>
            <a:cxnSpLocks/>
            <a:stCxn id="10" idx="1"/>
          </p:cNvCxnSpPr>
          <p:nvPr/>
        </p:nvCxnSpPr>
        <p:spPr>
          <a:xfrm flipH="1">
            <a:off x="8431399" y="2170359"/>
            <a:ext cx="816629" cy="3556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1FC8A7AE-101A-E1D1-7D91-F8D8E55A3F59}"/>
              </a:ext>
            </a:extLst>
          </p:cNvPr>
          <p:cNvSpPr txBox="1"/>
          <p:nvPr/>
        </p:nvSpPr>
        <p:spPr>
          <a:xfrm>
            <a:off x="14506936" y="1012784"/>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a:p>
        </p:txBody>
      </p:sp>
      <p:sp>
        <p:nvSpPr>
          <p:cNvPr id="6" name="CuadroTexto 5">
            <a:extLst>
              <a:ext uri="{FF2B5EF4-FFF2-40B4-BE49-F238E27FC236}">
                <a16:creationId xmlns:a16="http://schemas.microsoft.com/office/drawing/2014/main" id="{67BAC6B0-305B-1B83-21B0-51E8F29916B6}"/>
              </a:ext>
            </a:extLst>
          </p:cNvPr>
          <p:cNvSpPr txBox="1"/>
          <p:nvPr/>
        </p:nvSpPr>
        <p:spPr>
          <a:xfrm>
            <a:off x="3471761" y="1401154"/>
            <a:ext cx="4259169" cy="523220"/>
          </a:xfrm>
          <a:prstGeom prst="rect">
            <a:avLst/>
          </a:prstGeom>
          <a:noFill/>
        </p:spPr>
        <p:txBody>
          <a:bodyPr wrap="square" rtlCol="0">
            <a:spAutoFit/>
          </a:bodyPr>
          <a:lstStyle>
            <a:defPPr>
              <a:defRPr lang="es-ES"/>
            </a:defPPr>
            <a:lvl1pPr algn="ctr">
              <a:defRPr b="1"/>
            </a:lvl1pPr>
          </a:lstStyle>
          <a:p>
            <a:r>
              <a:rPr lang="es-ES" dirty="0"/>
              <a:t>Beneficio del MEI por cohortes de edad</a:t>
            </a:r>
          </a:p>
          <a:p>
            <a:r>
              <a:rPr lang="es-ES" sz="1000" b="0" dirty="0"/>
              <a:t>En euros</a:t>
            </a:r>
          </a:p>
        </p:txBody>
      </p:sp>
      <p:sp>
        <p:nvSpPr>
          <p:cNvPr id="8" name="CuadroTexto 7">
            <a:extLst>
              <a:ext uri="{FF2B5EF4-FFF2-40B4-BE49-F238E27FC236}">
                <a16:creationId xmlns:a16="http://schemas.microsoft.com/office/drawing/2014/main" id="{315EEC95-2701-C2D4-AA9E-665AA1DA0EAA}"/>
              </a:ext>
            </a:extLst>
          </p:cNvPr>
          <p:cNvSpPr txBox="1"/>
          <p:nvPr/>
        </p:nvSpPr>
        <p:spPr>
          <a:xfrm>
            <a:off x="2682614" y="5856734"/>
            <a:ext cx="6240670" cy="430887"/>
          </a:xfrm>
          <a:prstGeom prst="rect">
            <a:avLst/>
          </a:prstGeom>
          <a:noFill/>
        </p:spPr>
        <p:txBody>
          <a:bodyPr wrap="square" rtlCol="0">
            <a:spAutoFit/>
          </a:bodyPr>
          <a:lstStyle/>
          <a:p>
            <a:r>
              <a:rPr lang="es-ES" sz="1100" dirty="0"/>
              <a:t>Diferencia entre la pensión recortada por el factor de sostenibilidad y la nueva pensión garantizada en su poder adquisitivo, incluyendo la diferencia de cotizaciones en las distintas edades. </a:t>
            </a:r>
          </a:p>
        </p:txBody>
      </p:sp>
    </p:spTree>
    <p:extLst>
      <p:ext uri="{BB962C8B-B14F-4D97-AF65-F5344CB8AC3E}">
        <p14:creationId xmlns:p14="http://schemas.microsoft.com/office/powerpoint/2010/main" val="244910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438ECAB-F5BE-4834-CB29-F7719B1882EC}"/>
              </a:ext>
            </a:extLst>
          </p:cNvPr>
          <p:cNvSpPr>
            <a:spLocks noGrp="1"/>
          </p:cNvSpPr>
          <p:nvPr>
            <p:ph type="sldNum" sz="quarter" idx="12"/>
          </p:nvPr>
        </p:nvSpPr>
        <p:spPr>
          <a:xfrm>
            <a:off x="8586281" y="6365741"/>
            <a:ext cx="2743200" cy="365125"/>
          </a:xfrm>
        </p:spPr>
        <p:txBody>
          <a:bodyPr/>
          <a:lstStyle/>
          <a:p>
            <a:fld id="{D9449C09-60F4-43B8-BD37-5C6193F0C7E4}" type="slidenum">
              <a:rPr lang="en-US" smtClean="0"/>
              <a:t>17</a:t>
            </a:fld>
            <a:endParaRPr lang="en-US"/>
          </a:p>
        </p:txBody>
      </p:sp>
      <p:sp>
        <p:nvSpPr>
          <p:cNvPr id="5" name="Título 1">
            <a:extLst>
              <a:ext uri="{FF2B5EF4-FFF2-40B4-BE49-F238E27FC236}">
                <a16:creationId xmlns:a16="http://schemas.microsoft.com/office/drawing/2014/main" id="{62E48481-8474-916D-31C3-5B84CEED8821}"/>
              </a:ext>
            </a:extLst>
          </p:cNvPr>
          <p:cNvSpPr txBox="1">
            <a:spLocks/>
          </p:cNvSpPr>
          <p:nvPr/>
        </p:nvSpPr>
        <p:spPr>
          <a:xfrm>
            <a:off x="216733" y="505567"/>
            <a:ext cx="11441110" cy="7338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10000"/>
              </a:lnSpc>
            </a:pPr>
            <a:r>
              <a:rPr lang="es-ES" sz="2200" b="1" dirty="0">
                <a:solidFill>
                  <a:schemeClr val="tx2"/>
                </a:solidFill>
                <a:latin typeface="Calibri"/>
                <a:cs typeface="Calibri"/>
              </a:rPr>
              <a:t>La reforma tiene como objetivo asegurar la sostenibilidad del sistema afrontando el reto demográfico transitorio</a:t>
            </a:r>
          </a:p>
          <a:p>
            <a:endParaRPr lang="es-ES" sz="2000" b="1" dirty="0">
              <a:solidFill>
                <a:schemeClr val="tx2"/>
              </a:solidFill>
              <a:latin typeface="Calibri"/>
              <a:cs typeface="Calibri"/>
            </a:endParaRPr>
          </a:p>
        </p:txBody>
      </p:sp>
      <p:sp>
        <p:nvSpPr>
          <p:cNvPr id="6" name="CuadroTexto 5">
            <a:extLst>
              <a:ext uri="{FF2B5EF4-FFF2-40B4-BE49-F238E27FC236}">
                <a16:creationId xmlns:a16="http://schemas.microsoft.com/office/drawing/2014/main" id="{DCABF947-F5A1-0B21-FF67-9DB9751EFD43}"/>
              </a:ext>
            </a:extLst>
          </p:cNvPr>
          <p:cNvSpPr txBox="1"/>
          <p:nvPr/>
        </p:nvSpPr>
        <p:spPr>
          <a:xfrm>
            <a:off x="157855" y="162652"/>
            <a:ext cx="5248275" cy="338554"/>
          </a:xfrm>
          <a:prstGeom prst="rect">
            <a:avLst/>
          </a:prstGeom>
          <a:noFill/>
        </p:spPr>
        <p:txBody>
          <a:bodyPr wrap="square" lIns="91440" tIns="45720" rIns="91440" bIns="45720" rtlCol="0" anchor="t">
            <a:spAutoFit/>
          </a:bodyPr>
          <a:lstStyle/>
          <a:p>
            <a:r>
              <a:rPr lang="es-ES" sz="1600" b="1">
                <a:solidFill>
                  <a:schemeClr val="accent6"/>
                </a:solidFill>
              </a:rPr>
              <a:t>3. Sostenibilidad</a:t>
            </a:r>
            <a:endParaRPr lang="es-ES">
              <a:solidFill>
                <a:schemeClr val="accent6"/>
              </a:solidFill>
            </a:endParaRPr>
          </a:p>
        </p:txBody>
      </p:sp>
      <p:sp>
        <p:nvSpPr>
          <p:cNvPr id="13" name="Hexágono 12">
            <a:extLst>
              <a:ext uri="{FF2B5EF4-FFF2-40B4-BE49-F238E27FC236}">
                <a16:creationId xmlns:a16="http://schemas.microsoft.com/office/drawing/2014/main" id="{9DB4813B-25A6-2F96-5804-5C42B60BD1DA}"/>
              </a:ext>
            </a:extLst>
          </p:cNvPr>
          <p:cNvSpPr/>
          <p:nvPr/>
        </p:nvSpPr>
        <p:spPr>
          <a:xfrm rot="16200000">
            <a:off x="557201" y="2861809"/>
            <a:ext cx="789559" cy="768084"/>
          </a:xfrm>
          <a:prstGeom prst="hexagon">
            <a:avLst/>
          </a:prstGeom>
          <a:solidFill>
            <a:srgbClr val="1C3158"/>
          </a:solidFill>
          <a:ln w="76200" cap="flat" cmpd="sng" algn="ctr">
            <a:noFill/>
            <a:prstDash val="solid"/>
            <a:miter lim="800000"/>
          </a:ln>
          <a:effectLst/>
        </p:spPr>
        <p:txBody>
          <a:bodyPr rtlCol="0" anchor="ctr"/>
          <a:lstStyle/>
          <a:p>
            <a:pPr algn="ctr"/>
            <a:endParaRPr lang="es-ES" sz="1100" b="1" kern="0">
              <a:solidFill>
                <a:prstClr val="white"/>
              </a:solidFill>
              <a:latin typeface="Calibri" panose="020F0502020204030204"/>
            </a:endParaRPr>
          </a:p>
        </p:txBody>
      </p:sp>
      <p:sp>
        <p:nvSpPr>
          <p:cNvPr id="15" name="CuadroTexto 14">
            <a:extLst>
              <a:ext uri="{FF2B5EF4-FFF2-40B4-BE49-F238E27FC236}">
                <a16:creationId xmlns:a16="http://schemas.microsoft.com/office/drawing/2014/main" id="{2A8DEFC8-1FC4-E8F3-7A3E-3F2A3215FBF1}"/>
              </a:ext>
            </a:extLst>
          </p:cNvPr>
          <p:cNvSpPr txBox="1"/>
          <p:nvPr/>
        </p:nvSpPr>
        <p:spPr>
          <a:xfrm>
            <a:off x="1450689" y="1227474"/>
            <a:ext cx="8895947" cy="1323439"/>
          </a:xfrm>
          <a:prstGeom prst="rect">
            <a:avLst/>
          </a:prstGeom>
          <a:solidFill>
            <a:schemeClr val="accent1">
              <a:lumMod val="20000"/>
              <a:lumOff val="80000"/>
            </a:schemeClr>
          </a:solidFill>
        </p:spPr>
        <p:txBody>
          <a:bodyPr wrap="square">
            <a:spAutoFit/>
          </a:bodyPr>
          <a:lstStyle/>
          <a:p>
            <a:pPr marL="171450" lvl="1" algn="ctr"/>
            <a:r>
              <a:rPr lang="es-ES" sz="1600" b="1">
                <a:solidFill>
                  <a:schemeClr val="accent5">
                    <a:lumMod val="50000"/>
                  </a:schemeClr>
                </a:solidFill>
              </a:rPr>
              <a:t>Sostenibilidad</a:t>
            </a:r>
            <a:r>
              <a:rPr lang="es-ES" sz="1600">
                <a:solidFill>
                  <a:schemeClr val="accent5">
                    <a:lumMod val="50000"/>
                  </a:schemeClr>
                </a:solidFill>
              </a:rPr>
              <a:t>: asegurar la sostenibilidad a medio plazo del sistema de pensiones, conforme a las Recomendaciones del Pacto de Toledo. </a:t>
            </a:r>
          </a:p>
          <a:p>
            <a:pPr marL="171450" lvl="1" algn="ctr"/>
            <a:r>
              <a:rPr lang="es-ES" sz="1600">
                <a:solidFill>
                  <a:schemeClr val="accent5">
                    <a:lumMod val="50000"/>
                  </a:schemeClr>
                </a:solidFill>
              </a:rPr>
              <a:t>“La adecuación y la sostenibilidad son las dos mitades de la ecuación de la política de pensiones: Para proporcionar a los pensionistas actuales y futuros un nivel de vida digno, los sistemas de pensiones deben establecerse de manera financieramente viable”</a:t>
            </a:r>
          </a:p>
        </p:txBody>
      </p:sp>
      <p:sp>
        <p:nvSpPr>
          <p:cNvPr id="16" name="CuadroTexto 15">
            <a:extLst>
              <a:ext uri="{FF2B5EF4-FFF2-40B4-BE49-F238E27FC236}">
                <a16:creationId xmlns:a16="http://schemas.microsoft.com/office/drawing/2014/main" id="{267AE3AD-A6F9-37E3-D769-3174C8262DCC}"/>
              </a:ext>
            </a:extLst>
          </p:cNvPr>
          <p:cNvSpPr txBox="1"/>
          <p:nvPr/>
        </p:nvSpPr>
        <p:spPr>
          <a:xfrm>
            <a:off x="1829025" y="3867593"/>
            <a:ext cx="8618471" cy="584775"/>
          </a:xfrm>
          <a:prstGeom prst="rect">
            <a:avLst/>
          </a:prstGeom>
          <a:solidFill>
            <a:schemeClr val="accent6">
              <a:lumMod val="20000"/>
              <a:lumOff val="80000"/>
            </a:schemeClr>
          </a:solidFill>
          <a:ln w="19050">
            <a:noFill/>
          </a:ln>
        </p:spPr>
        <p:txBody>
          <a:bodyPr wrap="square" lIns="91440" tIns="45720" rIns="91440" bIns="45720" rtlCol="0" anchor="t">
            <a:spAutoFit/>
          </a:bodyPr>
          <a:lstStyle>
            <a:defPPr>
              <a:defRPr lang="es-ES"/>
            </a:defPPr>
            <a:lvl1pPr marL="285750" indent="-285750">
              <a:buFont typeface="Arial" panose="020B0604020202020204" pitchFamily="34" charset="0"/>
              <a:buChar char="•"/>
              <a:defRPr sz="1600">
                <a:solidFill>
                  <a:schemeClr val="tx2"/>
                </a:solidFill>
              </a:defRPr>
            </a:lvl1pPr>
          </a:lstStyle>
          <a:p>
            <a:pPr algn="just"/>
            <a:r>
              <a:rPr lang="es-ES" b="1" i="0">
                <a:solidFill>
                  <a:schemeClr val="accent5">
                    <a:lumMod val="50000"/>
                  </a:schemeClr>
                </a:solidFill>
                <a:effectLst/>
              </a:rPr>
              <a:t>EDAD EFECTIVA DE JUBILACIÓN</a:t>
            </a:r>
            <a:r>
              <a:rPr lang="es-ES" b="0" i="0">
                <a:solidFill>
                  <a:schemeClr val="accent5">
                    <a:lumMod val="50000"/>
                  </a:schemeClr>
                </a:solidFill>
                <a:effectLst/>
              </a:rPr>
              <a:t>: </a:t>
            </a:r>
            <a:r>
              <a:rPr lang="es-ES">
                <a:solidFill>
                  <a:schemeClr val="accent5">
                    <a:lumMod val="50000"/>
                  </a:schemeClr>
                </a:solidFill>
              </a:rPr>
              <a:t>medidas </a:t>
            </a:r>
            <a:r>
              <a:rPr lang="es-ES"/>
              <a:t>acercamiento </a:t>
            </a:r>
            <a:r>
              <a:rPr lang="es-ES" b="0" i="0">
                <a:effectLst/>
              </a:rPr>
              <a:t>de la edad </a:t>
            </a:r>
            <a:r>
              <a:rPr lang="es-ES"/>
              <a:t>efectiva a la edad legal de jubilación </a:t>
            </a:r>
            <a:endParaRPr lang="es-ES" b="0" i="0">
              <a:effectLst/>
            </a:endParaRPr>
          </a:p>
        </p:txBody>
      </p:sp>
      <p:cxnSp>
        <p:nvCxnSpPr>
          <p:cNvPr id="18" name="Conector recto 17">
            <a:extLst>
              <a:ext uri="{FF2B5EF4-FFF2-40B4-BE49-F238E27FC236}">
                <a16:creationId xmlns:a16="http://schemas.microsoft.com/office/drawing/2014/main" id="{7CE67BF1-54A9-3934-39EF-240357AA7B15}"/>
              </a:ext>
            </a:extLst>
          </p:cNvPr>
          <p:cNvCxnSpPr>
            <a:cxnSpLocks/>
          </p:cNvCxnSpPr>
          <p:nvPr/>
        </p:nvCxnSpPr>
        <p:spPr>
          <a:xfrm>
            <a:off x="1441027" y="3157569"/>
            <a:ext cx="0" cy="665691"/>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9A62164D-24CF-B6C4-0997-B00ECE9F851E}"/>
              </a:ext>
            </a:extLst>
          </p:cNvPr>
          <p:cNvCxnSpPr>
            <a:cxnSpLocks/>
          </p:cNvCxnSpPr>
          <p:nvPr/>
        </p:nvCxnSpPr>
        <p:spPr>
          <a:xfrm>
            <a:off x="1440949" y="3823260"/>
            <a:ext cx="13217" cy="703499"/>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BDC6F82D-FC2C-C75B-FA0A-BD7F341F54BC}"/>
              </a:ext>
            </a:extLst>
          </p:cNvPr>
          <p:cNvSpPr txBox="1"/>
          <p:nvPr/>
        </p:nvSpPr>
        <p:spPr>
          <a:xfrm>
            <a:off x="1828028" y="3150790"/>
            <a:ext cx="8619473" cy="338554"/>
          </a:xfrm>
          <a:prstGeom prst="rect">
            <a:avLst/>
          </a:prstGeom>
          <a:solidFill>
            <a:schemeClr val="accent6">
              <a:lumMod val="20000"/>
              <a:lumOff val="80000"/>
            </a:schemeClr>
          </a:solidFill>
          <a:ln w="19050">
            <a:noFill/>
          </a:ln>
        </p:spPr>
        <p:txBody>
          <a:bodyPr wrap="square" rtlCol="0">
            <a:spAutoFit/>
          </a:bodyPr>
          <a:lstStyle>
            <a:defPPr>
              <a:defRPr lang="es-ES"/>
            </a:defPPr>
            <a:lvl1pPr marL="285750" indent="-285750">
              <a:buFont typeface="Arial" panose="020B0604020202020204" pitchFamily="34" charset="0"/>
              <a:buChar char="•"/>
              <a:defRPr sz="1600">
                <a:solidFill>
                  <a:schemeClr val="tx2"/>
                </a:solidFill>
              </a:defRPr>
            </a:lvl1pPr>
          </a:lstStyle>
          <a:p>
            <a:pPr algn="just"/>
            <a:r>
              <a:rPr lang="es-ES" b="1" i="0">
                <a:solidFill>
                  <a:schemeClr val="accent5">
                    <a:lumMod val="50000"/>
                  </a:schemeClr>
                </a:solidFill>
                <a:effectLst/>
              </a:rPr>
              <a:t>SEPARACIÓN DE FUENTES</a:t>
            </a:r>
            <a:r>
              <a:rPr lang="es-ES" b="0" i="0">
                <a:solidFill>
                  <a:schemeClr val="accent5">
                    <a:lumMod val="50000"/>
                  </a:schemeClr>
                </a:solidFill>
                <a:effectLst/>
              </a:rPr>
              <a:t>: se identifican y compensan los gastos impropios</a:t>
            </a:r>
          </a:p>
        </p:txBody>
      </p:sp>
      <p:cxnSp>
        <p:nvCxnSpPr>
          <p:cNvPr id="26" name="Conector recto 25">
            <a:extLst>
              <a:ext uri="{FF2B5EF4-FFF2-40B4-BE49-F238E27FC236}">
                <a16:creationId xmlns:a16="http://schemas.microsoft.com/office/drawing/2014/main" id="{F6DBB533-8800-976F-149C-D7FE5BE632FF}"/>
              </a:ext>
            </a:extLst>
          </p:cNvPr>
          <p:cNvCxnSpPr>
            <a:cxnSpLocks/>
          </p:cNvCxnSpPr>
          <p:nvPr/>
        </p:nvCxnSpPr>
        <p:spPr>
          <a:xfrm>
            <a:off x="1440948" y="2653748"/>
            <a:ext cx="0" cy="511286"/>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736347E7-A438-3646-26BA-C14B4DE68F80}"/>
              </a:ext>
            </a:extLst>
          </p:cNvPr>
          <p:cNvCxnSpPr/>
          <p:nvPr/>
        </p:nvCxnSpPr>
        <p:spPr>
          <a:xfrm>
            <a:off x="1440948" y="3356605"/>
            <a:ext cx="397164"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0776D395-C6F3-8540-DE83-59DA0AB49797}"/>
              </a:ext>
            </a:extLst>
          </p:cNvPr>
          <p:cNvSpPr txBox="1"/>
          <p:nvPr/>
        </p:nvSpPr>
        <p:spPr>
          <a:xfrm>
            <a:off x="361944" y="3625404"/>
            <a:ext cx="1079004"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white"/>
                </a:solidFill>
                <a:effectLst/>
                <a:uLnTx/>
                <a:uFillTx/>
              </a:rPr>
              <a:t>R2 </a:t>
            </a:r>
            <a:r>
              <a:rPr lang="es-ES" sz="1100" b="1" kern="0">
                <a:solidFill>
                  <a:prstClr val="white"/>
                </a:solidFill>
              </a:rPr>
              <a:t>y R13 </a:t>
            </a:r>
            <a:endParaRPr kumimoji="0" lang="es-ES" sz="1100" b="1" i="0" u="none" strike="noStrike" kern="0" cap="none" spc="0" normalizeH="0" baseline="0" noProof="0">
              <a:ln>
                <a:noFill/>
              </a:ln>
              <a:solidFill>
                <a:prstClr val="white"/>
              </a:solidFill>
              <a:effectLst/>
              <a:uLnTx/>
              <a:uFillTx/>
            </a:endParaRPr>
          </a:p>
        </p:txBody>
      </p:sp>
      <p:sp>
        <p:nvSpPr>
          <p:cNvPr id="30" name="Hexágono 29">
            <a:extLst>
              <a:ext uri="{FF2B5EF4-FFF2-40B4-BE49-F238E27FC236}">
                <a16:creationId xmlns:a16="http://schemas.microsoft.com/office/drawing/2014/main" id="{09299563-39D7-025B-52FD-4021B96E61B1}"/>
              </a:ext>
            </a:extLst>
          </p:cNvPr>
          <p:cNvSpPr/>
          <p:nvPr/>
        </p:nvSpPr>
        <p:spPr>
          <a:xfrm rot="16200000">
            <a:off x="592514" y="3644971"/>
            <a:ext cx="706136" cy="755285"/>
          </a:xfrm>
          <a:prstGeom prst="hexagon">
            <a:avLst/>
          </a:prstGeom>
          <a:solidFill>
            <a:srgbClr val="1C3158"/>
          </a:solidFill>
          <a:ln w="76200" cap="flat" cmpd="sng" algn="ctr">
            <a:noFill/>
            <a:prstDash val="solid"/>
            <a:miter lim="800000"/>
          </a:ln>
          <a:effectLst/>
        </p:spPr>
        <p:txBody>
          <a:bodyPr rtlCol="0" anchor="ctr"/>
          <a:lstStyle/>
          <a:p>
            <a:pPr algn="ctr"/>
            <a:endParaRPr lang="es-ES" sz="1100" b="1" kern="0">
              <a:solidFill>
                <a:prstClr val="white"/>
              </a:solidFill>
              <a:latin typeface="Calibri" panose="020F0502020204030204"/>
            </a:endParaRPr>
          </a:p>
        </p:txBody>
      </p:sp>
      <p:pic>
        <p:nvPicPr>
          <p:cNvPr id="31" name="Imagen 30" descr="Logotipo&#10;&#10;Descripción generada automáticamente">
            <a:extLst>
              <a:ext uri="{FF2B5EF4-FFF2-40B4-BE49-F238E27FC236}">
                <a16:creationId xmlns:a16="http://schemas.microsoft.com/office/drawing/2014/main" id="{D27344C3-A9EB-8137-208C-44329C37A5EF}"/>
              </a:ext>
            </a:extLst>
          </p:cNvPr>
          <p:cNvPicPr>
            <a:picLocks noChangeAspect="1"/>
          </p:cNvPicPr>
          <p:nvPr/>
        </p:nvPicPr>
        <p:blipFill>
          <a:blip r:embed="rId2"/>
          <a:stretch>
            <a:fillRect/>
          </a:stretch>
        </p:blipFill>
        <p:spPr>
          <a:xfrm>
            <a:off x="869274" y="3796074"/>
            <a:ext cx="152616" cy="157499"/>
          </a:xfrm>
          <a:prstGeom prst="rect">
            <a:avLst/>
          </a:prstGeom>
          <a:noFill/>
        </p:spPr>
      </p:pic>
      <p:sp>
        <p:nvSpPr>
          <p:cNvPr id="32" name="CuadroTexto 31">
            <a:extLst>
              <a:ext uri="{FF2B5EF4-FFF2-40B4-BE49-F238E27FC236}">
                <a16:creationId xmlns:a16="http://schemas.microsoft.com/office/drawing/2014/main" id="{A046378C-0D10-EA3E-3D52-D8790CBE1FE5}"/>
              </a:ext>
            </a:extLst>
          </p:cNvPr>
          <p:cNvSpPr txBox="1"/>
          <p:nvPr/>
        </p:nvSpPr>
        <p:spPr>
          <a:xfrm>
            <a:off x="670734" y="3930431"/>
            <a:ext cx="598753"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100" b="1" kern="0">
                <a:solidFill>
                  <a:prstClr val="white"/>
                </a:solidFill>
              </a:rPr>
              <a:t>R12</a:t>
            </a:r>
            <a:endParaRPr kumimoji="0" lang="es-ES" sz="1100" b="1" i="0" u="none" strike="noStrike" kern="0" cap="none" spc="0" normalizeH="0" baseline="0" noProof="0">
              <a:ln>
                <a:noFill/>
              </a:ln>
              <a:solidFill>
                <a:prstClr val="white"/>
              </a:solidFill>
              <a:effectLst/>
              <a:uLnTx/>
              <a:uFillTx/>
            </a:endParaRPr>
          </a:p>
        </p:txBody>
      </p:sp>
      <p:pic>
        <p:nvPicPr>
          <p:cNvPr id="36" name="Imagen 35" descr="Logotipo&#10;&#10;Descripción generada automáticamente">
            <a:extLst>
              <a:ext uri="{FF2B5EF4-FFF2-40B4-BE49-F238E27FC236}">
                <a16:creationId xmlns:a16="http://schemas.microsoft.com/office/drawing/2014/main" id="{8E0C8A5D-7A3A-83B7-1A8F-17972021A167}"/>
              </a:ext>
            </a:extLst>
          </p:cNvPr>
          <p:cNvPicPr>
            <a:picLocks noChangeAspect="1"/>
          </p:cNvPicPr>
          <p:nvPr/>
        </p:nvPicPr>
        <p:blipFill>
          <a:blip r:embed="rId2"/>
          <a:stretch>
            <a:fillRect/>
          </a:stretch>
        </p:blipFill>
        <p:spPr>
          <a:xfrm>
            <a:off x="887475" y="2995016"/>
            <a:ext cx="148096" cy="152834"/>
          </a:xfrm>
          <a:prstGeom prst="rect">
            <a:avLst/>
          </a:prstGeom>
          <a:noFill/>
        </p:spPr>
      </p:pic>
      <p:sp>
        <p:nvSpPr>
          <p:cNvPr id="37" name="CuadroTexto 36">
            <a:extLst>
              <a:ext uri="{FF2B5EF4-FFF2-40B4-BE49-F238E27FC236}">
                <a16:creationId xmlns:a16="http://schemas.microsoft.com/office/drawing/2014/main" id="{7ECD7911-F91C-05B5-69E5-BAECD3824F57}"/>
              </a:ext>
            </a:extLst>
          </p:cNvPr>
          <p:cNvSpPr txBox="1"/>
          <p:nvPr/>
        </p:nvSpPr>
        <p:spPr>
          <a:xfrm>
            <a:off x="670734" y="3171671"/>
            <a:ext cx="598754"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white"/>
                </a:solidFill>
                <a:effectLst/>
                <a:uLnTx/>
                <a:uFillTx/>
              </a:rPr>
              <a:t> R1</a:t>
            </a:r>
          </a:p>
        </p:txBody>
      </p:sp>
      <p:sp>
        <p:nvSpPr>
          <p:cNvPr id="39" name="CuadroTexto 38">
            <a:extLst>
              <a:ext uri="{FF2B5EF4-FFF2-40B4-BE49-F238E27FC236}">
                <a16:creationId xmlns:a16="http://schemas.microsoft.com/office/drawing/2014/main" id="{8F70B866-EEC3-6804-C559-AAF924110BE6}"/>
              </a:ext>
            </a:extLst>
          </p:cNvPr>
          <p:cNvSpPr txBox="1"/>
          <p:nvPr/>
        </p:nvSpPr>
        <p:spPr>
          <a:xfrm>
            <a:off x="1828028" y="4685901"/>
            <a:ext cx="8618467" cy="584775"/>
          </a:xfrm>
          <a:prstGeom prst="rect">
            <a:avLst/>
          </a:prstGeom>
          <a:solidFill>
            <a:schemeClr val="accent6">
              <a:lumMod val="20000"/>
              <a:lumOff val="80000"/>
            </a:schemeClr>
          </a:solidFill>
          <a:ln w="19050">
            <a:noFill/>
          </a:ln>
        </p:spPr>
        <p:txBody>
          <a:bodyPr wrap="square" rtlCol="0">
            <a:spAutoFit/>
          </a:bodyPr>
          <a:lstStyle>
            <a:defPPr>
              <a:defRPr lang="es-ES"/>
            </a:defPPr>
            <a:lvl1pPr marL="285750" indent="-285750">
              <a:buFont typeface="Arial" panose="020B0604020202020204" pitchFamily="34" charset="0"/>
              <a:buChar char="•"/>
              <a:defRPr sz="1600">
                <a:solidFill>
                  <a:schemeClr val="tx2"/>
                </a:solidFill>
              </a:defRPr>
            </a:lvl1pPr>
          </a:lstStyle>
          <a:p>
            <a:pPr algn="just"/>
            <a:r>
              <a:rPr lang="es-ES" b="1" i="0">
                <a:solidFill>
                  <a:schemeClr val="accent5">
                    <a:lumMod val="50000"/>
                  </a:schemeClr>
                </a:solidFill>
                <a:effectLst/>
              </a:rPr>
              <a:t>ADECUACIÓN DE LAS BASES MÁXIMAS</a:t>
            </a:r>
            <a:r>
              <a:rPr lang="es-ES" b="0" i="0">
                <a:solidFill>
                  <a:schemeClr val="accent5">
                    <a:lumMod val="50000"/>
                  </a:schemeClr>
                </a:solidFill>
                <a:effectLst/>
              </a:rPr>
              <a:t>: incremento de la base máxima de cotización y de la pensión máxima</a:t>
            </a:r>
          </a:p>
        </p:txBody>
      </p:sp>
      <p:sp>
        <p:nvSpPr>
          <p:cNvPr id="42" name="Hexágono 41">
            <a:extLst>
              <a:ext uri="{FF2B5EF4-FFF2-40B4-BE49-F238E27FC236}">
                <a16:creationId xmlns:a16="http://schemas.microsoft.com/office/drawing/2014/main" id="{693C802E-409F-7D7E-6CA6-624DF81B40AC}"/>
              </a:ext>
            </a:extLst>
          </p:cNvPr>
          <p:cNvSpPr/>
          <p:nvPr/>
        </p:nvSpPr>
        <p:spPr>
          <a:xfrm rot="16200000">
            <a:off x="547665" y="4483445"/>
            <a:ext cx="827716" cy="723404"/>
          </a:xfrm>
          <a:prstGeom prst="hexagon">
            <a:avLst/>
          </a:prstGeom>
          <a:solidFill>
            <a:srgbClr val="1C3158"/>
          </a:solidFill>
          <a:ln w="76200" cap="flat" cmpd="sng" algn="ctr">
            <a:noFill/>
            <a:prstDash val="solid"/>
            <a:miter lim="800000"/>
          </a:ln>
          <a:effectLst/>
        </p:spPr>
        <p:txBody>
          <a:bodyPr rtlCol="0" anchor="ctr"/>
          <a:lstStyle/>
          <a:p>
            <a:pPr algn="ctr"/>
            <a:endParaRPr lang="es-ES" sz="1100" b="1" kern="0">
              <a:solidFill>
                <a:prstClr val="white"/>
              </a:solidFill>
              <a:latin typeface="Calibri" panose="020F0502020204030204"/>
            </a:endParaRPr>
          </a:p>
        </p:txBody>
      </p:sp>
      <p:sp>
        <p:nvSpPr>
          <p:cNvPr id="43" name="CuadroTexto 42">
            <a:extLst>
              <a:ext uri="{FF2B5EF4-FFF2-40B4-BE49-F238E27FC236}">
                <a16:creationId xmlns:a16="http://schemas.microsoft.com/office/drawing/2014/main" id="{068CA676-379F-986B-26ED-B9207BB96303}"/>
              </a:ext>
            </a:extLst>
          </p:cNvPr>
          <p:cNvSpPr txBox="1"/>
          <p:nvPr/>
        </p:nvSpPr>
        <p:spPr>
          <a:xfrm>
            <a:off x="646205" y="4791997"/>
            <a:ext cx="598754"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100" b="1" kern="0">
                <a:solidFill>
                  <a:prstClr val="white"/>
                </a:solidFill>
              </a:rPr>
              <a:t>R5</a:t>
            </a:r>
            <a:endParaRPr kumimoji="0" lang="es-ES" sz="1100" b="1" i="0" u="none" strike="noStrike" kern="0" cap="none" spc="0" normalizeH="0" baseline="0" noProof="0">
              <a:ln>
                <a:noFill/>
              </a:ln>
              <a:solidFill>
                <a:prstClr val="white"/>
              </a:solidFill>
              <a:effectLst/>
              <a:uLnTx/>
              <a:uFillTx/>
            </a:endParaRPr>
          </a:p>
        </p:txBody>
      </p:sp>
      <p:pic>
        <p:nvPicPr>
          <p:cNvPr id="45" name="Imagen 44" descr="Logotipo&#10;&#10;Descripción generada automáticamente">
            <a:extLst>
              <a:ext uri="{FF2B5EF4-FFF2-40B4-BE49-F238E27FC236}">
                <a16:creationId xmlns:a16="http://schemas.microsoft.com/office/drawing/2014/main" id="{25D81136-3BF9-DAF3-0B44-45257C75213F}"/>
              </a:ext>
            </a:extLst>
          </p:cNvPr>
          <p:cNvPicPr>
            <a:picLocks noChangeAspect="1"/>
          </p:cNvPicPr>
          <p:nvPr/>
        </p:nvPicPr>
        <p:blipFill>
          <a:blip r:embed="rId2"/>
          <a:stretch>
            <a:fillRect/>
          </a:stretch>
        </p:blipFill>
        <p:spPr>
          <a:xfrm>
            <a:off x="904777" y="4576524"/>
            <a:ext cx="148096" cy="152834"/>
          </a:xfrm>
          <a:prstGeom prst="rect">
            <a:avLst/>
          </a:prstGeom>
          <a:noFill/>
        </p:spPr>
      </p:pic>
      <p:sp>
        <p:nvSpPr>
          <p:cNvPr id="46" name="CuadroTexto 45">
            <a:extLst>
              <a:ext uri="{FF2B5EF4-FFF2-40B4-BE49-F238E27FC236}">
                <a16:creationId xmlns:a16="http://schemas.microsoft.com/office/drawing/2014/main" id="{F665066B-ADDB-3C72-DD09-82B10E0125A0}"/>
              </a:ext>
            </a:extLst>
          </p:cNvPr>
          <p:cNvSpPr txBox="1"/>
          <p:nvPr/>
        </p:nvSpPr>
        <p:spPr>
          <a:xfrm rot="20295481">
            <a:off x="10382515" y="4685749"/>
            <a:ext cx="1074698" cy="400110"/>
          </a:xfrm>
          <a:prstGeom prst="rect">
            <a:avLst/>
          </a:prstGeom>
          <a:solidFill>
            <a:schemeClr val="accent2">
              <a:lumMod val="20000"/>
              <a:lumOff val="80000"/>
            </a:schemeClr>
          </a:solidFill>
        </p:spPr>
        <p:txBody>
          <a:bodyPr wrap="square" lIns="91440" tIns="45720" rIns="91440" bIns="45720" rtlCol="0" anchor="t">
            <a:spAutoFit/>
          </a:bodyPr>
          <a:lstStyle/>
          <a:p>
            <a:r>
              <a:rPr lang="en-US" sz="1000" b="1">
                <a:solidFill>
                  <a:schemeClr val="accent2"/>
                </a:solidFill>
              </a:rPr>
              <a:t>EN NUEVO REAL DECRETO LEY</a:t>
            </a:r>
          </a:p>
        </p:txBody>
      </p:sp>
      <p:cxnSp>
        <p:nvCxnSpPr>
          <p:cNvPr id="2" name="Conector recto 1">
            <a:extLst>
              <a:ext uri="{FF2B5EF4-FFF2-40B4-BE49-F238E27FC236}">
                <a16:creationId xmlns:a16="http://schemas.microsoft.com/office/drawing/2014/main" id="{891628A3-6911-CEDC-84A6-ABF2D14A6531}"/>
              </a:ext>
            </a:extLst>
          </p:cNvPr>
          <p:cNvCxnSpPr>
            <a:cxnSpLocks/>
          </p:cNvCxnSpPr>
          <p:nvPr/>
        </p:nvCxnSpPr>
        <p:spPr>
          <a:xfrm>
            <a:off x="1441027" y="3502038"/>
            <a:ext cx="0" cy="665691"/>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Conector recto de flecha 2">
            <a:extLst>
              <a:ext uri="{FF2B5EF4-FFF2-40B4-BE49-F238E27FC236}">
                <a16:creationId xmlns:a16="http://schemas.microsoft.com/office/drawing/2014/main" id="{91395B94-2604-EEA9-3AE4-9218F7D17F0C}"/>
              </a:ext>
            </a:extLst>
          </p:cNvPr>
          <p:cNvCxnSpPr/>
          <p:nvPr/>
        </p:nvCxnSpPr>
        <p:spPr>
          <a:xfrm>
            <a:off x="1440948" y="4086210"/>
            <a:ext cx="397164"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D54DED00-AE78-E8EB-5B37-F24C61520F03}"/>
              </a:ext>
            </a:extLst>
          </p:cNvPr>
          <p:cNvCxnSpPr>
            <a:cxnSpLocks/>
          </p:cNvCxnSpPr>
          <p:nvPr/>
        </p:nvCxnSpPr>
        <p:spPr>
          <a:xfrm>
            <a:off x="1440949" y="4167729"/>
            <a:ext cx="13217" cy="703499"/>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5188D7BE-4DC7-58E1-31A9-22D5A95F2547}"/>
              </a:ext>
            </a:extLst>
          </p:cNvPr>
          <p:cNvCxnSpPr>
            <a:cxnSpLocks/>
          </p:cNvCxnSpPr>
          <p:nvPr/>
        </p:nvCxnSpPr>
        <p:spPr>
          <a:xfrm>
            <a:off x="1440948" y="2843812"/>
            <a:ext cx="0" cy="665691"/>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A97BF175-3895-9D07-9093-C82005BA3EC9}"/>
              </a:ext>
            </a:extLst>
          </p:cNvPr>
          <p:cNvCxnSpPr/>
          <p:nvPr/>
        </p:nvCxnSpPr>
        <p:spPr>
          <a:xfrm>
            <a:off x="1454166" y="4871228"/>
            <a:ext cx="397164"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34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368752F1-B018-4796-9DEA-69E93A197999}"/>
              </a:ext>
            </a:extLst>
          </p:cNvPr>
          <p:cNvGraphicFramePr>
            <a:graphicFrameLocks/>
          </p:cNvGraphicFramePr>
          <p:nvPr>
            <p:extLst>
              <p:ext uri="{D42A27DB-BD31-4B8C-83A1-F6EECF244321}">
                <p14:modId xmlns:p14="http://schemas.microsoft.com/office/powerpoint/2010/main" val="3967083970"/>
              </p:ext>
            </p:extLst>
          </p:nvPr>
        </p:nvGraphicFramePr>
        <p:xfrm>
          <a:off x="2065722" y="1475519"/>
          <a:ext cx="7349356" cy="4173983"/>
        </p:xfrm>
        <a:graphic>
          <a:graphicData uri="http://schemas.openxmlformats.org/drawingml/2006/chart">
            <c:chart xmlns:c="http://schemas.openxmlformats.org/drawingml/2006/chart" xmlns:r="http://schemas.openxmlformats.org/officeDocument/2006/relationships" r:id="rId4"/>
          </a:graphicData>
        </a:graphic>
      </p:graphicFrame>
      <p:sp>
        <p:nvSpPr>
          <p:cNvPr id="9" name="Título 1">
            <a:extLst>
              <a:ext uri="{FF2B5EF4-FFF2-40B4-BE49-F238E27FC236}">
                <a16:creationId xmlns:a16="http://schemas.microsoft.com/office/drawing/2014/main" id="{A2E73E11-13B5-7B8A-509C-4CF38B94E7B3}"/>
              </a:ext>
            </a:extLst>
          </p:cNvPr>
          <p:cNvSpPr>
            <a:spLocks noGrp="1"/>
          </p:cNvSpPr>
          <p:nvPr>
            <p:ph type="title"/>
          </p:nvPr>
        </p:nvSpPr>
        <p:spPr>
          <a:xfrm>
            <a:off x="178298" y="234342"/>
            <a:ext cx="11471385" cy="820498"/>
          </a:xfrm>
        </p:spPr>
        <p:txBody>
          <a:bodyPr>
            <a:normAutofit/>
          </a:bodyPr>
          <a:lstStyle/>
          <a:p>
            <a:r>
              <a:rPr lang="es-ES" sz="2000" b="1" dirty="0">
                <a:solidFill>
                  <a:schemeClr val="tx2"/>
                </a:solidFill>
                <a:latin typeface="Calibri" panose="020F0502020204030204" pitchFamily="34" charset="0"/>
                <a:cs typeface="Calibri" panose="020F0502020204030204" pitchFamily="34" charset="0"/>
              </a:rPr>
              <a:t>Para reforzar los ingresos del sistema de pensiones durante los años de mayor tensión demográfica se incrementa la base máxima, cuyo nivel actual es bajo en comparación con los países europeos</a:t>
            </a:r>
            <a:endParaRPr lang="en-US" sz="2000" b="1" dirty="0">
              <a:solidFill>
                <a:schemeClr val="tx2"/>
              </a:solidFill>
              <a:latin typeface="Calibri" panose="020F0502020204030204" pitchFamily="34" charset="0"/>
              <a:cs typeface="Calibri" panose="020F0502020204030204" pitchFamily="34" charset="0"/>
            </a:endParaRPr>
          </a:p>
        </p:txBody>
      </p:sp>
      <p:sp>
        <p:nvSpPr>
          <p:cNvPr id="5" name="Marcador de número de diapositiva 4">
            <a:extLst>
              <a:ext uri="{FF2B5EF4-FFF2-40B4-BE49-F238E27FC236}">
                <a16:creationId xmlns:a16="http://schemas.microsoft.com/office/drawing/2014/main" id="{A0E1A0A0-32E5-48F0-98DC-41E148114A45}"/>
              </a:ext>
            </a:extLst>
          </p:cNvPr>
          <p:cNvSpPr>
            <a:spLocks noGrp="1"/>
          </p:cNvSpPr>
          <p:nvPr>
            <p:ph type="sldNum" sz="quarter" idx="12"/>
          </p:nvPr>
        </p:nvSpPr>
        <p:spPr>
          <a:xfrm>
            <a:off x="9321695" y="6464836"/>
            <a:ext cx="2743200" cy="365125"/>
          </a:xfrm>
        </p:spPr>
        <p:txBody>
          <a:bodyPr/>
          <a:lstStyle/>
          <a:p>
            <a:fld id="{A1932EB8-8155-4520-9C1B-AFE12E0D5384}" type="slidenum">
              <a:rPr lang="es-ES" smtClean="0"/>
              <a:t>18</a:t>
            </a:fld>
            <a:endParaRPr lang="es-ES"/>
          </a:p>
        </p:txBody>
      </p:sp>
      <p:sp>
        <p:nvSpPr>
          <p:cNvPr id="14" name="CuadroTexto 13">
            <a:extLst>
              <a:ext uri="{FF2B5EF4-FFF2-40B4-BE49-F238E27FC236}">
                <a16:creationId xmlns:a16="http://schemas.microsoft.com/office/drawing/2014/main" id="{04703223-AD3A-C670-0DAC-001D0B8F91E6}"/>
              </a:ext>
            </a:extLst>
          </p:cNvPr>
          <p:cNvSpPr txBox="1"/>
          <p:nvPr/>
        </p:nvSpPr>
        <p:spPr>
          <a:xfrm>
            <a:off x="7340413" y="2782769"/>
            <a:ext cx="1210467" cy="292388"/>
          </a:xfrm>
          <a:prstGeom prst="rect">
            <a:avLst/>
          </a:prstGeom>
          <a:noFill/>
        </p:spPr>
        <p:txBody>
          <a:bodyPr wrap="square" rtlCol="0">
            <a:spAutoFit/>
          </a:bodyPr>
          <a:lstStyle/>
          <a:p>
            <a:r>
              <a:rPr lang="en-US" sz="1300" b="1">
                <a:solidFill>
                  <a:srgbClr val="C00000"/>
                </a:solidFill>
              </a:rPr>
              <a:t>Media</a:t>
            </a:r>
            <a:r>
              <a:rPr lang="es-ES" sz="1300" b="1">
                <a:solidFill>
                  <a:srgbClr val="C00000"/>
                </a:solidFill>
              </a:rPr>
              <a:t>: 6.022€</a:t>
            </a:r>
          </a:p>
        </p:txBody>
      </p:sp>
      <p:sp>
        <p:nvSpPr>
          <p:cNvPr id="17" name="CuadroTexto 16">
            <a:extLst>
              <a:ext uri="{FF2B5EF4-FFF2-40B4-BE49-F238E27FC236}">
                <a16:creationId xmlns:a16="http://schemas.microsoft.com/office/drawing/2014/main" id="{E213AD34-1872-CA66-AC8E-37DDC13BF6FD}"/>
              </a:ext>
            </a:extLst>
          </p:cNvPr>
          <p:cNvSpPr txBox="1"/>
          <p:nvPr/>
        </p:nvSpPr>
        <p:spPr>
          <a:xfrm>
            <a:off x="1551328" y="5547402"/>
            <a:ext cx="10064064" cy="461665"/>
          </a:xfrm>
          <a:prstGeom prst="rect">
            <a:avLst/>
          </a:prstGeom>
          <a:noFill/>
        </p:spPr>
        <p:txBody>
          <a:bodyPr wrap="square" rtlCol="0">
            <a:spAutoFit/>
          </a:bodyPr>
          <a:lstStyle/>
          <a:p>
            <a:pPr marL="171450" indent="-171450" algn="just">
              <a:buFont typeface="Arial" panose="020B0604020202020204" pitchFamily="34" charset="0"/>
              <a:buChar char="•"/>
            </a:pPr>
            <a:r>
              <a:rPr lang="es-ES" sz="1200" i="1">
                <a:solidFill>
                  <a:schemeClr val="tx2"/>
                </a:solidFill>
              </a:rPr>
              <a:t>Eslovaquia, Lituania y Polonia tienen bases máximas vinculadas al salario medio (700%, 600% y 300% respectivamente). Luxemburgo se considera un caso atípico (11.285) y se excluye a Francia por la multiplicidad de regímenes especiales.</a:t>
            </a:r>
          </a:p>
        </p:txBody>
      </p:sp>
      <p:sp>
        <p:nvSpPr>
          <p:cNvPr id="18" name="CuadroTexto 17">
            <a:extLst>
              <a:ext uri="{FF2B5EF4-FFF2-40B4-BE49-F238E27FC236}">
                <a16:creationId xmlns:a16="http://schemas.microsoft.com/office/drawing/2014/main" id="{594EF768-2850-FF99-62D2-D0DCED8F3F94}"/>
              </a:ext>
            </a:extLst>
          </p:cNvPr>
          <p:cNvSpPr txBox="1"/>
          <p:nvPr/>
        </p:nvSpPr>
        <p:spPr>
          <a:xfrm>
            <a:off x="9321695" y="5274710"/>
            <a:ext cx="1174955" cy="276999"/>
          </a:xfrm>
          <a:prstGeom prst="rect">
            <a:avLst/>
          </a:prstGeom>
          <a:noFill/>
        </p:spPr>
        <p:txBody>
          <a:bodyPr wrap="square" rtlCol="0">
            <a:spAutoFit/>
          </a:bodyPr>
          <a:lstStyle/>
          <a:p>
            <a:r>
              <a:rPr lang="es-ES" sz="1200" i="1">
                <a:solidFill>
                  <a:schemeClr val="tx2"/>
                </a:solidFill>
              </a:rPr>
              <a:t>Fuente: MISSOC</a:t>
            </a:r>
          </a:p>
        </p:txBody>
      </p:sp>
      <p:sp>
        <p:nvSpPr>
          <p:cNvPr id="13" name="Rectángulo 12">
            <a:extLst>
              <a:ext uri="{FF2B5EF4-FFF2-40B4-BE49-F238E27FC236}">
                <a16:creationId xmlns:a16="http://schemas.microsoft.com/office/drawing/2014/main" id="{2E5CEFDE-4670-62E4-EE9E-CD5D437683C2}"/>
              </a:ext>
            </a:extLst>
          </p:cNvPr>
          <p:cNvSpPr/>
          <p:nvPr/>
        </p:nvSpPr>
        <p:spPr>
          <a:xfrm>
            <a:off x="1124768" y="6044157"/>
            <a:ext cx="9898482" cy="603242"/>
          </a:xfrm>
          <a:prstGeom prst="rect">
            <a:avLst/>
          </a:prstGeom>
          <a:solidFill>
            <a:schemeClr val="bg2"/>
          </a:solidFill>
        </p:spPr>
        <p:txBody>
          <a:bodyPr wrap="square" lIns="109728" tIns="54864" rIns="109728" bIns="54864" anchor="t">
            <a:spAutoFit/>
          </a:bodyPr>
          <a:lstStyle/>
          <a:p>
            <a:pPr algn="ctr">
              <a:spcBef>
                <a:spcPts val="720"/>
              </a:spcBef>
              <a:spcAft>
                <a:spcPts val="720"/>
              </a:spcAft>
            </a:pPr>
            <a:r>
              <a:rPr lang="es-ES" sz="1600">
                <a:solidFill>
                  <a:schemeClr val="tx2"/>
                </a:solidFill>
                <a:cs typeface="Calibri Light"/>
              </a:rPr>
              <a:t>Con el establecimiento de una senda de </a:t>
            </a:r>
            <a:r>
              <a:rPr lang="es-ES" sz="1600" b="1">
                <a:solidFill>
                  <a:schemeClr val="tx2"/>
                </a:solidFill>
                <a:cs typeface="Calibri Light"/>
              </a:rPr>
              <a:t>incrementos ligada al IPC y a un porcentaje preestablecido, la reforma aporta previsibilidad</a:t>
            </a:r>
          </a:p>
        </p:txBody>
      </p:sp>
      <p:sp>
        <p:nvSpPr>
          <p:cNvPr id="15" name="CuadroTexto 14">
            <a:extLst>
              <a:ext uri="{FF2B5EF4-FFF2-40B4-BE49-F238E27FC236}">
                <a16:creationId xmlns:a16="http://schemas.microsoft.com/office/drawing/2014/main" id="{4014FAC9-E041-6F80-287F-6A7D2600E5A2}"/>
              </a:ext>
            </a:extLst>
          </p:cNvPr>
          <p:cNvSpPr txBox="1"/>
          <p:nvPr/>
        </p:nvSpPr>
        <p:spPr>
          <a:xfrm>
            <a:off x="6532101" y="1692973"/>
            <a:ext cx="2827090" cy="646331"/>
          </a:xfrm>
          <a:prstGeom prst="rect">
            <a:avLst/>
          </a:prstGeom>
          <a:solidFill>
            <a:schemeClr val="accent2">
              <a:lumMod val="40000"/>
              <a:lumOff val="60000"/>
            </a:schemeClr>
          </a:solidFill>
        </p:spPr>
        <p:txBody>
          <a:bodyPr wrap="square" lIns="91440" tIns="45720" rIns="91440" bIns="45720" rtlCol="0" anchor="t">
            <a:spAutoFit/>
          </a:bodyPr>
          <a:lstStyle/>
          <a:p>
            <a:r>
              <a:rPr lang="es-ES" sz="1200">
                <a:solidFill>
                  <a:schemeClr val="tx2"/>
                </a:solidFill>
              </a:rPr>
              <a:t>Bélgica, Dinamarca, Eslovenia, Estonia, Finlandia, Hungría, Irlanda y Portugal </a:t>
            </a:r>
            <a:r>
              <a:rPr lang="es-ES" sz="1200" b="1">
                <a:solidFill>
                  <a:schemeClr val="tx2"/>
                </a:solidFill>
              </a:rPr>
              <a:t>NO tienen bases máximas</a:t>
            </a:r>
            <a:endParaRPr lang="en-GB" sz="1200" b="1">
              <a:solidFill>
                <a:schemeClr val="tx2"/>
              </a:solidFill>
            </a:endParaRPr>
          </a:p>
        </p:txBody>
      </p:sp>
      <p:sp>
        <p:nvSpPr>
          <p:cNvPr id="2" name="CuadroTexto 1">
            <a:extLst>
              <a:ext uri="{FF2B5EF4-FFF2-40B4-BE49-F238E27FC236}">
                <a16:creationId xmlns:a16="http://schemas.microsoft.com/office/drawing/2014/main" id="{0EB4E96C-4364-2C58-A9B7-A504B6055077}"/>
              </a:ext>
            </a:extLst>
          </p:cNvPr>
          <p:cNvSpPr txBox="1"/>
          <p:nvPr/>
        </p:nvSpPr>
        <p:spPr>
          <a:xfrm>
            <a:off x="2776922" y="1031267"/>
            <a:ext cx="6574735" cy="523220"/>
          </a:xfrm>
          <a:prstGeom prst="rect">
            <a:avLst/>
          </a:prstGeom>
          <a:noFill/>
        </p:spPr>
        <p:txBody>
          <a:bodyPr wrap="square" rtlCol="0">
            <a:spAutoFit/>
          </a:bodyPr>
          <a:lstStyle/>
          <a:p>
            <a:pPr algn="ctr"/>
            <a:r>
              <a:rPr lang="es-ES" b="1" dirty="0"/>
              <a:t>Base máxima en los países europeos</a:t>
            </a:r>
          </a:p>
          <a:p>
            <a:pPr algn="ctr"/>
            <a:r>
              <a:rPr lang="es-ES" sz="1000" dirty="0"/>
              <a:t>En euros</a:t>
            </a:r>
          </a:p>
        </p:txBody>
      </p:sp>
      <p:sp>
        <p:nvSpPr>
          <p:cNvPr id="3" name="CuadroTexto 2">
            <a:extLst>
              <a:ext uri="{FF2B5EF4-FFF2-40B4-BE49-F238E27FC236}">
                <a16:creationId xmlns:a16="http://schemas.microsoft.com/office/drawing/2014/main" id="{17B97704-7743-02B2-BD8F-0AF3D891FC05}"/>
              </a:ext>
            </a:extLst>
          </p:cNvPr>
          <p:cNvSpPr txBox="1"/>
          <p:nvPr/>
        </p:nvSpPr>
        <p:spPr>
          <a:xfrm>
            <a:off x="178298" y="41324"/>
            <a:ext cx="5248275" cy="338554"/>
          </a:xfrm>
          <a:prstGeom prst="rect">
            <a:avLst/>
          </a:prstGeom>
          <a:noFill/>
        </p:spPr>
        <p:txBody>
          <a:bodyPr wrap="square" rtlCol="0">
            <a:spAutoFit/>
          </a:bodyPr>
          <a:lstStyle/>
          <a:p>
            <a:r>
              <a:rPr lang="es-ES" sz="1600" b="1">
                <a:solidFill>
                  <a:schemeClr val="accent6"/>
                </a:solidFill>
              </a:rPr>
              <a:t>3. Sostenibilidad </a:t>
            </a:r>
          </a:p>
        </p:txBody>
      </p:sp>
    </p:spTree>
    <p:extLst>
      <p:ext uri="{BB962C8B-B14F-4D97-AF65-F5344CB8AC3E}">
        <p14:creationId xmlns:p14="http://schemas.microsoft.com/office/powerpoint/2010/main" val="144107015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A0E1A0A0-32E5-48F0-98DC-41E148114A45}"/>
              </a:ext>
            </a:extLst>
          </p:cNvPr>
          <p:cNvSpPr>
            <a:spLocks noGrp="1"/>
          </p:cNvSpPr>
          <p:nvPr>
            <p:ph type="sldNum" sz="quarter" idx="12"/>
          </p:nvPr>
        </p:nvSpPr>
        <p:spPr>
          <a:xfrm>
            <a:off x="9330375" y="6437878"/>
            <a:ext cx="2743200" cy="365125"/>
          </a:xfrm>
        </p:spPr>
        <p:txBody>
          <a:bodyPr/>
          <a:lstStyle/>
          <a:p>
            <a:fld id="{A1932EB8-8155-4520-9C1B-AFE12E0D5384}" type="slidenum">
              <a:rPr lang="es-ES" smtClean="0"/>
              <a:t>19</a:t>
            </a:fld>
            <a:endParaRPr lang="es-ES"/>
          </a:p>
        </p:txBody>
      </p:sp>
      <p:sp>
        <p:nvSpPr>
          <p:cNvPr id="6" name="CuadroTexto 5">
            <a:extLst>
              <a:ext uri="{FF2B5EF4-FFF2-40B4-BE49-F238E27FC236}">
                <a16:creationId xmlns:a16="http://schemas.microsoft.com/office/drawing/2014/main" id="{09C5D18B-EA71-4F97-9C39-DEA89552861E}"/>
              </a:ext>
            </a:extLst>
          </p:cNvPr>
          <p:cNvSpPr txBox="1"/>
          <p:nvPr/>
        </p:nvSpPr>
        <p:spPr>
          <a:xfrm>
            <a:off x="1812496" y="4541889"/>
            <a:ext cx="1275809" cy="180000"/>
          </a:xfrm>
          <a:prstGeom prst="rect">
            <a:avLst/>
          </a:prstGeom>
          <a:solidFill>
            <a:schemeClr val="bg1"/>
          </a:solidFill>
        </p:spPr>
        <p:txBody>
          <a:bodyPr wrap="square" rtlCol="0">
            <a:spAutoFit/>
          </a:bodyPr>
          <a:lstStyle/>
          <a:p>
            <a:endParaRPr lang="es-ES"/>
          </a:p>
        </p:txBody>
      </p:sp>
      <p:sp>
        <p:nvSpPr>
          <p:cNvPr id="11" name="CuadroTexto 10">
            <a:extLst>
              <a:ext uri="{FF2B5EF4-FFF2-40B4-BE49-F238E27FC236}">
                <a16:creationId xmlns:a16="http://schemas.microsoft.com/office/drawing/2014/main" id="{940D6FDC-BF29-4EA4-ABEF-2543947C42DD}"/>
              </a:ext>
            </a:extLst>
          </p:cNvPr>
          <p:cNvSpPr txBox="1"/>
          <p:nvPr/>
        </p:nvSpPr>
        <p:spPr>
          <a:xfrm>
            <a:off x="5368457" y="2853449"/>
            <a:ext cx="371943" cy="75514"/>
          </a:xfrm>
          <a:prstGeom prst="rect">
            <a:avLst/>
          </a:prstGeom>
          <a:solidFill>
            <a:schemeClr val="bg1"/>
          </a:solidFill>
        </p:spPr>
        <p:txBody>
          <a:bodyPr wrap="square" rtlCol="0">
            <a:spAutoFit/>
          </a:bodyPr>
          <a:lstStyle/>
          <a:p>
            <a:endParaRPr lang="es-ES"/>
          </a:p>
        </p:txBody>
      </p:sp>
      <p:sp>
        <p:nvSpPr>
          <p:cNvPr id="15" name="Título 1">
            <a:extLst>
              <a:ext uri="{FF2B5EF4-FFF2-40B4-BE49-F238E27FC236}">
                <a16:creationId xmlns:a16="http://schemas.microsoft.com/office/drawing/2014/main" id="{675FB301-B6B9-F437-31A6-A6EC69403139}"/>
              </a:ext>
            </a:extLst>
          </p:cNvPr>
          <p:cNvSpPr>
            <a:spLocks noGrp="1"/>
          </p:cNvSpPr>
          <p:nvPr>
            <p:ph type="title"/>
          </p:nvPr>
        </p:nvSpPr>
        <p:spPr>
          <a:xfrm>
            <a:off x="272891" y="403879"/>
            <a:ext cx="11192796" cy="673958"/>
          </a:xfrm>
        </p:spPr>
        <p:txBody>
          <a:bodyPr>
            <a:normAutofit/>
          </a:bodyPr>
          <a:lstStyle/>
          <a:p>
            <a:r>
              <a:rPr lang="es-ES" sz="2000" b="1" dirty="0">
                <a:solidFill>
                  <a:schemeClr val="tx2"/>
                </a:solidFill>
                <a:latin typeface="Calibri"/>
                <a:cs typeface="Calibri"/>
              </a:rPr>
              <a:t>La cuota de solidaridad se aplica a la masa salarial que queda por encima de la base máxima, esto es, a los salarios más altos</a:t>
            </a:r>
            <a:endParaRPr lang="en-US" sz="2000" b="1" dirty="0">
              <a:solidFill>
                <a:schemeClr val="tx2"/>
              </a:solidFill>
              <a:latin typeface="Calibri"/>
              <a:cs typeface="Calibri"/>
            </a:endParaRPr>
          </a:p>
        </p:txBody>
      </p:sp>
      <p:sp>
        <p:nvSpPr>
          <p:cNvPr id="7" name="CuadroTexto 6">
            <a:extLst>
              <a:ext uri="{FF2B5EF4-FFF2-40B4-BE49-F238E27FC236}">
                <a16:creationId xmlns:a16="http://schemas.microsoft.com/office/drawing/2014/main" id="{67511228-3159-C214-76AD-C6060DC6DB1D}"/>
              </a:ext>
            </a:extLst>
          </p:cNvPr>
          <p:cNvSpPr txBox="1"/>
          <p:nvPr/>
        </p:nvSpPr>
        <p:spPr>
          <a:xfrm>
            <a:off x="435049" y="5716120"/>
            <a:ext cx="10610702" cy="584775"/>
          </a:xfrm>
          <a:prstGeom prst="rect">
            <a:avLst/>
          </a:prstGeom>
          <a:noFill/>
        </p:spPr>
        <p:txBody>
          <a:bodyPr wrap="square" lIns="91440" tIns="45720" rIns="91440" bIns="45720" anchor="t">
            <a:spAutoFit/>
          </a:bodyPr>
          <a:lstStyle/>
          <a:p>
            <a:pPr algn="just">
              <a:spcBef>
                <a:spcPts val="720"/>
              </a:spcBef>
              <a:spcAft>
                <a:spcPts val="720"/>
              </a:spcAft>
            </a:pPr>
            <a:r>
              <a:rPr lang="es-ES" sz="1600" b="1">
                <a:solidFill>
                  <a:schemeClr val="tx2"/>
                </a:solidFill>
                <a:cs typeface="Calibri Light"/>
              </a:rPr>
              <a:t>Implementación gradual:</a:t>
            </a:r>
            <a:r>
              <a:rPr lang="es-ES" sz="1600">
                <a:solidFill>
                  <a:schemeClr val="tx2"/>
                </a:solidFill>
                <a:cs typeface="Calibri Light"/>
              </a:rPr>
              <a:t> Partiendo de una cuota de un 1% en 2025, la cuota de solidaridad crecerá a un ritmo de 0,25 </a:t>
            </a:r>
            <a:r>
              <a:rPr lang="es-ES" sz="1600" err="1">
                <a:solidFill>
                  <a:schemeClr val="tx2"/>
                </a:solidFill>
                <a:cs typeface="Calibri Light"/>
              </a:rPr>
              <a:t>pp</a:t>
            </a:r>
            <a:r>
              <a:rPr lang="es-ES" sz="1600">
                <a:solidFill>
                  <a:schemeClr val="tx2"/>
                </a:solidFill>
                <a:cs typeface="Calibri Light"/>
              </a:rPr>
              <a:t> anual hasta alcanzar el 6% del sueldo exento de cotizar en 2045 (permaneciendo constante después)</a:t>
            </a:r>
          </a:p>
        </p:txBody>
      </p:sp>
      <p:sp>
        <p:nvSpPr>
          <p:cNvPr id="9" name="CuadroTexto 8">
            <a:extLst>
              <a:ext uri="{FF2B5EF4-FFF2-40B4-BE49-F238E27FC236}">
                <a16:creationId xmlns:a16="http://schemas.microsoft.com/office/drawing/2014/main" id="{434EF185-BC40-076D-1FD9-1AA5EB5E8D05}"/>
              </a:ext>
            </a:extLst>
          </p:cNvPr>
          <p:cNvSpPr txBox="1"/>
          <p:nvPr/>
        </p:nvSpPr>
        <p:spPr>
          <a:xfrm>
            <a:off x="3578003" y="1003550"/>
            <a:ext cx="4393386" cy="523220"/>
          </a:xfrm>
          <a:prstGeom prst="rect">
            <a:avLst/>
          </a:prstGeom>
          <a:noFill/>
        </p:spPr>
        <p:txBody>
          <a:bodyPr wrap="square" rtlCol="0">
            <a:spAutoFit/>
          </a:bodyPr>
          <a:lstStyle/>
          <a:p>
            <a:pPr algn="ctr"/>
            <a:r>
              <a:rPr lang="es-ES" b="1"/>
              <a:t>Cuota de solidaridad</a:t>
            </a:r>
          </a:p>
          <a:p>
            <a:pPr algn="ctr"/>
            <a:r>
              <a:rPr lang="es-ES" sz="1000"/>
              <a:t>En porcentaje de sueldo por encima de base máxima</a:t>
            </a:r>
          </a:p>
        </p:txBody>
      </p:sp>
      <p:sp>
        <p:nvSpPr>
          <p:cNvPr id="2" name="CuadroTexto 1">
            <a:extLst>
              <a:ext uri="{FF2B5EF4-FFF2-40B4-BE49-F238E27FC236}">
                <a16:creationId xmlns:a16="http://schemas.microsoft.com/office/drawing/2014/main" id="{C9D6FDF1-3F03-B529-B8AE-38F1405566EF}"/>
              </a:ext>
            </a:extLst>
          </p:cNvPr>
          <p:cNvSpPr txBox="1"/>
          <p:nvPr/>
        </p:nvSpPr>
        <p:spPr>
          <a:xfrm>
            <a:off x="178298" y="65325"/>
            <a:ext cx="5248275" cy="338554"/>
          </a:xfrm>
          <a:prstGeom prst="rect">
            <a:avLst/>
          </a:prstGeom>
          <a:noFill/>
        </p:spPr>
        <p:txBody>
          <a:bodyPr wrap="square" rtlCol="0">
            <a:spAutoFit/>
          </a:bodyPr>
          <a:lstStyle/>
          <a:p>
            <a:r>
              <a:rPr lang="es-ES" sz="1600" b="1">
                <a:solidFill>
                  <a:schemeClr val="accent6"/>
                </a:solidFill>
              </a:rPr>
              <a:t>3. Sostenibilidad </a:t>
            </a:r>
          </a:p>
        </p:txBody>
      </p:sp>
      <p:pic>
        <p:nvPicPr>
          <p:cNvPr id="3" name="Imagen 2">
            <a:extLst>
              <a:ext uri="{FF2B5EF4-FFF2-40B4-BE49-F238E27FC236}">
                <a16:creationId xmlns:a16="http://schemas.microsoft.com/office/drawing/2014/main" id="{673CC4A1-68D6-6D7E-DF47-EB38B1A4F4D9}"/>
              </a:ext>
            </a:extLst>
          </p:cNvPr>
          <p:cNvPicPr>
            <a:picLocks noChangeAspect="1"/>
          </p:cNvPicPr>
          <p:nvPr/>
        </p:nvPicPr>
        <p:blipFill>
          <a:blip r:embed="rId3"/>
          <a:stretch>
            <a:fillRect/>
          </a:stretch>
        </p:blipFill>
        <p:spPr>
          <a:xfrm>
            <a:off x="2639022" y="1526770"/>
            <a:ext cx="5575102" cy="4117218"/>
          </a:xfrm>
          <a:prstGeom prst="rect">
            <a:avLst/>
          </a:prstGeom>
        </p:spPr>
      </p:pic>
    </p:spTree>
    <p:extLst>
      <p:ext uri="{BB962C8B-B14F-4D97-AF65-F5344CB8AC3E}">
        <p14:creationId xmlns:p14="http://schemas.microsoft.com/office/powerpoint/2010/main" val="239936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68E50DC-395F-DBE7-80F2-EF8E7A7D3C9F}"/>
              </a:ext>
            </a:extLst>
          </p:cNvPr>
          <p:cNvSpPr>
            <a:spLocks noGrp="1"/>
          </p:cNvSpPr>
          <p:nvPr>
            <p:ph type="sldNum" sz="quarter" idx="12"/>
          </p:nvPr>
        </p:nvSpPr>
        <p:spPr/>
        <p:txBody>
          <a:bodyPr/>
          <a:lstStyle/>
          <a:p>
            <a:fld id="{D9449C09-60F4-43B8-BD37-5C6193F0C7E4}" type="slidenum">
              <a:rPr lang="en-US" smtClean="0"/>
              <a:t>2</a:t>
            </a:fld>
            <a:endParaRPr lang="en-US"/>
          </a:p>
        </p:txBody>
      </p:sp>
      <p:sp>
        <p:nvSpPr>
          <p:cNvPr id="5" name="Título 1">
            <a:extLst>
              <a:ext uri="{FF2B5EF4-FFF2-40B4-BE49-F238E27FC236}">
                <a16:creationId xmlns:a16="http://schemas.microsoft.com/office/drawing/2014/main" id="{79271986-9B88-E644-E8B1-4FA83B299213}"/>
              </a:ext>
            </a:extLst>
          </p:cNvPr>
          <p:cNvSpPr>
            <a:spLocks noGrp="1"/>
          </p:cNvSpPr>
          <p:nvPr>
            <p:ph type="title"/>
          </p:nvPr>
        </p:nvSpPr>
        <p:spPr>
          <a:xfrm>
            <a:off x="310175" y="341780"/>
            <a:ext cx="11192796" cy="820498"/>
          </a:xfrm>
        </p:spPr>
        <p:txBody>
          <a:bodyPr>
            <a:normAutofit/>
          </a:bodyPr>
          <a:lstStyle/>
          <a:p>
            <a:r>
              <a:rPr lang="es-ES" sz="2000" b="1" dirty="0">
                <a:solidFill>
                  <a:schemeClr val="tx2"/>
                </a:solidFill>
                <a:latin typeface="Calibri"/>
                <a:cs typeface="Calibri"/>
              </a:rPr>
              <a:t>Culminamos la modernización del sistema de pensiones, siguiendo las recomendaciones del Pacto de Toledo que se sintetizan en tres principios fundamentales</a:t>
            </a:r>
            <a:endParaRPr lang="es-ES" sz="2000" dirty="0">
              <a:solidFill>
                <a:schemeClr val="tx2"/>
              </a:solidFill>
              <a:latin typeface="Calibri"/>
              <a:ea typeface="+mj-lt"/>
              <a:cs typeface="Calibri"/>
            </a:endParaRPr>
          </a:p>
          <a:p>
            <a:endParaRPr lang="es-ES" sz="2000" b="1" dirty="0">
              <a:solidFill>
                <a:schemeClr val="tx2"/>
              </a:solidFill>
              <a:latin typeface="Calibri" panose="020F0502020204030204" pitchFamily="34" charset="0"/>
              <a:cs typeface="Calibri" panose="020F0502020204030204" pitchFamily="34" charset="0"/>
            </a:endParaRPr>
          </a:p>
        </p:txBody>
      </p:sp>
      <p:sp>
        <p:nvSpPr>
          <p:cNvPr id="6" name="Rectángulo: esquinas redondeadas 5">
            <a:extLst>
              <a:ext uri="{FF2B5EF4-FFF2-40B4-BE49-F238E27FC236}">
                <a16:creationId xmlns:a16="http://schemas.microsoft.com/office/drawing/2014/main" id="{A3A9C6D9-690D-CE42-C5AF-F3ACAF42F3E4}"/>
              </a:ext>
            </a:extLst>
          </p:cNvPr>
          <p:cNvSpPr/>
          <p:nvPr/>
        </p:nvSpPr>
        <p:spPr>
          <a:xfrm>
            <a:off x="548641" y="1894840"/>
            <a:ext cx="2837906" cy="24334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tx2"/>
                </a:solidFill>
              </a:rPr>
              <a:t>“Con arreglo a los artículos 41 y 50 de nuestra Constitución, la Comisión considera que la solidaridad y la garantía de suficiencia son valores fundamentales del sistema de pensiones que, como tales, han de seguir reforzándose”</a:t>
            </a:r>
          </a:p>
        </p:txBody>
      </p:sp>
      <p:sp>
        <p:nvSpPr>
          <p:cNvPr id="16" name="CuadroTexto 1">
            <a:extLst>
              <a:ext uri="{FF2B5EF4-FFF2-40B4-BE49-F238E27FC236}">
                <a16:creationId xmlns:a16="http://schemas.microsoft.com/office/drawing/2014/main" id="{636B10BB-F233-EB73-8FD5-F3F1FFF5CD5B}"/>
              </a:ext>
            </a:extLst>
          </p:cNvPr>
          <p:cNvSpPr txBox="1"/>
          <p:nvPr/>
        </p:nvSpPr>
        <p:spPr>
          <a:xfrm>
            <a:off x="875866" y="1201368"/>
            <a:ext cx="2792580" cy="584775"/>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b="1">
                <a:solidFill>
                  <a:schemeClr val="tx2"/>
                </a:solidFill>
              </a:rPr>
              <a:t>GARANTIZAR LA SUFICIENCIA DE LAS PENSIONES</a:t>
            </a:r>
          </a:p>
        </p:txBody>
      </p:sp>
      <p:sp>
        <p:nvSpPr>
          <p:cNvPr id="2" name="Rectángulo: esquinas redondeadas 1">
            <a:extLst>
              <a:ext uri="{FF2B5EF4-FFF2-40B4-BE49-F238E27FC236}">
                <a16:creationId xmlns:a16="http://schemas.microsoft.com/office/drawing/2014/main" id="{61DFB634-46B4-103F-7417-C197119647FF}"/>
              </a:ext>
            </a:extLst>
          </p:cNvPr>
          <p:cNvSpPr/>
          <p:nvPr/>
        </p:nvSpPr>
        <p:spPr>
          <a:xfrm>
            <a:off x="4182377" y="1933017"/>
            <a:ext cx="2792580" cy="21991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tx2"/>
                </a:solidFill>
              </a:rPr>
              <a:t>“Los sistemas nacionales de pensiones están profundamente arraigados en el tejido social del país y son fundamentales para preservar la equidad entre generaciones y dentro de ellas”</a:t>
            </a:r>
          </a:p>
        </p:txBody>
      </p:sp>
      <p:sp>
        <p:nvSpPr>
          <p:cNvPr id="7" name="Rectángulo: esquinas redondeadas 6">
            <a:extLst>
              <a:ext uri="{FF2B5EF4-FFF2-40B4-BE49-F238E27FC236}">
                <a16:creationId xmlns:a16="http://schemas.microsoft.com/office/drawing/2014/main" id="{A9DCDC31-61EB-558D-6516-A343E66F1368}"/>
              </a:ext>
            </a:extLst>
          </p:cNvPr>
          <p:cNvSpPr/>
          <p:nvPr/>
        </p:nvSpPr>
        <p:spPr>
          <a:xfrm>
            <a:off x="7879080" y="1834543"/>
            <a:ext cx="3203677" cy="24937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solidFill>
                  <a:schemeClr val="tx2"/>
                </a:solidFill>
              </a:rPr>
              <a:t>“La adecuación y la sostenibilidad son las dos mitades de la ecuación de la política de pensiones: Para proporcionar a los pensionistas actuales y futuros un nivel de vida digno, los sistemas de pensiones deben establecerse de manera financieramente viable”</a:t>
            </a:r>
          </a:p>
        </p:txBody>
      </p:sp>
      <p:sp>
        <p:nvSpPr>
          <p:cNvPr id="10" name="Marco 9">
            <a:extLst>
              <a:ext uri="{FF2B5EF4-FFF2-40B4-BE49-F238E27FC236}">
                <a16:creationId xmlns:a16="http://schemas.microsoft.com/office/drawing/2014/main" id="{8D843FC2-7608-4F03-5395-7FD0846BDC43}"/>
              </a:ext>
            </a:extLst>
          </p:cNvPr>
          <p:cNvSpPr/>
          <p:nvPr/>
        </p:nvSpPr>
        <p:spPr>
          <a:xfrm>
            <a:off x="2235507" y="4991855"/>
            <a:ext cx="6928813" cy="1236226"/>
          </a:xfrm>
          <a:prstGeom prst="frame">
            <a:avLst>
              <a:gd name="adj1" fmla="val 1476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adroTexto 11">
            <a:extLst>
              <a:ext uri="{FF2B5EF4-FFF2-40B4-BE49-F238E27FC236}">
                <a16:creationId xmlns:a16="http://schemas.microsoft.com/office/drawing/2014/main" id="{3D8F6540-6A22-C39B-8B79-D2B9C15A5DF9}"/>
              </a:ext>
            </a:extLst>
          </p:cNvPr>
          <p:cNvSpPr txBox="1"/>
          <p:nvPr/>
        </p:nvSpPr>
        <p:spPr>
          <a:xfrm>
            <a:off x="3089958" y="5299632"/>
            <a:ext cx="2303422" cy="584775"/>
          </a:xfrm>
          <a:prstGeom prst="rect">
            <a:avLst/>
          </a:prstGeom>
          <a:noFill/>
        </p:spPr>
        <p:txBody>
          <a:bodyPr wrap="square" lIns="91440" tIns="45720" rIns="91440" bIns="45720" rtlCol="0" anchor="t">
            <a:spAutoFit/>
          </a:bodyPr>
          <a:lstStyle/>
          <a:p>
            <a:r>
              <a:rPr lang="es-ES" sz="1600">
                <a:solidFill>
                  <a:schemeClr val="tx2"/>
                </a:solidFill>
              </a:rPr>
              <a:t>Es un componente del PRTR (componente 30)</a:t>
            </a:r>
            <a:endParaRPr lang="es-ES">
              <a:solidFill>
                <a:schemeClr val="tx2"/>
              </a:solidFill>
              <a:cs typeface="Calibri" panose="020F0502020204030204"/>
            </a:endParaRPr>
          </a:p>
        </p:txBody>
      </p:sp>
      <p:sp>
        <p:nvSpPr>
          <p:cNvPr id="14" name="CuadroTexto 13">
            <a:extLst>
              <a:ext uri="{FF2B5EF4-FFF2-40B4-BE49-F238E27FC236}">
                <a16:creationId xmlns:a16="http://schemas.microsoft.com/office/drawing/2014/main" id="{08980778-2E71-47B0-ADEC-63CDCC9C8D21}"/>
              </a:ext>
            </a:extLst>
          </p:cNvPr>
          <p:cNvSpPr txBox="1"/>
          <p:nvPr/>
        </p:nvSpPr>
        <p:spPr>
          <a:xfrm>
            <a:off x="6487964" y="5291374"/>
            <a:ext cx="2448250" cy="584775"/>
          </a:xfrm>
          <a:prstGeom prst="rect">
            <a:avLst/>
          </a:prstGeom>
          <a:noFill/>
        </p:spPr>
        <p:txBody>
          <a:bodyPr wrap="square" lIns="91440" tIns="45720" rIns="91440" bIns="45720" rtlCol="0" anchor="t">
            <a:spAutoFit/>
          </a:bodyPr>
          <a:lstStyle/>
          <a:p>
            <a:r>
              <a:rPr lang="es-ES" sz="1600">
                <a:solidFill>
                  <a:schemeClr val="tx2"/>
                </a:solidFill>
              </a:rPr>
              <a:t>Interactúa con otras grandes reformas </a:t>
            </a:r>
            <a:endParaRPr lang="es-ES"/>
          </a:p>
        </p:txBody>
      </p:sp>
      <p:pic>
        <p:nvPicPr>
          <p:cNvPr id="17" name="Imagen 16" descr="Logotipo&#10;&#10;Descripción generada automáticamente">
            <a:extLst>
              <a:ext uri="{FF2B5EF4-FFF2-40B4-BE49-F238E27FC236}">
                <a16:creationId xmlns:a16="http://schemas.microsoft.com/office/drawing/2014/main" id="{85E6A73E-7F5C-0C40-671B-6A77607F18E9}"/>
              </a:ext>
            </a:extLst>
          </p:cNvPr>
          <p:cNvPicPr>
            <a:picLocks noChangeAspect="1"/>
          </p:cNvPicPr>
          <p:nvPr/>
        </p:nvPicPr>
        <p:blipFill>
          <a:blip r:embed="rId2"/>
          <a:stretch>
            <a:fillRect/>
          </a:stretch>
        </p:blipFill>
        <p:spPr>
          <a:xfrm>
            <a:off x="2580904" y="5341571"/>
            <a:ext cx="423992" cy="423994"/>
          </a:xfrm>
          <a:prstGeom prst="rect">
            <a:avLst/>
          </a:prstGeom>
        </p:spPr>
      </p:pic>
      <p:pic>
        <p:nvPicPr>
          <p:cNvPr id="19" name="Gráfico 15" descr="Flecha circular con relleno sólido">
            <a:extLst>
              <a:ext uri="{FF2B5EF4-FFF2-40B4-BE49-F238E27FC236}">
                <a16:creationId xmlns:a16="http://schemas.microsoft.com/office/drawing/2014/main" id="{CF907368-8A17-C047-C9E3-B8327FED3B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2646" y="5237724"/>
            <a:ext cx="670767" cy="743339"/>
          </a:xfrm>
          <a:prstGeom prst="rect">
            <a:avLst/>
          </a:prstGeom>
        </p:spPr>
      </p:pic>
      <p:sp>
        <p:nvSpPr>
          <p:cNvPr id="30" name="CuadroTexto 1">
            <a:extLst>
              <a:ext uri="{FF2B5EF4-FFF2-40B4-BE49-F238E27FC236}">
                <a16:creationId xmlns:a16="http://schemas.microsoft.com/office/drawing/2014/main" id="{E0366277-ADEA-A984-71DE-3E7744D047A5}"/>
              </a:ext>
            </a:extLst>
          </p:cNvPr>
          <p:cNvSpPr txBox="1"/>
          <p:nvPr/>
        </p:nvSpPr>
        <p:spPr>
          <a:xfrm>
            <a:off x="2235506" y="4927721"/>
            <a:ext cx="6928813" cy="307777"/>
          </a:xfrm>
          <a:prstGeom prst="rect">
            <a:avLst/>
          </a:prstGeom>
          <a:noFill/>
        </p:spPr>
        <p:txBody>
          <a:bodyPr wrap="square" lIns="91440" tIns="45720" rIns="91440" bIns="45720" rtlCol="0" anchor="t">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400" b="1">
                <a:solidFill>
                  <a:schemeClr val="tx2"/>
                </a:solidFill>
              </a:rPr>
              <a:t>En un contexto de transformación de la economía  española </a:t>
            </a:r>
            <a:endParaRPr lang="es-ES" sz="1400">
              <a:solidFill>
                <a:schemeClr val="tx2"/>
              </a:solidFill>
              <a:cs typeface="Calibri"/>
            </a:endParaRPr>
          </a:p>
        </p:txBody>
      </p:sp>
      <p:sp>
        <p:nvSpPr>
          <p:cNvPr id="9" name="CuadroTexto 8">
            <a:extLst>
              <a:ext uri="{FF2B5EF4-FFF2-40B4-BE49-F238E27FC236}">
                <a16:creationId xmlns:a16="http://schemas.microsoft.com/office/drawing/2014/main" id="{CE29A11F-D031-A047-0288-8042BA2F8E81}"/>
              </a:ext>
            </a:extLst>
          </p:cNvPr>
          <p:cNvSpPr txBox="1"/>
          <p:nvPr/>
        </p:nvSpPr>
        <p:spPr>
          <a:xfrm>
            <a:off x="462280" y="1201368"/>
            <a:ext cx="381569" cy="369332"/>
          </a:xfrm>
          <a:prstGeom prst="rect">
            <a:avLst/>
          </a:prstGeom>
          <a:solidFill>
            <a:schemeClr val="accent6">
              <a:lumMod val="20000"/>
              <a:lumOff val="80000"/>
            </a:schemeClr>
          </a:solidFill>
        </p:spPr>
        <p:txBody>
          <a:bodyPr wrap="square" rtlCol="0">
            <a:spAutoFit/>
          </a:bodyPr>
          <a:lstStyle/>
          <a:p>
            <a:r>
              <a:rPr lang="en-US"/>
              <a:t>1</a:t>
            </a:r>
          </a:p>
        </p:txBody>
      </p:sp>
      <p:sp>
        <p:nvSpPr>
          <p:cNvPr id="11" name="CuadroTexto 1">
            <a:extLst>
              <a:ext uri="{FF2B5EF4-FFF2-40B4-BE49-F238E27FC236}">
                <a16:creationId xmlns:a16="http://schemas.microsoft.com/office/drawing/2014/main" id="{C1C96CEE-1430-1524-166A-6B371565D633}"/>
              </a:ext>
            </a:extLst>
          </p:cNvPr>
          <p:cNvSpPr txBox="1"/>
          <p:nvPr/>
        </p:nvSpPr>
        <p:spPr>
          <a:xfrm>
            <a:off x="4575108" y="1201368"/>
            <a:ext cx="2792580" cy="584775"/>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b="1">
                <a:solidFill>
                  <a:schemeClr val="tx2"/>
                </a:solidFill>
              </a:rPr>
              <a:t>REFORZAR LA EQUIDAD Y LA SOLIDARIDAD DEL SISTEMA </a:t>
            </a:r>
          </a:p>
        </p:txBody>
      </p:sp>
      <p:sp>
        <p:nvSpPr>
          <p:cNvPr id="13" name="CuadroTexto 1">
            <a:extLst>
              <a:ext uri="{FF2B5EF4-FFF2-40B4-BE49-F238E27FC236}">
                <a16:creationId xmlns:a16="http://schemas.microsoft.com/office/drawing/2014/main" id="{2B618449-96EB-3FC9-98B2-DC91B96DB5A2}"/>
              </a:ext>
            </a:extLst>
          </p:cNvPr>
          <p:cNvSpPr txBox="1"/>
          <p:nvPr/>
        </p:nvSpPr>
        <p:spPr>
          <a:xfrm>
            <a:off x="8280650" y="1201368"/>
            <a:ext cx="2792580" cy="584775"/>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b="1">
                <a:solidFill>
                  <a:schemeClr val="tx2"/>
                </a:solidFill>
              </a:rPr>
              <a:t>REFORZAR LA SOSTENIBILIDAD DEL SISTEMA </a:t>
            </a:r>
          </a:p>
        </p:txBody>
      </p:sp>
      <p:sp>
        <p:nvSpPr>
          <p:cNvPr id="15" name="CuadroTexto 14">
            <a:extLst>
              <a:ext uri="{FF2B5EF4-FFF2-40B4-BE49-F238E27FC236}">
                <a16:creationId xmlns:a16="http://schemas.microsoft.com/office/drawing/2014/main" id="{3725F881-6313-5DC0-D8C6-33D201605A26}"/>
              </a:ext>
            </a:extLst>
          </p:cNvPr>
          <p:cNvSpPr txBox="1"/>
          <p:nvPr/>
        </p:nvSpPr>
        <p:spPr>
          <a:xfrm>
            <a:off x="4182377" y="1201368"/>
            <a:ext cx="381569" cy="369332"/>
          </a:xfrm>
          <a:prstGeom prst="rect">
            <a:avLst/>
          </a:prstGeom>
          <a:solidFill>
            <a:schemeClr val="accent6">
              <a:lumMod val="20000"/>
              <a:lumOff val="80000"/>
            </a:schemeClr>
          </a:solidFill>
        </p:spPr>
        <p:txBody>
          <a:bodyPr wrap="square" rtlCol="0">
            <a:spAutoFit/>
          </a:bodyPr>
          <a:lstStyle/>
          <a:p>
            <a:r>
              <a:rPr lang="en-US"/>
              <a:t>2</a:t>
            </a:r>
          </a:p>
        </p:txBody>
      </p:sp>
      <p:sp>
        <p:nvSpPr>
          <p:cNvPr id="18" name="CuadroTexto 17">
            <a:extLst>
              <a:ext uri="{FF2B5EF4-FFF2-40B4-BE49-F238E27FC236}">
                <a16:creationId xmlns:a16="http://schemas.microsoft.com/office/drawing/2014/main" id="{55EC11FD-51ED-C36F-BEFF-CF2844FAABA6}"/>
              </a:ext>
            </a:extLst>
          </p:cNvPr>
          <p:cNvSpPr txBox="1"/>
          <p:nvPr/>
        </p:nvSpPr>
        <p:spPr>
          <a:xfrm>
            <a:off x="7905698" y="1201368"/>
            <a:ext cx="381569" cy="369332"/>
          </a:xfrm>
          <a:prstGeom prst="rect">
            <a:avLst/>
          </a:prstGeom>
          <a:solidFill>
            <a:schemeClr val="accent6">
              <a:lumMod val="20000"/>
              <a:lumOff val="80000"/>
            </a:schemeClr>
          </a:solidFill>
        </p:spPr>
        <p:txBody>
          <a:bodyPr wrap="square" rtlCol="0">
            <a:spAutoFit/>
          </a:bodyPr>
          <a:lstStyle/>
          <a:p>
            <a:r>
              <a:rPr lang="en-US"/>
              <a:t>3</a:t>
            </a:r>
          </a:p>
        </p:txBody>
      </p:sp>
      <p:sp>
        <p:nvSpPr>
          <p:cNvPr id="20" name="Triángulo isósceles 19">
            <a:extLst>
              <a:ext uri="{FF2B5EF4-FFF2-40B4-BE49-F238E27FC236}">
                <a16:creationId xmlns:a16="http://schemas.microsoft.com/office/drawing/2014/main" id="{3DF496EC-DC91-D29C-D840-D48CF0984492}"/>
              </a:ext>
            </a:extLst>
          </p:cNvPr>
          <p:cNvSpPr/>
          <p:nvPr/>
        </p:nvSpPr>
        <p:spPr>
          <a:xfrm rot="10800000">
            <a:off x="423491" y="4454784"/>
            <a:ext cx="11079480" cy="296666"/>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40000"/>
                    <a:lumOff val="60000"/>
                  </a:schemeClr>
                </a:solidFill>
              </a:ln>
            </a:endParaRPr>
          </a:p>
        </p:txBody>
      </p:sp>
    </p:spTree>
    <p:extLst>
      <p:ext uri="{BB962C8B-B14F-4D97-AF65-F5344CB8AC3E}">
        <p14:creationId xmlns:p14="http://schemas.microsoft.com/office/powerpoint/2010/main" val="245071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animBg="1"/>
      <p:bldP spid="12" grpId="0"/>
      <p:bldP spid="14" grpId="0"/>
      <p:bldP spid="30" grpId="0"/>
      <p:bldP spid="11" grpId="0"/>
      <p:bldP spid="13" grpId="0"/>
      <p:bldP spid="15" grpId="0" animBg="1"/>
      <p:bldP spid="18"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455EFA5E-C97D-5217-50DD-9C38C1C0D82B}"/>
              </a:ext>
            </a:extLst>
          </p:cNvPr>
          <p:cNvSpPr>
            <a:spLocks noGrp="1"/>
          </p:cNvSpPr>
          <p:nvPr>
            <p:ph type="sldNum" sz="quarter" idx="12"/>
          </p:nvPr>
        </p:nvSpPr>
        <p:spPr/>
        <p:txBody>
          <a:bodyPr/>
          <a:lstStyle/>
          <a:p>
            <a:fld id="{D9449C09-60F4-43B8-BD37-5C6193F0C7E4}" type="slidenum">
              <a:rPr lang="en-US" smtClean="0"/>
              <a:t>20</a:t>
            </a:fld>
            <a:endParaRPr lang="en-US"/>
          </a:p>
        </p:txBody>
      </p:sp>
      <p:sp>
        <p:nvSpPr>
          <p:cNvPr id="10" name="CuadroTexto 9">
            <a:extLst>
              <a:ext uri="{FF2B5EF4-FFF2-40B4-BE49-F238E27FC236}">
                <a16:creationId xmlns:a16="http://schemas.microsoft.com/office/drawing/2014/main" id="{F65D4C33-E06B-2071-237D-0E284839B79D}"/>
              </a:ext>
            </a:extLst>
          </p:cNvPr>
          <p:cNvSpPr txBox="1"/>
          <p:nvPr/>
        </p:nvSpPr>
        <p:spPr>
          <a:xfrm>
            <a:off x="7088309" y="2817533"/>
            <a:ext cx="2433038" cy="307777"/>
          </a:xfrm>
          <a:prstGeom prst="rect">
            <a:avLst/>
          </a:prstGeom>
          <a:noFill/>
        </p:spPr>
        <p:txBody>
          <a:bodyPr wrap="none" rtlCol="0">
            <a:spAutoFit/>
          </a:bodyPr>
          <a:lstStyle/>
          <a:p>
            <a:r>
              <a:rPr lang="es-ES" sz="1400" b="1" i="1">
                <a:solidFill>
                  <a:schemeClr val="accent5"/>
                </a:solidFill>
              </a:rPr>
              <a:t>Incremento de bases máximas</a:t>
            </a:r>
          </a:p>
        </p:txBody>
      </p:sp>
      <p:sp>
        <p:nvSpPr>
          <p:cNvPr id="11" name="CuadroTexto 10">
            <a:extLst>
              <a:ext uri="{FF2B5EF4-FFF2-40B4-BE49-F238E27FC236}">
                <a16:creationId xmlns:a16="http://schemas.microsoft.com/office/drawing/2014/main" id="{D9E319E2-346F-071C-19D1-F38C3032FF4C}"/>
              </a:ext>
            </a:extLst>
          </p:cNvPr>
          <p:cNvSpPr txBox="1"/>
          <p:nvPr/>
        </p:nvSpPr>
        <p:spPr>
          <a:xfrm>
            <a:off x="7088309" y="4195284"/>
            <a:ext cx="1718612" cy="307777"/>
          </a:xfrm>
          <a:prstGeom prst="rect">
            <a:avLst/>
          </a:prstGeom>
          <a:noFill/>
        </p:spPr>
        <p:txBody>
          <a:bodyPr wrap="none" rtlCol="0">
            <a:spAutoFit/>
          </a:bodyPr>
          <a:lstStyle/>
          <a:p>
            <a:r>
              <a:rPr lang="es-ES" sz="1400" b="1" i="1">
                <a:solidFill>
                  <a:schemeClr val="accent6"/>
                </a:solidFill>
              </a:rPr>
              <a:t>Cuota de solidaridad</a:t>
            </a:r>
          </a:p>
        </p:txBody>
      </p:sp>
      <p:sp>
        <p:nvSpPr>
          <p:cNvPr id="12" name="CuadroTexto 11">
            <a:extLst>
              <a:ext uri="{FF2B5EF4-FFF2-40B4-BE49-F238E27FC236}">
                <a16:creationId xmlns:a16="http://schemas.microsoft.com/office/drawing/2014/main" id="{3772EF43-1073-C0E9-E242-4929C114874E}"/>
              </a:ext>
            </a:extLst>
          </p:cNvPr>
          <p:cNvSpPr txBox="1"/>
          <p:nvPr/>
        </p:nvSpPr>
        <p:spPr>
          <a:xfrm>
            <a:off x="7039339" y="5360552"/>
            <a:ext cx="3266151" cy="307777"/>
          </a:xfrm>
          <a:prstGeom prst="rect">
            <a:avLst/>
          </a:prstGeom>
          <a:noFill/>
        </p:spPr>
        <p:txBody>
          <a:bodyPr wrap="none" rtlCol="0">
            <a:spAutoFit/>
          </a:bodyPr>
          <a:lstStyle/>
          <a:p>
            <a:r>
              <a:rPr lang="es-ES" sz="1400" b="1" i="1">
                <a:solidFill>
                  <a:schemeClr val="accent5">
                    <a:lumMod val="40000"/>
                    <a:lumOff val="60000"/>
                  </a:schemeClr>
                </a:solidFill>
              </a:rPr>
              <a:t>Mecanismo de Equidad Intergeneracional</a:t>
            </a:r>
          </a:p>
        </p:txBody>
      </p:sp>
      <p:sp>
        <p:nvSpPr>
          <p:cNvPr id="14" name="CuadroTexto 13">
            <a:extLst>
              <a:ext uri="{FF2B5EF4-FFF2-40B4-BE49-F238E27FC236}">
                <a16:creationId xmlns:a16="http://schemas.microsoft.com/office/drawing/2014/main" id="{27C87373-A3C5-C17E-83DB-14B75233B1B7}"/>
              </a:ext>
            </a:extLst>
          </p:cNvPr>
          <p:cNvSpPr txBox="1"/>
          <p:nvPr/>
        </p:nvSpPr>
        <p:spPr>
          <a:xfrm>
            <a:off x="736867" y="1302946"/>
            <a:ext cx="6574735" cy="523220"/>
          </a:xfrm>
          <a:prstGeom prst="rect">
            <a:avLst/>
          </a:prstGeom>
          <a:noFill/>
        </p:spPr>
        <p:txBody>
          <a:bodyPr wrap="square" rtlCol="0">
            <a:spAutoFit/>
          </a:bodyPr>
          <a:lstStyle/>
          <a:p>
            <a:pPr algn="ctr"/>
            <a:r>
              <a:rPr lang="es-ES" b="1"/>
              <a:t>Recursos generados por las nuevas medidas</a:t>
            </a:r>
          </a:p>
          <a:p>
            <a:pPr algn="ctr"/>
            <a:r>
              <a:rPr lang="es-ES" sz="1000" b="1"/>
              <a:t>Ingresos anuales (En % PIB)</a:t>
            </a:r>
          </a:p>
        </p:txBody>
      </p:sp>
      <p:sp>
        <p:nvSpPr>
          <p:cNvPr id="15" name="Título 1">
            <a:extLst>
              <a:ext uri="{FF2B5EF4-FFF2-40B4-BE49-F238E27FC236}">
                <a16:creationId xmlns:a16="http://schemas.microsoft.com/office/drawing/2014/main" id="{097C85C6-579B-AD92-B521-96C14866B552}"/>
              </a:ext>
            </a:extLst>
          </p:cNvPr>
          <p:cNvSpPr>
            <a:spLocks noGrp="1"/>
          </p:cNvSpPr>
          <p:nvPr>
            <p:ph type="title"/>
          </p:nvPr>
        </p:nvSpPr>
        <p:spPr>
          <a:xfrm>
            <a:off x="161004" y="294717"/>
            <a:ext cx="11192796" cy="673958"/>
          </a:xfrm>
        </p:spPr>
        <p:txBody>
          <a:bodyPr>
            <a:normAutofit/>
          </a:bodyPr>
          <a:lstStyle/>
          <a:p>
            <a:r>
              <a:rPr lang="es-ES" sz="2000" b="1" dirty="0">
                <a:solidFill>
                  <a:schemeClr val="tx2"/>
                </a:solidFill>
                <a:latin typeface="Calibri"/>
                <a:cs typeface="Calibri"/>
              </a:rPr>
              <a:t>Las nuevas medidas aportarán a las ya aprobadas en normas anteriores ingresos por valor del 1% del PIB anual en la década de 2040, cuando el sistema estará más tensionado por razones demográficas</a:t>
            </a:r>
            <a:endParaRPr lang="en-US" sz="2000" b="1" dirty="0">
              <a:solidFill>
                <a:schemeClr val="tx2"/>
              </a:solidFill>
              <a:latin typeface="Calibri"/>
              <a:cs typeface="Calibri"/>
            </a:endParaRPr>
          </a:p>
        </p:txBody>
      </p:sp>
      <p:sp>
        <p:nvSpPr>
          <p:cNvPr id="3" name="CuadroTexto 2">
            <a:extLst>
              <a:ext uri="{FF2B5EF4-FFF2-40B4-BE49-F238E27FC236}">
                <a16:creationId xmlns:a16="http://schemas.microsoft.com/office/drawing/2014/main" id="{DEE0934E-DAAA-2D37-49B5-520B3B51831B}"/>
              </a:ext>
            </a:extLst>
          </p:cNvPr>
          <p:cNvSpPr txBox="1"/>
          <p:nvPr/>
        </p:nvSpPr>
        <p:spPr>
          <a:xfrm>
            <a:off x="161004" y="0"/>
            <a:ext cx="5248275" cy="338554"/>
          </a:xfrm>
          <a:prstGeom prst="rect">
            <a:avLst/>
          </a:prstGeom>
          <a:noFill/>
        </p:spPr>
        <p:txBody>
          <a:bodyPr wrap="square" rtlCol="0">
            <a:spAutoFit/>
          </a:bodyPr>
          <a:lstStyle/>
          <a:p>
            <a:r>
              <a:rPr lang="es-ES" sz="1600" b="1">
                <a:solidFill>
                  <a:schemeClr val="accent6"/>
                </a:solidFill>
              </a:rPr>
              <a:t>3. Sostenibilidad </a:t>
            </a:r>
          </a:p>
        </p:txBody>
      </p:sp>
      <p:graphicFrame>
        <p:nvGraphicFramePr>
          <p:cNvPr id="9" name="Gráfico 8">
            <a:extLst>
              <a:ext uri="{FF2B5EF4-FFF2-40B4-BE49-F238E27FC236}">
                <a16:creationId xmlns:a16="http://schemas.microsoft.com/office/drawing/2014/main" id="{D1046DBA-A8F5-47E6-9093-E564A8EC05A7}"/>
              </a:ext>
            </a:extLst>
          </p:cNvPr>
          <p:cNvGraphicFramePr>
            <a:graphicFrameLocks/>
          </p:cNvGraphicFramePr>
          <p:nvPr>
            <p:extLst>
              <p:ext uri="{D42A27DB-BD31-4B8C-83A1-F6EECF244321}">
                <p14:modId xmlns:p14="http://schemas.microsoft.com/office/powerpoint/2010/main" val="3194079665"/>
              </p:ext>
            </p:extLst>
          </p:nvPr>
        </p:nvGraphicFramePr>
        <p:xfrm>
          <a:off x="561643" y="1826166"/>
          <a:ext cx="6526666" cy="48953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2294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4ED5FEA1-CFCD-E8F2-805C-E68439873A17}"/>
              </a:ext>
            </a:extLst>
          </p:cNvPr>
          <p:cNvPicPr>
            <a:picLocks noChangeAspect="1"/>
          </p:cNvPicPr>
          <p:nvPr/>
        </p:nvPicPr>
        <p:blipFill>
          <a:blip r:embed="rId2"/>
          <a:stretch>
            <a:fillRect/>
          </a:stretch>
        </p:blipFill>
        <p:spPr>
          <a:xfrm>
            <a:off x="352872" y="1474765"/>
            <a:ext cx="9077731" cy="5383235"/>
          </a:xfrm>
          <a:prstGeom prst="rect">
            <a:avLst/>
          </a:prstGeom>
        </p:spPr>
      </p:pic>
      <p:sp>
        <p:nvSpPr>
          <p:cNvPr id="7" name="Marcador de número de diapositiva 6">
            <a:extLst>
              <a:ext uri="{FF2B5EF4-FFF2-40B4-BE49-F238E27FC236}">
                <a16:creationId xmlns:a16="http://schemas.microsoft.com/office/drawing/2014/main" id="{455EFA5E-C97D-5217-50DD-9C38C1C0D82B}"/>
              </a:ext>
            </a:extLst>
          </p:cNvPr>
          <p:cNvSpPr>
            <a:spLocks noGrp="1"/>
          </p:cNvSpPr>
          <p:nvPr>
            <p:ph type="sldNum" sz="quarter" idx="12"/>
          </p:nvPr>
        </p:nvSpPr>
        <p:spPr/>
        <p:txBody>
          <a:bodyPr/>
          <a:lstStyle/>
          <a:p>
            <a:fld id="{D9449C09-60F4-43B8-BD37-5C6193F0C7E4}" type="slidenum">
              <a:rPr lang="en-US" smtClean="0"/>
              <a:t>21</a:t>
            </a:fld>
            <a:endParaRPr lang="en-US"/>
          </a:p>
        </p:txBody>
      </p:sp>
      <p:sp>
        <p:nvSpPr>
          <p:cNvPr id="15" name="Título 1">
            <a:extLst>
              <a:ext uri="{FF2B5EF4-FFF2-40B4-BE49-F238E27FC236}">
                <a16:creationId xmlns:a16="http://schemas.microsoft.com/office/drawing/2014/main" id="{097C85C6-579B-AD92-B521-96C14866B552}"/>
              </a:ext>
            </a:extLst>
          </p:cNvPr>
          <p:cNvSpPr>
            <a:spLocks noGrp="1"/>
          </p:cNvSpPr>
          <p:nvPr>
            <p:ph type="title"/>
          </p:nvPr>
        </p:nvSpPr>
        <p:spPr>
          <a:xfrm>
            <a:off x="161004" y="294717"/>
            <a:ext cx="11192796" cy="673958"/>
          </a:xfrm>
        </p:spPr>
        <p:txBody>
          <a:bodyPr>
            <a:normAutofit/>
          </a:bodyPr>
          <a:lstStyle/>
          <a:p>
            <a:r>
              <a:rPr lang="es-ES" sz="2000" b="1" dirty="0">
                <a:solidFill>
                  <a:schemeClr val="tx2"/>
                </a:solidFill>
                <a:latin typeface="Calibri"/>
                <a:cs typeface="Calibri"/>
              </a:rPr>
              <a:t>Se hace frente al reto demográfico transitorio, con un conjunto de medidas equilibradas que incluyen incentivos y refuerzos de ingresos </a:t>
            </a:r>
            <a:endParaRPr lang="en-US" sz="2000" b="1" dirty="0">
              <a:solidFill>
                <a:schemeClr val="tx2"/>
              </a:solidFill>
              <a:latin typeface="Calibri"/>
              <a:cs typeface="Calibri"/>
            </a:endParaRPr>
          </a:p>
        </p:txBody>
      </p:sp>
      <p:sp>
        <p:nvSpPr>
          <p:cNvPr id="3" name="CuadroTexto 2">
            <a:extLst>
              <a:ext uri="{FF2B5EF4-FFF2-40B4-BE49-F238E27FC236}">
                <a16:creationId xmlns:a16="http://schemas.microsoft.com/office/drawing/2014/main" id="{DEE0934E-DAAA-2D37-49B5-520B3B51831B}"/>
              </a:ext>
            </a:extLst>
          </p:cNvPr>
          <p:cNvSpPr txBox="1"/>
          <p:nvPr/>
        </p:nvSpPr>
        <p:spPr>
          <a:xfrm>
            <a:off x="161004" y="0"/>
            <a:ext cx="5248275" cy="338554"/>
          </a:xfrm>
          <a:prstGeom prst="rect">
            <a:avLst/>
          </a:prstGeom>
          <a:noFill/>
        </p:spPr>
        <p:txBody>
          <a:bodyPr wrap="square" rtlCol="0">
            <a:spAutoFit/>
          </a:bodyPr>
          <a:lstStyle/>
          <a:p>
            <a:r>
              <a:rPr lang="es-ES" sz="1600" b="1">
                <a:solidFill>
                  <a:schemeClr val="accent6"/>
                </a:solidFill>
              </a:rPr>
              <a:t>3. Sostenibilidad </a:t>
            </a:r>
          </a:p>
        </p:txBody>
      </p:sp>
      <p:sp>
        <p:nvSpPr>
          <p:cNvPr id="5" name="CuadroTexto 4">
            <a:extLst>
              <a:ext uri="{FF2B5EF4-FFF2-40B4-BE49-F238E27FC236}">
                <a16:creationId xmlns:a16="http://schemas.microsoft.com/office/drawing/2014/main" id="{1A462F10-06DC-AA11-30C5-2480CFD3E1F8}"/>
              </a:ext>
            </a:extLst>
          </p:cNvPr>
          <p:cNvSpPr txBox="1"/>
          <p:nvPr/>
        </p:nvSpPr>
        <p:spPr>
          <a:xfrm>
            <a:off x="1464407" y="1024294"/>
            <a:ext cx="6006533" cy="369332"/>
          </a:xfrm>
          <a:prstGeom prst="rect">
            <a:avLst/>
          </a:prstGeom>
          <a:noFill/>
        </p:spPr>
        <p:txBody>
          <a:bodyPr wrap="square" rtlCol="0">
            <a:spAutoFit/>
          </a:bodyPr>
          <a:lstStyle/>
          <a:p>
            <a:pPr algn="ctr"/>
            <a:r>
              <a:rPr lang="es-ES" b="1" dirty="0"/>
              <a:t>Gasto en pensiones: impacto de las medidas</a:t>
            </a:r>
          </a:p>
        </p:txBody>
      </p:sp>
      <p:sp>
        <p:nvSpPr>
          <p:cNvPr id="6" name="CuadroTexto 5">
            <a:extLst>
              <a:ext uri="{FF2B5EF4-FFF2-40B4-BE49-F238E27FC236}">
                <a16:creationId xmlns:a16="http://schemas.microsoft.com/office/drawing/2014/main" id="{085A0B72-A16F-1C17-15DB-D03BB21363AD}"/>
              </a:ext>
            </a:extLst>
          </p:cNvPr>
          <p:cNvSpPr txBox="1"/>
          <p:nvPr/>
        </p:nvSpPr>
        <p:spPr>
          <a:xfrm>
            <a:off x="9016371" y="3814050"/>
            <a:ext cx="2372886" cy="523220"/>
          </a:xfrm>
          <a:prstGeom prst="rect">
            <a:avLst/>
          </a:prstGeom>
          <a:solidFill>
            <a:schemeClr val="accent5">
              <a:lumMod val="20000"/>
              <a:lumOff val="80000"/>
            </a:schemeClr>
          </a:solidFill>
        </p:spPr>
        <p:txBody>
          <a:bodyPr wrap="square" rtlCol="0">
            <a:spAutoFit/>
          </a:bodyPr>
          <a:lstStyle/>
          <a:p>
            <a:pPr algn="ctr"/>
            <a:r>
              <a:rPr lang="es-ES" sz="1400" b="1" dirty="0"/>
              <a:t>Impacto derivado de las medidas de incentivos</a:t>
            </a:r>
          </a:p>
        </p:txBody>
      </p:sp>
      <p:sp>
        <p:nvSpPr>
          <p:cNvPr id="8" name="CuadroTexto 7">
            <a:extLst>
              <a:ext uri="{FF2B5EF4-FFF2-40B4-BE49-F238E27FC236}">
                <a16:creationId xmlns:a16="http://schemas.microsoft.com/office/drawing/2014/main" id="{45486A04-ECA1-EDD6-3F69-0E4F2ACA7BD1}"/>
              </a:ext>
            </a:extLst>
          </p:cNvPr>
          <p:cNvSpPr txBox="1"/>
          <p:nvPr/>
        </p:nvSpPr>
        <p:spPr>
          <a:xfrm>
            <a:off x="9114009" y="4581750"/>
            <a:ext cx="2372886" cy="523220"/>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r>
              <a:rPr lang="es-ES" sz="1400" b="1" dirty="0"/>
              <a:t>Impacto derivado de las medidas de ingresos </a:t>
            </a:r>
          </a:p>
        </p:txBody>
      </p:sp>
      <p:cxnSp>
        <p:nvCxnSpPr>
          <p:cNvPr id="10" name="Conector recto 9">
            <a:extLst>
              <a:ext uri="{FF2B5EF4-FFF2-40B4-BE49-F238E27FC236}">
                <a16:creationId xmlns:a16="http://schemas.microsoft.com/office/drawing/2014/main" id="{DFB4F323-7E9C-F065-A522-781626DCAEA4}"/>
              </a:ext>
            </a:extLst>
          </p:cNvPr>
          <p:cNvCxnSpPr>
            <a:cxnSpLocks/>
          </p:cNvCxnSpPr>
          <p:nvPr/>
        </p:nvCxnSpPr>
        <p:spPr>
          <a:xfrm>
            <a:off x="4993338" y="1664532"/>
            <a:ext cx="0" cy="4691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E35A3DA-16FB-641A-C31D-9743D49C378B}"/>
              </a:ext>
            </a:extLst>
          </p:cNvPr>
          <p:cNvCxnSpPr>
            <a:cxnSpLocks/>
          </p:cNvCxnSpPr>
          <p:nvPr/>
        </p:nvCxnSpPr>
        <p:spPr>
          <a:xfrm>
            <a:off x="8900510" y="1615314"/>
            <a:ext cx="0" cy="46918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037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168E02C-880D-3E32-37BF-0AEE41700CBF}"/>
              </a:ext>
            </a:extLst>
          </p:cNvPr>
          <p:cNvSpPr>
            <a:spLocks noGrp="1"/>
          </p:cNvSpPr>
          <p:nvPr>
            <p:ph type="sldNum" sz="quarter" idx="12"/>
          </p:nvPr>
        </p:nvSpPr>
        <p:spPr/>
        <p:txBody>
          <a:bodyPr/>
          <a:lstStyle/>
          <a:p>
            <a:fld id="{160FA799-1E92-4BC7-9D07-71D95C1C4840}" type="slidenum">
              <a:rPr lang="es-ES" smtClean="0"/>
              <a:t>22</a:t>
            </a:fld>
            <a:endParaRPr lang="es-ES"/>
          </a:p>
        </p:txBody>
      </p:sp>
      <p:sp>
        <p:nvSpPr>
          <p:cNvPr id="17" name="CuadroTexto 16">
            <a:extLst>
              <a:ext uri="{FF2B5EF4-FFF2-40B4-BE49-F238E27FC236}">
                <a16:creationId xmlns:a16="http://schemas.microsoft.com/office/drawing/2014/main" id="{A1DF5115-7C66-BBBC-B85D-8EDEDA063431}"/>
              </a:ext>
            </a:extLst>
          </p:cNvPr>
          <p:cNvSpPr txBox="1"/>
          <p:nvPr/>
        </p:nvSpPr>
        <p:spPr>
          <a:xfrm>
            <a:off x="4512329" y="1355620"/>
            <a:ext cx="6006533" cy="492443"/>
          </a:xfrm>
          <a:prstGeom prst="rect">
            <a:avLst/>
          </a:prstGeom>
          <a:noFill/>
        </p:spPr>
        <p:txBody>
          <a:bodyPr wrap="square" rtlCol="0">
            <a:spAutoFit/>
          </a:bodyPr>
          <a:lstStyle/>
          <a:p>
            <a:pPr algn="ctr"/>
            <a:r>
              <a:rPr lang="es-ES" sz="1600" b="1"/>
              <a:t>Coste laboral por hora trabajada: impacto de la reforma hasta 2050</a:t>
            </a:r>
          </a:p>
          <a:p>
            <a:pPr algn="ctr"/>
            <a:r>
              <a:rPr lang="es-ES" sz="1000"/>
              <a:t>Euros por hora, 2022</a:t>
            </a:r>
          </a:p>
        </p:txBody>
      </p:sp>
      <p:sp>
        <p:nvSpPr>
          <p:cNvPr id="3" name="CuadroTexto 2">
            <a:extLst>
              <a:ext uri="{FF2B5EF4-FFF2-40B4-BE49-F238E27FC236}">
                <a16:creationId xmlns:a16="http://schemas.microsoft.com/office/drawing/2014/main" id="{05BFD425-1477-65AD-24E9-FE5482876F79}"/>
              </a:ext>
            </a:extLst>
          </p:cNvPr>
          <p:cNvSpPr txBox="1"/>
          <p:nvPr/>
        </p:nvSpPr>
        <p:spPr>
          <a:xfrm>
            <a:off x="9421494" y="5650478"/>
            <a:ext cx="2194738" cy="246221"/>
          </a:xfrm>
          <a:prstGeom prst="rect">
            <a:avLst/>
          </a:prstGeom>
          <a:noFill/>
        </p:spPr>
        <p:txBody>
          <a:bodyPr wrap="square" rtlCol="0">
            <a:spAutoFit/>
          </a:bodyPr>
          <a:lstStyle/>
          <a:p>
            <a:r>
              <a:rPr lang="en-US" sz="1000"/>
              <a:t>Fuente: Eurostat y </a:t>
            </a:r>
            <a:r>
              <a:rPr lang="en-US" sz="1000" err="1"/>
              <a:t>cálculos</a:t>
            </a:r>
            <a:r>
              <a:rPr lang="en-US" sz="1000"/>
              <a:t> </a:t>
            </a:r>
            <a:r>
              <a:rPr lang="en-US" sz="1000" err="1"/>
              <a:t>propios</a:t>
            </a:r>
            <a:endParaRPr lang="en-US" sz="1000"/>
          </a:p>
        </p:txBody>
      </p:sp>
      <p:sp>
        <p:nvSpPr>
          <p:cNvPr id="6" name="CuadroTexto 5">
            <a:extLst>
              <a:ext uri="{FF2B5EF4-FFF2-40B4-BE49-F238E27FC236}">
                <a16:creationId xmlns:a16="http://schemas.microsoft.com/office/drawing/2014/main" id="{B8BD5F2E-ADCA-EECF-73AC-F29274CA2FDB}"/>
              </a:ext>
            </a:extLst>
          </p:cNvPr>
          <p:cNvSpPr txBox="1"/>
          <p:nvPr/>
        </p:nvSpPr>
        <p:spPr>
          <a:xfrm>
            <a:off x="491276" y="5896699"/>
            <a:ext cx="10862524" cy="664797"/>
          </a:xfrm>
          <a:prstGeom prst="rect">
            <a:avLst/>
          </a:prstGeom>
        </p:spPr>
        <p:txBody>
          <a:bodyPr wrap="square" lIns="109728" tIns="54864" rIns="109728" bIns="54864" anchor="t">
            <a:spAutoFit/>
          </a:bodyPr>
          <a:lstStyle>
            <a:defPPr>
              <a:defRPr lang="es-ES"/>
            </a:defPPr>
            <a:lvl1pPr marL="285750" indent="-285750" algn="just">
              <a:spcBef>
                <a:spcPts val="720"/>
              </a:spcBef>
              <a:spcAft>
                <a:spcPts val="720"/>
              </a:spcAft>
              <a:buFont typeface="Arial" panose="020B0604020202020204" pitchFamily="34" charset="0"/>
              <a:buChar char="•"/>
              <a:defRPr sz="1600" b="1">
                <a:solidFill>
                  <a:schemeClr val="accent1">
                    <a:lumMod val="50000"/>
                  </a:schemeClr>
                </a:solidFill>
                <a:cs typeface="Calibri Light"/>
              </a:defRPr>
            </a:lvl1pPr>
          </a:lstStyle>
          <a:p>
            <a:pPr marL="0" indent="0" algn="ctr">
              <a:buNone/>
            </a:pPr>
            <a:r>
              <a:rPr lang="es-ES" sz="1800" b="0"/>
              <a:t>Tras la reforma, la variación de los costes laborales es mínima. Los costes laborales españoles se mantienen en niveles relativamente bajos en comparación con otros países de Europa</a:t>
            </a:r>
            <a:endParaRPr lang="en-GB" sz="1800" b="0"/>
          </a:p>
        </p:txBody>
      </p:sp>
      <p:sp>
        <p:nvSpPr>
          <p:cNvPr id="18" name="CuadroTexto 17">
            <a:extLst>
              <a:ext uri="{FF2B5EF4-FFF2-40B4-BE49-F238E27FC236}">
                <a16:creationId xmlns:a16="http://schemas.microsoft.com/office/drawing/2014/main" id="{0F42E1DF-99ED-2D27-2890-21B8A08C507F}"/>
              </a:ext>
            </a:extLst>
          </p:cNvPr>
          <p:cNvSpPr txBox="1"/>
          <p:nvPr/>
        </p:nvSpPr>
        <p:spPr>
          <a:xfrm>
            <a:off x="96520" y="319357"/>
            <a:ext cx="11639766" cy="923330"/>
          </a:xfrm>
          <a:prstGeom prst="rect">
            <a:avLst/>
          </a:prstGeom>
        </p:spPr>
        <p:txBody>
          <a:bodyPr vert="horz" lIns="91440" tIns="45720" rIns="91440" bIns="45720" rtlCol="0" anchor="ctr">
            <a:normAutofit/>
          </a:bodyPr>
          <a:lstStyle>
            <a:defPPr>
              <a:defRPr lang="es-ES"/>
            </a:defPPr>
            <a:lvl1pPr>
              <a:lnSpc>
                <a:spcPct val="90000"/>
              </a:lnSpc>
              <a:spcBef>
                <a:spcPct val="0"/>
              </a:spcBef>
              <a:buNone/>
              <a:defRPr sz="2000" b="1">
                <a:solidFill>
                  <a:schemeClr val="tx2"/>
                </a:solidFill>
                <a:latin typeface="Calibri"/>
                <a:ea typeface="+mj-ea"/>
                <a:cs typeface="Calibri"/>
              </a:defRPr>
            </a:lvl1pPr>
          </a:lstStyle>
          <a:p>
            <a:r>
              <a:rPr lang="es-ES" dirty="0"/>
              <a:t>En términos de costes laborales por hora trabajada, se observa que un impacto limitado del aumento de las cotizaciones</a:t>
            </a:r>
          </a:p>
        </p:txBody>
      </p:sp>
      <p:sp>
        <p:nvSpPr>
          <p:cNvPr id="20" name="CuadroTexto 19">
            <a:extLst>
              <a:ext uri="{FF2B5EF4-FFF2-40B4-BE49-F238E27FC236}">
                <a16:creationId xmlns:a16="http://schemas.microsoft.com/office/drawing/2014/main" id="{1094A022-F99C-073C-D246-6DBD1CAFEE2D}"/>
              </a:ext>
            </a:extLst>
          </p:cNvPr>
          <p:cNvSpPr txBox="1"/>
          <p:nvPr/>
        </p:nvSpPr>
        <p:spPr>
          <a:xfrm>
            <a:off x="157855" y="162652"/>
            <a:ext cx="5248275" cy="338554"/>
          </a:xfrm>
          <a:prstGeom prst="rect">
            <a:avLst/>
          </a:prstGeom>
          <a:noFill/>
        </p:spPr>
        <p:txBody>
          <a:bodyPr wrap="square" rtlCol="0">
            <a:spAutoFit/>
          </a:bodyPr>
          <a:lstStyle/>
          <a:p>
            <a:r>
              <a:rPr lang="es-ES" sz="1600" b="1">
                <a:solidFill>
                  <a:schemeClr val="accent6"/>
                </a:solidFill>
              </a:rPr>
              <a:t>3. Sostenibilidad </a:t>
            </a:r>
          </a:p>
        </p:txBody>
      </p:sp>
      <p:graphicFrame>
        <p:nvGraphicFramePr>
          <p:cNvPr id="23" name="Gráfico 22">
            <a:extLst>
              <a:ext uri="{FF2B5EF4-FFF2-40B4-BE49-F238E27FC236}">
                <a16:creationId xmlns:a16="http://schemas.microsoft.com/office/drawing/2014/main" id="{EAD1A57F-BB1D-4554-9A1F-A7D8F426F0B2}"/>
              </a:ext>
            </a:extLst>
          </p:cNvPr>
          <p:cNvGraphicFramePr>
            <a:graphicFrameLocks/>
          </p:cNvGraphicFramePr>
          <p:nvPr>
            <p:extLst>
              <p:ext uri="{D42A27DB-BD31-4B8C-83A1-F6EECF244321}">
                <p14:modId xmlns:p14="http://schemas.microsoft.com/office/powerpoint/2010/main" val="3025823696"/>
              </p:ext>
            </p:extLst>
          </p:nvPr>
        </p:nvGraphicFramePr>
        <p:xfrm>
          <a:off x="4043907" y="1700216"/>
          <a:ext cx="6943378" cy="42646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Gráfico 23">
            <a:extLst>
              <a:ext uri="{FF2B5EF4-FFF2-40B4-BE49-F238E27FC236}">
                <a16:creationId xmlns:a16="http://schemas.microsoft.com/office/drawing/2014/main" id="{677B7499-55AA-4E33-A391-D5EE9993248D}"/>
              </a:ext>
            </a:extLst>
          </p:cNvPr>
          <p:cNvGraphicFramePr>
            <a:graphicFrameLocks/>
          </p:cNvGraphicFramePr>
          <p:nvPr>
            <p:extLst>
              <p:ext uri="{D42A27DB-BD31-4B8C-83A1-F6EECF244321}">
                <p14:modId xmlns:p14="http://schemas.microsoft.com/office/powerpoint/2010/main" val="2893210893"/>
              </p:ext>
            </p:extLst>
          </p:nvPr>
        </p:nvGraphicFramePr>
        <p:xfrm>
          <a:off x="258772" y="1000504"/>
          <a:ext cx="2556434" cy="3223844"/>
        </p:xfrm>
        <a:graphic>
          <a:graphicData uri="http://schemas.openxmlformats.org/drawingml/2006/chart">
            <c:chart xmlns:c="http://schemas.openxmlformats.org/drawingml/2006/chart" xmlns:r="http://schemas.openxmlformats.org/officeDocument/2006/relationships" r:id="rId3"/>
          </a:graphicData>
        </a:graphic>
      </p:graphicFrame>
      <p:sp>
        <p:nvSpPr>
          <p:cNvPr id="25" name="CuadroTexto 1">
            <a:extLst>
              <a:ext uri="{FF2B5EF4-FFF2-40B4-BE49-F238E27FC236}">
                <a16:creationId xmlns:a16="http://schemas.microsoft.com/office/drawing/2014/main" id="{48051960-54C5-447A-B6AA-CA46844FF295}"/>
              </a:ext>
            </a:extLst>
          </p:cNvPr>
          <p:cNvSpPr txBox="1"/>
          <p:nvPr/>
        </p:nvSpPr>
        <p:spPr>
          <a:xfrm>
            <a:off x="2321063" y="1503467"/>
            <a:ext cx="1830898" cy="331536"/>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400" b="1">
                <a:solidFill>
                  <a:schemeClr val="accent4"/>
                </a:solidFill>
              </a:rPr>
              <a:t>2041-50:</a:t>
            </a:r>
            <a:r>
              <a:rPr lang="es-ES" sz="1400" b="1" baseline="0">
                <a:solidFill>
                  <a:schemeClr val="accent4"/>
                </a:solidFill>
              </a:rPr>
              <a:t> 8</a:t>
            </a:r>
            <a:r>
              <a:rPr lang="es-ES" sz="1400" b="1">
                <a:solidFill>
                  <a:schemeClr val="accent4"/>
                </a:solidFill>
              </a:rPr>
              <a:t> céntimos</a:t>
            </a:r>
          </a:p>
        </p:txBody>
      </p:sp>
      <p:sp>
        <p:nvSpPr>
          <p:cNvPr id="26" name="CuadroTexto 1">
            <a:extLst>
              <a:ext uri="{FF2B5EF4-FFF2-40B4-BE49-F238E27FC236}">
                <a16:creationId xmlns:a16="http://schemas.microsoft.com/office/drawing/2014/main" id="{16309BF5-DF94-A72B-FB06-7BFE623A7375}"/>
              </a:ext>
            </a:extLst>
          </p:cNvPr>
          <p:cNvSpPr txBox="1"/>
          <p:nvPr/>
        </p:nvSpPr>
        <p:spPr>
          <a:xfrm>
            <a:off x="2321063" y="2112967"/>
            <a:ext cx="1659864" cy="279663"/>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400" b="1">
                <a:solidFill>
                  <a:srgbClr val="C00000"/>
                </a:solidFill>
              </a:rPr>
              <a:t>2023: 10 céntimos</a:t>
            </a:r>
          </a:p>
        </p:txBody>
      </p:sp>
      <p:sp>
        <p:nvSpPr>
          <p:cNvPr id="27" name="CuadroTexto 1">
            <a:extLst>
              <a:ext uri="{FF2B5EF4-FFF2-40B4-BE49-F238E27FC236}">
                <a16:creationId xmlns:a16="http://schemas.microsoft.com/office/drawing/2014/main" id="{D5CED2A4-1CDD-AF85-152D-AD8DEA915ED7}"/>
              </a:ext>
            </a:extLst>
          </p:cNvPr>
          <p:cNvSpPr txBox="1"/>
          <p:nvPr/>
        </p:nvSpPr>
        <p:spPr>
          <a:xfrm>
            <a:off x="2359057" y="1904040"/>
            <a:ext cx="1830898" cy="279663"/>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400" b="1">
                <a:solidFill>
                  <a:schemeClr val="accent2"/>
                </a:solidFill>
              </a:rPr>
              <a:t>2024-30: 13 céntimos</a:t>
            </a:r>
          </a:p>
        </p:txBody>
      </p:sp>
      <p:sp>
        <p:nvSpPr>
          <p:cNvPr id="28" name="CuadroTexto 1">
            <a:extLst>
              <a:ext uri="{FF2B5EF4-FFF2-40B4-BE49-F238E27FC236}">
                <a16:creationId xmlns:a16="http://schemas.microsoft.com/office/drawing/2014/main" id="{6A7E7472-2379-D7CB-B148-D3148F1D5B6E}"/>
              </a:ext>
            </a:extLst>
          </p:cNvPr>
          <p:cNvSpPr txBox="1"/>
          <p:nvPr/>
        </p:nvSpPr>
        <p:spPr>
          <a:xfrm>
            <a:off x="2365040" y="1695099"/>
            <a:ext cx="1723335" cy="248471"/>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400" b="1">
                <a:solidFill>
                  <a:schemeClr val="accent1"/>
                </a:solidFill>
              </a:rPr>
              <a:t>2031-40: 6 céntimos</a:t>
            </a:r>
          </a:p>
        </p:txBody>
      </p:sp>
      <p:sp>
        <p:nvSpPr>
          <p:cNvPr id="29" name="Flecha: hacia abajo 28">
            <a:extLst>
              <a:ext uri="{FF2B5EF4-FFF2-40B4-BE49-F238E27FC236}">
                <a16:creationId xmlns:a16="http://schemas.microsoft.com/office/drawing/2014/main" id="{493C8B98-FB76-101C-412A-1841954AC2B9}"/>
              </a:ext>
            </a:extLst>
          </p:cNvPr>
          <p:cNvSpPr/>
          <p:nvPr/>
        </p:nvSpPr>
        <p:spPr>
          <a:xfrm rot="8033989">
            <a:off x="3383530" y="2565851"/>
            <a:ext cx="350196" cy="1215328"/>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uadroTexto 1">
            <a:extLst>
              <a:ext uri="{FF2B5EF4-FFF2-40B4-BE49-F238E27FC236}">
                <a16:creationId xmlns:a16="http://schemas.microsoft.com/office/drawing/2014/main" id="{88A340BF-B4D8-4090-07B5-C36873599AD1}"/>
              </a:ext>
            </a:extLst>
          </p:cNvPr>
          <p:cNvSpPr txBox="1"/>
          <p:nvPr/>
        </p:nvSpPr>
        <p:spPr>
          <a:xfrm>
            <a:off x="985270" y="979672"/>
            <a:ext cx="2375893" cy="326302"/>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600" b="1">
                <a:solidFill>
                  <a:srgbClr val="C00000"/>
                </a:solidFill>
              </a:rPr>
              <a:t>Subida</a:t>
            </a:r>
            <a:r>
              <a:rPr lang="es-ES" sz="1600" b="1" baseline="0">
                <a:solidFill>
                  <a:srgbClr val="C00000"/>
                </a:solidFill>
              </a:rPr>
              <a:t> total: 37 céntimos </a:t>
            </a:r>
            <a:endParaRPr lang="es-ES" sz="1600" b="1">
              <a:solidFill>
                <a:srgbClr val="C00000"/>
              </a:solidFill>
            </a:endParaRPr>
          </a:p>
        </p:txBody>
      </p:sp>
      <p:cxnSp>
        <p:nvCxnSpPr>
          <p:cNvPr id="9" name="Conector recto 8">
            <a:extLst>
              <a:ext uri="{FF2B5EF4-FFF2-40B4-BE49-F238E27FC236}">
                <a16:creationId xmlns:a16="http://schemas.microsoft.com/office/drawing/2014/main" id="{0FA88433-C06A-1439-9EB6-6DDEDFC293F3}"/>
              </a:ext>
            </a:extLst>
          </p:cNvPr>
          <p:cNvCxnSpPr>
            <a:cxnSpLocks/>
          </p:cNvCxnSpPr>
          <p:nvPr/>
        </p:nvCxnSpPr>
        <p:spPr>
          <a:xfrm>
            <a:off x="445496" y="1330143"/>
            <a:ext cx="3149600"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409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25" grpId="0"/>
      <p:bldP spid="26" grpId="0"/>
      <p:bldP spid="27" grpId="0"/>
      <p:bldP spid="28" grpId="0"/>
      <p:bldP spid="29"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
            <a:extLst>
              <a:ext uri="{FF2B5EF4-FFF2-40B4-BE49-F238E27FC236}">
                <a16:creationId xmlns:a16="http://schemas.microsoft.com/office/drawing/2014/main" id="{2ADA7888-5487-629B-7383-37EAA6800D38}"/>
              </a:ext>
            </a:extLst>
          </p:cNvPr>
          <p:cNvSpPr txBox="1"/>
          <p:nvPr/>
        </p:nvSpPr>
        <p:spPr>
          <a:xfrm>
            <a:off x="1866543" y="2254427"/>
            <a:ext cx="1830898" cy="331536"/>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400" b="1">
                <a:solidFill>
                  <a:schemeClr val="accent4"/>
                </a:solidFill>
              </a:rPr>
              <a:t>2041-50:</a:t>
            </a:r>
            <a:r>
              <a:rPr lang="es-ES" sz="1400" b="1" baseline="0">
                <a:solidFill>
                  <a:schemeClr val="accent4"/>
                </a:solidFill>
              </a:rPr>
              <a:t> 8</a:t>
            </a:r>
            <a:r>
              <a:rPr lang="es-ES" sz="1400" b="1">
                <a:solidFill>
                  <a:schemeClr val="accent4"/>
                </a:solidFill>
              </a:rPr>
              <a:t> céntimos</a:t>
            </a:r>
          </a:p>
        </p:txBody>
      </p:sp>
      <p:graphicFrame>
        <p:nvGraphicFramePr>
          <p:cNvPr id="9" name="Gráfico 8">
            <a:extLst>
              <a:ext uri="{FF2B5EF4-FFF2-40B4-BE49-F238E27FC236}">
                <a16:creationId xmlns:a16="http://schemas.microsoft.com/office/drawing/2014/main" id="{F971F814-99CF-40FB-BCE7-1599197EC449}"/>
              </a:ext>
            </a:extLst>
          </p:cNvPr>
          <p:cNvGraphicFramePr>
            <a:graphicFrameLocks/>
          </p:cNvGraphicFramePr>
          <p:nvPr>
            <p:extLst>
              <p:ext uri="{D42A27DB-BD31-4B8C-83A1-F6EECF244321}">
                <p14:modId xmlns:p14="http://schemas.microsoft.com/office/powerpoint/2010/main" val="2576200034"/>
              </p:ext>
            </p:extLst>
          </p:nvPr>
        </p:nvGraphicFramePr>
        <p:xfrm>
          <a:off x="83668" y="2071792"/>
          <a:ext cx="2178929" cy="2215625"/>
        </p:xfrm>
        <a:graphic>
          <a:graphicData uri="http://schemas.openxmlformats.org/drawingml/2006/chart">
            <c:chart xmlns:c="http://schemas.openxmlformats.org/drawingml/2006/chart" xmlns:r="http://schemas.openxmlformats.org/officeDocument/2006/relationships" r:id="rId2"/>
          </a:graphicData>
        </a:graphic>
      </p:graphicFrame>
      <p:sp>
        <p:nvSpPr>
          <p:cNvPr id="2" name="Marcador de número de diapositiva 1">
            <a:extLst>
              <a:ext uri="{FF2B5EF4-FFF2-40B4-BE49-F238E27FC236}">
                <a16:creationId xmlns:a16="http://schemas.microsoft.com/office/drawing/2014/main" id="{4168E02C-880D-3E32-37BF-0AEE41700CBF}"/>
              </a:ext>
            </a:extLst>
          </p:cNvPr>
          <p:cNvSpPr>
            <a:spLocks noGrp="1"/>
          </p:cNvSpPr>
          <p:nvPr>
            <p:ph type="sldNum" sz="quarter" idx="12"/>
          </p:nvPr>
        </p:nvSpPr>
        <p:spPr/>
        <p:txBody>
          <a:bodyPr/>
          <a:lstStyle/>
          <a:p>
            <a:fld id="{160FA799-1E92-4BC7-9D07-71D95C1C4840}" type="slidenum">
              <a:rPr lang="es-ES" smtClean="0"/>
              <a:t>23</a:t>
            </a:fld>
            <a:endParaRPr lang="es-ES"/>
          </a:p>
        </p:txBody>
      </p:sp>
      <p:sp>
        <p:nvSpPr>
          <p:cNvPr id="3" name="CuadroTexto 2">
            <a:extLst>
              <a:ext uri="{FF2B5EF4-FFF2-40B4-BE49-F238E27FC236}">
                <a16:creationId xmlns:a16="http://schemas.microsoft.com/office/drawing/2014/main" id="{05BFD425-1477-65AD-24E9-FE5482876F79}"/>
              </a:ext>
            </a:extLst>
          </p:cNvPr>
          <p:cNvSpPr txBox="1"/>
          <p:nvPr/>
        </p:nvSpPr>
        <p:spPr>
          <a:xfrm>
            <a:off x="10518863" y="5652600"/>
            <a:ext cx="1043611" cy="246221"/>
          </a:xfrm>
          <a:prstGeom prst="rect">
            <a:avLst/>
          </a:prstGeom>
          <a:noFill/>
        </p:spPr>
        <p:txBody>
          <a:bodyPr wrap="square" rtlCol="0">
            <a:spAutoFit/>
          </a:bodyPr>
          <a:lstStyle/>
          <a:p>
            <a:r>
              <a:rPr lang="en-US" sz="1000"/>
              <a:t>Fuente: Eurostat</a:t>
            </a:r>
          </a:p>
        </p:txBody>
      </p:sp>
      <p:sp>
        <p:nvSpPr>
          <p:cNvPr id="18" name="CuadroTexto 17">
            <a:extLst>
              <a:ext uri="{FF2B5EF4-FFF2-40B4-BE49-F238E27FC236}">
                <a16:creationId xmlns:a16="http://schemas.microsoft.com/office/drawing/2014/main" id="{0F42E1DF-99ED-2D27-2890-21B8A08C507F}"/>
              </a:ext>
            </a:extLst>
          </p:cNvPr>
          <p:cNvSpPr txBox="1"/>
          <p:nvPr/>
        </p:nvSpPr>
        <p:spPr>
          <a:xfrm>
            <a:off x="157855" y="393223"/>
            <a:ext cx="11639766" cy="923330"/>
          </a:xfrm>
          <a:prstGeom prst="rect">
            <a:avLst/>
          </a:prstGeom>
        </p:spPr>
        <p:txBody>
          <a:bodyPr vert="horz" lIns="91440" tIns="45720" rIns="91440" bIns="45720" rtlCol="0" anchor="ctr">
            <a:normAutofit/>
          </a:bodyPr>
          <a:lstStyle>
            <a:defPPr>
              <a:defRPr lang="es-ES"/>
            </a:defPPr>
            <a:lvl1pPr>
              <a:lnSpc>
                <a:spcPct val="90000"/>
              </a:lnSpc>
              <a:spcBef>
                <a:spcPct val="0"/>
              </a:spcBef>
              <a:buNone/>
              <a:defRPr sz="2000" b="1">
                <a:solidFill>
                  <a:schemeClr val="tx2"/>
                </a:solidFill>
                <a:latin typeface="Calibri"/>
                <a:ea typeface="+mj-ea"/>
                <a:cs typeface="Calibri"/>
              </a:defRPr>
            </a:lvl1pPr>
          </a:lstStyle>
          <a:p>
            <a:r>
              <a:rPr lang="es-ES" dirty="0"/>
              <a:t>Las cotizaciones sociales se mantendrán por debajo de las de otros países europeos, manteniendo el nivel de competitividad de la economía española </a:t>
            </a:r>
          </a:p>
        </p:txBody>
      </p:sp>
      <p:sp>
        <p:nvSpPr>
          <p:cNvPr id="20" name="CuadroTexto 19">
            <a:extLst>
              <a:ext uri="{FF2B5EF4-FFF2-40B4-BE49-F238E27FC236}">
                <a16:creationId xmlns:a16="http://schemas.microsoft.com/office/drawing/2014/main" id="{1094A022-F99C-073C-D246-6DBD1CAFEE2D}"/>
              </a:ext>
            </a:extLst>
          </p:cNvPr>
          <p:cNvSpPr txBox="1"/>
          <p:nvPr/>
        </p:nvSpPr>
        <p:spPr>
          <a:xfrm>
            <a:off x="157855" y="162652"/>
            <a:ext cx="5248275" cy="338554"/>
          </a:xfrm>
          <a:prstGeom prst="rect">
            <a:avLst/>
          </a:prstGeom>
          <a:noFill/>
        </p:spPr>
        <p:txBody>
          <a:bodyPr wrap="square" rtlCol="0">
            <a:spAutoFit/>
          </a:bodyPr>
          <a:lstStyle/>
          <a:p>
            <a:r>
              <a:rPr lang="es-ES" sz="1600" b="1">
                <a:solidFill>
                  <a:schemeClr val="accent6"/>
                </a:solidFill>
              </a:rPr>
              <a:t>3. Sostenibilidad </a:t>
            </a:r>
          </a:p>
        </p:txBody>
      </p:sp>
      <p:sp>
        <p:nvSpPr>
          <p:cNvPr id="14" name="CuadroTexto 13">
            <a:extLst>
              <a:ext uri="{FF2B5EF4-FFF2-40B4-BE49-F238E27FC236}">
                <a16:creationId xmlns:a16="http://schemas.microsoft.com/office/drawing/2014/main" id="{D147C604-8DA1-7C6D-04B9-6CAAA2F65BFE}"/>
              </a:ext>
            </a:extLst>
          </p:cNvPr>
          <p:cNvSpPr txBox="1"/>
          <p:nvPr/>
        </p:nvSpPr>
        <p:spPr>
          <a:xfrm>
            <a:off x="3899336" y="1519818"/>
            <a:ext cx="6619528" cy="523220"/>
          </a:xfrm>
          <a:prstGeom prst="rect">
            <a:avLst/>
          </a:prstGeom>
          <a:noFill/>
        </p:spPr>
        <p:txBody>
          <a:bodyPr wrap="square" rtlCol="0">
            <a:spAutoFit/>
          </a:bodyPr>
          <a:lstStyle/>
          <a:p>
            <a:pPr algn="ctr"/>
            <a:r>
              <a:rPr lang="es-ES" sz="1600" b="1"/>
              <a:t>Cotizaciones sociales por hora trabajada: impacto de la reforma hasta 2050</a:t>
            </a:r>
          </a:p>
          <a:p>
            <a:pPr algn="ctr"/>
            <a:r>
              <a:rPr lang="es-ES" sz="1200"/>
              <a:t>Euro por hora, 2022</a:t>
            </a:r>
          </a:p>
        </p:txBody>
      </p:sp>
      <p:graphicFrame>
        <p:nvGraphicFramePr>
          <p:cNvPr id="6" name="Gráfico 5">
            <a:extLst>
              <a:ext uri="{FF2B5EF4-FFF2-40B4-BE49-F238E27FC236}">
                <a16:creationId xmlns:a16="http://schemas.microsoft.com/office/drawing/2014/main" id="{E3853AE1-5278-4BD6-84CA-51C1331B4666}"/>
              </a:ext>
            </a:extLst>
          </p:cNvPr>
          <p:cNvGraphicFramePr>
            <a:graphicFrameLocks/>
          </p:cNvGraphicFramePr>
          <p:nvPr>
            <p:extLst>
              <p:ext uri="{D42A27DB-BD31-4B8C-83A1-F6EECF244321}">
                <p14:modId xmlns:p14="http://schemas.microsoft.com/office/powerpoint/2010/main" val="2181532788"/>
              </p:ext>
            </p:extLst>
          </p:nvPr>
        </p:nvGraphicFramePr>
        <p:xfrm>
          <a:off x="3718391" y="1869177"/>
          <a:ext cx="6975851" cy="4164935"/>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1">
            <a:extLst>
              <a:ext uri="{FF2B5EF4-FFF2-40B4-BE49-F238E27FC236}">
                <a16:creationId xmlns:a16="http://schemas.microsoft.com/office/drawing/2014/main" id="{1199B1F6-F765-6EE8-9C00-5C4642B477F5}"/>
              </a:ext>
            </a:extLst>
          </p:cNvPr>
          <p:cNvSpPr txBox="1"/>
          <p:nvPr/>
        </p:nvSpPr>
        <p:spPr>
          <a:xfrm>
            <a:off x="1173132" y="1685221"/>
            <a:ext cx="2375893" cy="326302"/>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600" b="1">
                <a:solidFill>
                  <a:srgbClr val="C00000"/>
                </a:solidFill>
              </a:rPr>
              <a:t>Subida</a:t>
            </a:r>
            <a:r>
              <a:rPr lang="es-ES" sz="1600" b="1" baseline="0">
                <a:solidFill>
                  <a:srgbClr val="C00000"/>
                </a:solidFill>
              </a:rPr>
              <a:t> total: 37 céntimos </a:t>
            </a:r>
            <a:endParaRPr lang="es-ES" sz="1600" b="1">
              <a:solidFill>
                <a:srgbClr val="C00000"/>
              </a:solidFill>
            </a:endParaRPr>
          </a:p>
        </p:txBody>
      </p:sp>
      <p:sp>
        <p:nvSpPr>
          <p:cNvPr id="11" name="CuadroTexto 1">
            <a:extLst>
              <a:ext uri="{FF2B5EF4-FFF2-40B4-BE49-F238E27FC236}">
                <a16:creationId xmlns:a16="http://schemas.microsoft.com/office/drawing/2014/main" id="{05DEA95F-342C-385B-E273-932C51907BC9}"/>
              </a:ext>
            </a:extLst>
          </p:cNvPr>
          <p:cNvSpPr txBox="1"/>
          <p:nvPr/>
        </p:nvSpPr>
        <p:spPr>
          <a:xfrm>
            <a:off x="1866543" y="2863927"/>
            <a:ext cx="1659864" cy="279663"/>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400" b="1">
                <a:solidFill>
                  <a:srgbClr val="C00000"/>
                </a:solidFill>
              </a:rPr>
              <a:t>2023: 10 céntimos</a:t>
            </a:r>
          </a:p>
        </p:txBody>
      </p:sp>
      <p:sp>
        <p:nvSpPr>
          <p:cNvPr id="12" name="CuadroTexto 1">
            <a:extLst>
              <a:ext uri="{FF2B5EF4-FFF2-40B4-BE49-F238E27FC236}">
                <a16:creationId xmlns:a16="http://schemas.microsoft.com/office/drawing/2014/main" id="{B97FC80D-EAFC-E822-640C-5775445F0D94}"/>
              </a:ext>
            </a:extLst>
          </p:cNvPr>
          <p:cNvSpPr txBox="1"/>
          <p:nvPr/>
        </p:nvSpPr>
        <p:spPr>
          <a:xfrm>
            <a:off x="1904537" y="2655000"/>
            <a:ext cx="1830898" cy="279663"/>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400" b="1">
                <a:solidFill>
                  <a:schemeClr val="accent2"/>
                </a:solidFill>
              </a:rPr>
              <a:t>2024-30: 13 céntimos</a:t>
            </a:r>
          </a:p>
        </p:txBody>
      </p:sp>
      <p:sp>
        <p:nvSpPr>
          <p:cNvPr id="13" name="CuadroTexto 1">
            <a:extLst>
              <a:ext uri="{FF2B5EF4-FFF2-40B4-BE49-F238E27FC236}">
                <a16:creationId xmlns:a16="http://schemas.microsoft.com/office/drawing/2014/main" id="{A80DB8DE-25DE-B774-7717-1AEF4976861F}"/>
              </a:ext>
            </a:extLst>
          </p:cNvPr>
          <p:cNvSpPr txBox="1"/>
          <p:nvPr/>
        </p:nvSpPr>
        <p:spPr>
          <a:xfrm>
            <a:off x="1910520" y="2446059"/>
            <a:ext cx="1723335" cy="248471"/>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400" b="1">
                <a:solidFill>
                  <a:schemeClr val="accent1"/>
                </a:solidFill>
              </a:rPr>
              <a:t>2031-40: 6 céntimos</a:t>
            </a:r>
          </a:p>
        </p:txBody>
      </p:sp>
      <p:cxnSp>
        <p:nvCxnSpPr>
          <p:cNvPr id="26" name="Conector recto 25">
            <a:extLst>
              <a:ext uri="{FF2B5EF4-FFF2-40B4-BE49-F238E27FC236}">
                <a16:creationId xmlns:a16="http://schemas.microsoft.com/office/drawing/2014/main" id="{60B3BEB3-135B-E02D-C7BE-B96141B24288}"/>
              </a:ext>
            </a:extLst>
          </p:cNvPr>
          <p:cNvCxnSpPr>
            <a:cxnSpLocks/>
          </p:cNvCxnSpPr>
          <p:nvPr/>
        </p:nvCxnSpPr>
        <p:spPr>
          <a:xfrm>
            <a:off x="633358" y="2035692"/>
            <a:ext cx="3149600"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
        <p:nvSpPr>
          <p:cNvPr id="27" name="Flecha: hacia abajo 26">
            <a:extLst>
              <a:ext uri="{FF2B5EF4-FFF2-40B4-BE49-F238E27FC236}">
                <a16:creationId xmlns:a16="http://schemas.microsoft.com/office/drawing/2014/main" id="{02D6182A-2612-29C6-AA75-894C7FFCCB45}"/>
              </a:ext>
            </a:extLst>
          </p:cNvPr>
          <p:cNvSpPr/>
          <p:nvPr/>
        </p:nvSpPr>
        <p:spPr>
          <a:xfrm rot="8033989">
            <a:off x="3117902" y="3330469"/>
            <a:ext cx="350196" cy="1108597"/>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413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9" grpId="0">
        <p:bldAsOne/>
      </p:bldGraphic>
      <p:bldP spid="10" grpId="0"/>
      <p:bldP spid="11" grpId="0"/>
      <p:bldP spid="12" grpId="0"/>
      <p:bldP spid="13"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168E02C-880D-3E32-37BF-0AEE41700CBF}"/>
              </a:ext>
            </a:extLst>
          </p:cNvPr>
          <p:cNvSpPr>
            <a:spLocks noGrp="1"/>
          </p:cNvSpPr>
          <p:nvPr>
            <p:ph type="sldNum" sz="quarter" idx="12"/>
          </p:nvPr>
        </p:nvSpPr>
        <p:spPr/>
        <p:txBody>
          <a:bodyPr/>
          <a:lstStyle/>
          <a:p>
            <a:fld id="{160FA799-1E92-4BC7-9D07-71D95C1C4840}" type="slidenum">
              <a:rPr lang="es-ES" smtClean="0"/>
              <a:t>24</a:t>
            </a:fld>
            <a:endParaRPr lang="es-ES"/>
          </a:p>
        </p:txBody>
      </p:sp>
      <p:sp>
        <p:nvSpPr>
          <p:cNvPr id="5" name="CuadroTexto 4">
            <a:extLst>
              <a:ext uri="{FF2B5EF4-FFF2-40B4-BE49-F238E27FC236}">
                <a16:creationId xmlns:a16="http://schemas.microsoft.com/office/drawing/2014/main" id="{B58E6DAA-2B3C-159F-5D1C-92D2D738FA2C}"/>
              </a:ext>
            </a:extLst>
          </p:cNvPr>
          <p:cNvSpPr txBox="1"/>
          <p:nvPr/>
        </p:nvSpPr>
        <p:spPr>
          <a:xfrm>
            <a:off x="145386" y="340236"/>
            <a:ext cx="11639766" cy="923330"/>
          </a:xfrm>
          <a:prstGeom prst="rect">
            <a:avLst/>
          </a:prstGeom>
        </p:spPr>
        <p:txBody>
          <a:bodyPr vert="horz" lIns="91440" tIns="45720" rIns="91440" bIns="45720" rtlCol="0" anchor="ctr">
            <a:normAutofit/>
          </a:bodyPr>
          <a:lstStyle>
            <a:defPPr>
              <a:defRPr lang="es-ES"/>
            </a:defPPr>
            <a:lvl1pPr>
              <a:lnSpc>
                <a:spcPct val="90000"/>
              </a:lnSpc>
              <a:spcBef>
                <a:spcPct val="0"/>
              </a:spcBef>
              <a:buNone/>
              <a:defRPr sz="2000" b="1">
                <a:solidFill>
                  <a:schemeClr val="tx2"/>
                </a:solidFill>
                <a:latin typeface="Calibri"/>
                <a:ea typeface="+mj-ea"/>
                <a:cs typeface="Calibri"/>
              </a:defRPr>
            </a:lvl1pPr>
          </a:lstStyle>
          <a:p>
            <a:r>
              <a:rPr lang="es-ES" dirty="0"/>
              <a:t>Finalmente, se actualiza el marco de gobernanza para reforzar la sostenibilidad del sistema público de pensiones durante las próximas décadas</a:t>
            </a:r>
          </a:p>
        </p:txBody>
      </p:sp>
      <p:sp>
        <p:nvSpPr>
          <p:cNvPr id="3" name="CuadroTexto 2">
            <a:extLst>
              <a:ext uri="{FF2B5EF4-FFF2-40B4-BE49-F238E27FC236}">
                <a16:creationId xmlns:a16="http://schemas.microsoft.com/office/drawing/2014/main" id="{CA90909F-9944-D92D-B956-111C00DD4FE7}"/>
              </a:ext>
            </a:extLst>
          </p:cNvPr>
          <p:cNvSpPr txBox="1"/>
          <p:nvPr/>
        </p:nvSpPr>
        <p:spPr>
          <a:xfrm>
            <a:off x="485298" y="4217344"/>
            <a:ext cx="10495453" cy="830997"/>
          </a:xfrm>
          <a:prstGeom prst="rect">
            <a:avLst/>
          </a:prstGeom>
          <a:noFill/>
        </p:spPr>
        <p:txBody>
          <a:bodyPr wrap="square" lIns="91440" tIns="45720" rIns="91440" bIns="45720" anchor="t">
            <a:spAutoFit/>
          </a:bodyPr>
          <a:lstStyle/>
          <a:p>
            <a:pPr marL="285750" indent="-285750" algn="just">
              <a:spcBef>
                <a:spcPts val="720"/>
              </a:spcBef>
              <a:spcAft>
                <a:spcPts val="720"/>
              </a:spcAft>
              <a:buFont typeface="Arial" panose="020B0604020202020204" pitchFamily="34" charset="0"/>
              <a:buChar char="•"/>
            </a:pPr>
            <a:r>
              <a:rPr lang="es-ES" sz="1600">
                <a:solidFill>
                  <a:schemeClr val="tx2"/>
                </a:solidFill>
                <a:cs typeface="Calibri Light"/>
              </a:rPr>
              <a:t>En ausencia de acuerdo en torno a esas medidas, </a:t>
            </a:r>
            <a:r>
              <a:rPr lang="es-ES" sz="1600" b="1">
                <a:solidFill>
                  <a:schemeClr val="tx2"/>
                </a:solidFill>
                <a:cs typeface="Calibri Light"/>
              </a:rPr>
              <a:t>el sistema responde con más recursos</a:t>
            </a:r>
            <a:r>
              <a:rPr lang="es-ES" sz="1600">
                <a:solidFill>
                  <a:schemeClr val="tx2"/>
                </a:solidFill>
                <a:cs typeface="Calibri Light"/>
              </a:rPr>
              <a:t>: subida progresiva y proporcional de las cotizaciones sociales para corregir en el medio plazo la desviación identificada respecto del umbral de sostenibilidad</a:t>
            </a:r>
          </a:p>
        </p:txBody>
      </p:sp>
      <p:sp>
        <p:nvSpPr>
          <p:cNvPr id="6" name="CuadroTexto 5">
            <a:extLst>
              <a:ext uri="{FF2B5EF4-FFF2-40B4-BE49-F238E27FC236}">
                <a16:creationId xmlns:a16="http://schemas.microsoft.com/office/drawing/2014/main" id="{C358C050-28D2-BD68-B5FF-67CD365A990D}"/>
              </a:ext>
            </a:extLst>
          </p:cNvPr>
          <p:cNvSpPr txBox="1"/>
          <p:nvPr/>
        </p:nvSpPr>
        <p:spPr>
          <a:xfrm>
            <a:off x="485298" y="1597575"/>
            <a:ext cx="10093960" cy="584775"/>
          </a:xfrm>
          <a:prstGeom prst="rect">
            <a:avLst/>
          </a:prstGeom>
          <a:noFill/>
        </p:spPr>
        <p:txBody>
          <a:bodyPr wrap="square">
            <a:spAutoFit/>
          </a:bodyPr>
          <a:lstStyle/>
          <a:p>
            <a:pPr marL="285750" indent="-285750" algn="just">
              <a:spcBef>
                <a:spcPts val="720"/>
              </a:spcBef>
              <a:spcAft>
                <a:spcPts val="720"/>
              </a:spcAft>
              <a:buFont typeface="Arial" panose="020B0604020202020204" pitchFamily="34" charset="0"/>
              <a:buChar char="•"/>
            </a:pPr>
            <a:r>
              <a:rPr lang="es-ES" sz="1600">
                <a:solidFill>
                  <a:schemeClr val="tx2"/>
                </a:solidFill>
                <a:cs typeface="Calibri Light"/>
              </a:rPr>
              <a:t>La norma incorpora un mecanismo de verificación del </a:t>
            </a:r>
            <a:r>
              <a:rPr lang="es-ES" sz="1600" b="1">
                <a:solidFill>
                  <a:schemeClr val="tx2"/>
                </a:solidFill>
                <a:cs typeface="Calibri Light"/>
              </a:rPr>
              <a:t>cumplimiento de los objetivos de sostenibilidad</a:t>
            </a:r>
            <a:r>
              <a:rPr lang="es-ES" sz="1600">
                <a:solidFill>
                  <a:schemeClr val="tx2"/>
                </a:solidFill>
                <a:cs typeface="Calibri Light"/>
              </a:rPr>
              <a:t>, a partir de las proyecciones de los Informes trianuales de Envejecimiento de la Comisión Europea </a:t>
            </a:r>
          </a:p>
        </p:txBody>
      </p:sp>
      <p:sp>
        <p:nvSpPr>
          <p:cNvPr id="8" name="CuadroTexto 7">
            <a:extLst>
              <a:ext uri="{FF2B5EF4-FFF2-40B4-BE49-F238E27FC236}">
                <a16:creationId xmlns:a16="http://schemas.microsoft.com/office/drawing/2014/main" id="{0493F2BD-367C-8467-23C0-CB816D0E859E}"/>
              </a:ext>
            </a:extLst>
          </p:cNvPr>
          <p:cNvSpPr txBox="1"/>
          <p:nvPr/>
        </p:nvSpPr>
        <p:spPr>
          <a:xfrm>
            <a:off x="485298" y="2509992"/>
            <a:ext cx="10187782" cy="584775"/>
          </a:xfrm>
          <a:prstGeom prst="rect">
            <a:avLst/>
          </a:prstGeom>
          <a:noFill/>
        </p:spPr>
        <p:txBody>
          <a:bodyPr wrap="square">
            <a:spAutoFit/>
          </a:bodyPr>
          <a:lstStyle/>
          <a:p>
            <a:pPr marL="285750" indent="-285750" algn="just">
              <a:spcBef>
                <a:spcPts val="720"/>
              </a:spcBef>
              <a:spcAft>
                <a:spcPts val="720"/>
              </a:spcAft>
              <a:buFont typeface="Arial" panose="020B0604020202020204" pitchFamily="34" charset="0"/>
              <a:buChar char="•"/>
            </a:pPr>
            <a:r>
              <a:rPr lang="es-ES" sz="1600" dirty="0">
                <a:solidFill>
                  <a:schemeClr val="tx2"/>
                </a:solidFill>
                <a:cs typeface="Calibri Light"/>
              </a:rPr>
              <a:t>En caso de que la proyección del </a:t>
            </a:r>
            <a:r>
              <a:rPr lang="es-ES" sz="1600" b="1" dirty="0">
                <a:solidFill>
                  <a:schemeClr val="tx2"/>
                </a:solidFill>
                <a:cs typeface="Calibri Light"/>
              </a:rPr>
              <a:t>gasto registre una desviación significativa respecto de la senda de </a:t>
            </a:r>
            <a:r>
              <a:rPr lang="es-ES" sz="1600" b="1" dirty="0" err="1">
                <a:solidFill>
                  <a:schemeClr val="tx2"/>
                </a:solidFill>
                <a:cs typeface="Calibri Light"/>
              </a:rPr>
              <a:t>seostenibldiad</a:t>
            </a:r>
            <a:r>
              <a:rPr lang="es-ES" sz="1600" b="1" dirty="0">
                <a:solidFill>
                  <a:schemeClr val="tx2"/>
                </a:solidFill>
                <a:cs typeface="Calibri Light"/>
              </a:rPr>
              <a:t>, </a:t>
            </a:r>
            <a:r>
              <a:rPr lang="es-ES" sz="1600" dirty="0">
                <a:solidFill>
                  <a:schemeClr val="tx2"/>
                </a:solidFill>
                <a:cs typeface="Calibri Light"/>
              </a:rPr>
              <a:t>el gobierno encargará a la </a:t>
            </a:r>
            <a:r>
              <a:rPr lang="es-ES" sz="1600" dirty="0" err="1">
                <a:solidFill>
                  <a:schemeClr val="tx2"/>
                </a:solidFill>
                <a:cs typeface="Calibri Light"/>
              </a:rPr>
              <a:t>AIReF</a:t>
            </a:r>
            <a:r>
              <a:rPr lang="es-ES" sz="1600" dirty="0">
                <a:solidFill>
                  <a:schemeClr val="tx2"/>
                </a:solidFill>
                <a:cs typeface="Calibri Light"/>
              </a:rPr>
              <a:t> un análisis de medidas a aplicar. </a:t>
            </a:r>
          </a:p>
        </p:txBody>
      </p:sp>
      <p:sp>
        <p:nvSpPr>
          <p:cNvPr id="10" name="CuadroTexto 9">
            <a:extLst>
              <a:ext uri="{FF2B5EF4-FFF2-40B4-BE49-F238E27FC236}">
                <a16:creationId xmlns:a16="http://schemas.microsoft.com/office/drawing/2014/main" id="{BE4EEAC8-B556-F5BD-049E-7913DB638662}"/>
              </a:ext>
            </a:extLst>
          </p:cNvPr>
          <p:cNvSpPr txBox="1"/>
          <p:nvPr/>
        </p:nvSpPr>
        <p:spPr>
          <a:xfrm>
            <a:off x="485298" y="3401780"/>
            <a:ext cx="9992360" cy="338554"/>
          </a:xfrm>
          <a:prstGeom prst="rect">
            <a:avLst/>
          </a:prstGeom>
          <a:noFill/>
        </p:spPr>
        <p:txBody>
          <a:bodyPr wrap="square">
            <a:spAutoFit/>
          </a:bodyPr>
          <a:lstStyle>
            <a:defPPr>
              <a:defRPr lang="es-ES"/>
            </a:defPPr>
            <a:lvl1pPr marL="285750" indent="-285750" algn="just">
              <a:spcBef>
                <a:spcPts val="720"/>
              </a:spcBef>
              <a:spcAft>
                <a:spcPts val="720"/>
              </a:spcAft>
              <a:buFont typeface="Arial" panose="020B0604020202020204" pitchFamily="34" charset="0"/>
              <a:buChar char="•"/>
              <a:defRPr sz="1600">
                <a:solidFill>
                  <a:schemeClr val="tx2"/>
                </a:solidFill>
                <a:cs typeface="Calibri Light"/>
              </a:defRPr>
            </a:lvl1pPr>
          </a:lstStyle>
          <a:p>
            <a:r>
              <a:rPr lang="es-ES" dirty="0"/>
              <a:t>En el marco del </a:t>
            </a:r>
            <a:r>
              <a:rPr lang="es-ES" b="1" dirty="0"/>
              <a:t>diálogo social y el Pacto de Toledo </a:t>
            </a:r>
            <a:r>
              <a:rPr lang="es-ES" dirty="0"/>
              <a:t>se decidirán, en su caso, las medidas correctoras a aplicar.</a:t>
            </a:r>
          </a:p>
        </p:txBody>
      </p:sp>
      <p:sp>
        <p:nvSpPr>
          <p:cNvPr id="4" name="CuadroTexto 3">
            <a:extLst>
              <a:ext uri="{FF2B5EF4-FFF2-40B4-BE49-F238E27FC236}">
                <a16:creationId xmlns:a16="http://schemas.microsoft.com/office/drawing/2014/main" id="{BCDE4E0C-DA40-B7FF-01DC-D000F9ADABF7}"/>
              </a:ext>
            </a:extLst>
          </p:cNvPr>
          <p:cNvSpPr txBox="1"/>
          <p:nvPr/>
        </p:nvSpPr>
        <p:spPr>
          <a:xfrm>
            <a:off x="157855" y="164736"/>
            <a:ext cx="5248275" cy="338554"/>
          </a:xfrm>
          <a:prstGeom prst="rect">
            <a:avLst/>
          </a:prstGeom>
          <a:noFill/>
        </p:spPr>
        <p:txBody>
          <a:bodyPr wrap="square" rtlCol="0">
            <a:spAutoFit/>
          </a:bodyPr>
          <a:lstStyle/>
          <a:p>
            <a:r>
              <a:rPr lang="es-ES" sz="1600" b="1">
                <a:solidFill>
                  <a:schemeClr val="accent6"/>
                </a:solidFill>
              </a:rPr>
              <a:t>3. Sostenibilidad </a:t>
            </a:r>
          </a:p>
        </p:txBody>
      </p:sp>
    </p:spTree>
    <p:extLst>
      <p:ext uri="{BB962C8B-B14F-4D97-AF65-F5344CB8AC3E}">
        <p14:creationId xmlns:p14="http://schemas.microsoft.com/office/powerpoint/2010/main" val="3305638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5">
            <a:extLst>
              <a:ext uri="{FF2B5EF4-FFF2-40B4-BE49-F238E27FC236}">
                <a16:creationId xmlns:a16="http://schemas.microsoft.com/office/drawing/2014/main" id="{B94C804F-CB6C-46C8-AD2D-ABC7C342F359}"/>
              </a:ext>
            </a:extLst>
          </p:cNvPr>
          <p:cNvSpPr txBox="1">
            <a:spLocks/>
          </p:cNvSpPr>
          <p:nvPr/>
        </p:nvSpPr>
        <p:spPr>
          <a:xfrm>
            <a:off x="1814768" y="3748469"/>
            <a:ext cx="8889999" cy="220957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s-ES" sz="2800" b="1" dirty="0">
                <a:solidFill>
                  <a:srgbClr val="4472C4"/>
                </a:solidFill>
                <a:cs typeface="Calibri"/>
              </a:rPr>
              <a:t>Reforma de pensiones </a:t>
            </a:r>
          </a:p>
        </p:txBody>
      </p:sp>
      <p:sp>
        <p:nvSpPr>
          <p:cNvPr id="6" name="CuadroTexto 5">
            <a:extLst>
              <a:ext uri="{FF2B5EF4-FFF2-40B4-BE49-F238E27FC236}">
                <a16:creationId xmlns:a16="http://schemas.microsoft.com/office/drawing/2014/main" id="{A0576C5F-E92A-41D8-8273-34899D9FE44A}"/>
              </a:ext>
            </a:extLst>
          </p:cNvPr>
          <p:cNvSpPr txBox="1"/>
          <p:nvPr/>
        </p:nvSpPr>
        <p:spPr>
          <a:xfrm>
            <a:off x="3503788" y="4940409"/>
            <a:ext cx="5320898" cy="830997"/>
          </a:xfrm>
          <a:prstGeom prst="rect">
            <a:avLst/>
          </a:prstGeom>
          <a:noFill/>
        </p:spPr>
        <p:txBody>
          <a:bodyPr wrap="square" lIns="91440" tIns="45720" rIns="91440" bIns="45720" rtlCol="0" anchor="t">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s-ES" sz="1600" u="none" strike="noStrike" kern="0" cap="none" spc="0" normalizeH="0" baseline="0" noProof="0" dirty="0">
                <a:ln>
                  <a:noFill/>
                </a:ln>
                <a:solidFill>
                  <a:srgbClr val="4472C4"/>
                </a:solidFill>
                <a:effectLst/>
                <a:uLnTx/>
                <a:uFillTx/>
                <a:latin typeface="Calibri Light"/>
                <a:cs typeface="Calibri Light"/>
              </a:rPr>
              <a:t>José Luis </a:t>
            </a:r>
            <a:r>
              <a:rPr kumimoji="0" lang="es-ES" sz="1600" u="none" strike="noStrike" kern="0" cap="none" spc="0" normalizeH="0" baseline="0" noProof="0" dirty="0" err="1">
                <a:ln>
                  <a:noFill/>
                </a:ln>
                <a:solidFill>
                  <a:srgbClr val="4472C4"/>
                </a:solidFill>
                <a:effectLst/>
                <a:uLnTx/>
                <a:uFillTx/>
                <a:latin typeface="Calibri Light"/>
                <a:cs typeface="Calibri Light"/>
              </a:rPr>
              <a:t>Escriv</a:t>
            </a:r>
            <a:r>
              <a:rPr lang="es-ES" sz="1600" kern="0" dirty="0">
                <a:solidFill>
                  <a:srgbClr val="4472C4"/>
                </a:solidFill>
                <a:latin typeface="Calibri Light"/>
                <a:cs typeface="Calibri Light"/>
              </a:rPr>
              <a:t>á</a:t>
            </a:r>
          </a:p>
          <a:p>
            <a:pPr marL="0" marR="0" lvl="0" indent="0" algn="ctr" defTabSz="342900" eaLnBrk="1" fontAlgn="auto" latinLnBrk="0" hangingPunct="1">
              <a:lnSpc>
                <a:spcPct val="100000"/>
              </a:lnSpc>
              <a:spcBef>
                <a:spcPts val="0"/>
              </a:spcBef>
              <a:spcAft>
                <a:spcPts val="0"/>
              </a:spcAft>
              <a:buClrTx/>
              <a:buSzTx/>
              <a:buFontTx/>
              <a:buNone/>
              <a:tabLst/>
              <a:defRPr/>
            </a:pPr>
            <a:r>
              <a:rPr lang="es-ES" sz="1600" kern="0" dirty="0">
                <a:solidFill>
                  <a:srgbClr val="4472C4"/>
                </a:solidFill>
                <a:latin typeface="Calibri Light"/>
                <a:cs typeface="Calibri Light"/>
              </a:rPr>
              <a:t>Ministro de Inclusión, Seguridad Social y Migraciones</a:t>
            </a:r>
          </a:p>
          <a:p>
            <a:pPr marL="0" marR="0" lvl="0" indent="0" algn="ctr" defTabSz="342900" eaLnBrk="1" fontAlgn="auto" latinLnBrk="0" hangingPunct="1">
              <a:lnSpc>
                <a:spcPct val="100000"/>
              </a:lnSpc>
              <a:spcBef>
                <a:spcPts val="0"/>
              </a:spcBef>
              <a:spcAft>
                <a:spcPts val="0"/>
              </a:spcAft>
              <a:buClrTx/>
              <a:buSzTx/>
              <a:buFontTx/>
              <a:buNone/>
              <a:tabLst/>
              <a:defRPr/>
            </a:pPr>
            <a:r>
              <a:rPr lang="es-ES" sz="1600" kern="0" dirty="0">
                <a:solidFill>
                  <a:srgbClr val="4472C4"/>
                </a:solidFill>
                <a:latin typeface="Calibri Light"/>
                <a:cs typeface="Calibri Light"/>
              </a:rPr>
              <a:t>Marzo 2023 </a:t>
            </a:r>
          </a:p>
        </p:txBody>
      </p:sp>
      <p:pic>
        <p:nvPicPr>
          <p:cNvPr id="7" name="6 Imagen">
            <a:extLst>
              <a:ext uri="{FF2B5EF4-FFF2-40B4-BE49-F238E27FC236}">
                <a16:creationId xmlns:a16="http://schemas.microsoft.com/office/drawing/2014/main" id="{3CE959AE-7508-4669-B773-CF7918014E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5186" y="6099428"/>
            <a:ext cx="2658103" cy="652034"/>
          </a:xfrm>
          <a:prstGeom prst="rect">
            <a:avLst/>
          </a:prstGeom>
        </p:spPr>
      </p:pic>
      <p:sp>
        <p:nvSpPr>
          <p:cNvPr id="9" name="Triángulo isósceles 6">
            <a:extLst>
              <a:ext uri="{FF2B5EF4-FFF2-40B4-BE49-F238E27FC236}">
                <a16:creationId xmlns:a16="http://schemas.microsoft.com/office/drawing/2014/main" id="{44C9C136-09D2-2642-893F-790F36E11690}"/>
              </a:ext>
            </a:extLst>
          </p:cNvPr>
          <p:cNvSpPr/>
          <p:nvPr/>
        </p:nvSpPr>
        <p:spPr>
          <a:xfrm rot="2700000">
            <a:off x="10355229" y="-218790"/>
            <a:ext cx="2731342" cy="1383253"/>
          </a:xfrm>
          <a:prstGeom prst="triangl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ES"/>
          </a:p>
        </p:txBody>
      </p:sp>
      <p:cxnSp>
        <p:nvCxnSpPr>
          <p:cNvPr id="10" name="Conector recto 9">
            <a:extLst>
              <a:ext uri="{FF2B5EF4-FFF2-40B4-BE49-F238E27FC236}">
                <a16:creationId xmlns:a16="http://schemas.microsoft.com/office/drawing/2014/main" id="{D692CD7B-78CF-564C-8E36-EE5C410DEE64}"/>
              </a:ext>
            </a:extLst>
          </p:cNvPr>
          <p:cNvCxnSpPr>
            <a:cxnSpLocks/>
          </p:cNvCxnSpPr>
          <p:nvPr/>
        </p:nvCxnSpPr>
        <p:spPr>
          <a:xfrm>
            <a:off x="2611894" y="4897206"/>
            <a:ext cx="7295745" cy="0"/>
          </a:xfrm>
          <a:prstGeom prst="line">
            <a:avLst/>
          </a:prstGeom>
          <a:ln w="12700" cmpd="sng">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1" name="Imagen 10" descr="Persona con cuchillo en la mano&#10;&#10;Descripción generada automáticamente con confianza baja">
            <a:extLst>
              <a:ext uri="{FF2B5EF4-FFF2-40B4-BE49-F238E27FC236}">
                <a16:creationId xmlns:a16="http://schemas.microsoft.com/office/drawing/2014/main" id="{A0555635-F3E3-5C49-9D0B-229371AC6271}"/>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a:ext>
            </a:extLst>
          </a:blip>
          <a:srcRect/>
          <a:stretch/>
        </p:blipFill>
        <p:spPr>
          <a:xfrm>
            <a:off x="0" y="-1"/>
            <a:ext cx="12192000" cy="3423678"/>
          </a:xfrm>
          <a:prstGeom prst="rect">
            <a:avLst/>
          </a:prstGeom>
        </p:spPr>
      </p:pic>
      <p:sp>
        <p:nvSpPr>
          <p:cNvPr id="3" name="CuadroTexto 2">
            <a:extLst>
              <a:ext uri="{FF2B5EF4-FFF2-40B4-BE49-F238E27FC236}">
                <a16:creationId xmlns:a16="http://schemas.microsoft.com/office/drawing/2014/main" id="{5B57976E-A59B-7BB5-8ECB-C9CC02927FD0}"/>
              </a:ext>
            </a:extLst>
          </p:cNvPr>
          <p:cNvSpPr txBox="1"/>
          <p:nvPr/>
        </p:nvSpPr>
        <p:spPr>
          <a:xfrm>
            <a:off x="1554867" y="4272514"/>
            <a:ext cx="9009822" cy="369332"/>
          </a:xfrm>
          <a:prstGeom prst="rect">
            <a:avLst/>
          </a:prstGeom>
          <a:noFill/>
        </p:spPr>
        <p:txBody>
          <a:bodyPr wrap="square">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es-ES" sz="1800" kern="0">
                <a:solidFill>
                  <a:srgbClr val="4472C4"/>
                </a:solidFill>
                <a:latin typeface="Calibri Light"/>
                <a:cs typeface="Calibri Light"/>
              </a:rPr>
              <a:t>Presentaci</a:t>
            </a:r>
            <a:r>
              <a:rPr lang="es-ES" kern="0">
                <a:solidFill>
                  <a:srgbClr val="4472C4"/>
                </a:solidFill>
                <a:latin typeface="Calibri Light"/>
                <a:cs typeface="Calibri Light"/>
              </a:rPr>
              <a:t>ón a la </a:t>
            </a:r>
            <a:r>
              <a:rPr lang="es-ES" sz="1800" kern="0">
                <a:solidFill>
                  <a:srgbClr val="4472C4"/>
                </a:solidFill>
                <a:latin typeface="Calibri Light"/>
                <a:cs typeface="Calibri Light"/>
              </a:rPr>
              <a:t>Comisión de Seguimiento y Evaluación de los Acuerdos del Pacto de Toledo</a:t>
            </a:r>
          </a:p>
        </p:txBody>
      </p:sp>
    </p:spTree>
    <p:extLst>
      <p:ext uri="{BB962C8B-B14F-4D97-AF65-F5344CB8AC3E}">
        <p14:creationId xmlns:p14="http://schemas.microsoft.com/office/powerpoint/2010/main" val="197261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A0E1A0A0-32E5-48F0-98DC-41E148114A45}"/>
              </a:ext>
            </a:extLst>
          </p:cNvPr>
          <p:cNvSpPr>
            <a:spLocks noGrp="1"/>
          </p:cNvSpPr>
          <p:nvPr>
            <p:ph type="sldNum" sz="quarter" idx="12"/>
          </p:nvPr>
        </p:nvSpPr>
        <p:spPr>
          <a:xfrm>
            <a:off x="9330375" y="6437878"/>
            <a:ext cx="2743200" cy="365125"/>
          </a:xfrm>
        </p:spPr>
        <p:txBody>
          <a:bodyPr/>
          <a:lstStyle/>
          <a:p>
            <a:fld id="{A1932EB8-8155-4520-9C1B-AFE12E0D5384}" type="slidenum">
              <a:rPr lang="es-ES" smtClean="0"/>
              <a:t>3</a:t>
            </a:fld>
            <a:endParaRPr lang="es-ES"/>
          </a:p>
        </p:txBody>
      </p:sp>
      <p:sp>
        <p:nvSpPr>
          <p:cNvPr id="6" name="CuadroTexto 5">
            <a:extLst>
              <a:ext uri="{FF2B5EF4-FFF2-40B4-BE49-F238E27FC236}">
                <a16:creationId xmlns:a16="http://schemas.microsoft.com/office/drawing/2014/main" id="{09C5D18B-EA71-4F97-9C39-DEA89552861E}"/>
              </a:ext>
            </a:extLst>
          </p:cNvPr>
          <p:cNvSpPr txBox="1"/>
          <p:nvPr/>
        </p:nvSpPr>
        <p:spPr>
          <a:xfrm>
            <a:off x="1812496" y="4541889"/>
            <a:ext cx="1275809" cy="180000"/>
          </a:xfrm>
          <a:prstGeom prst="rect">
            <a:avLst/>
          </a:prstGeom>
          <a:solidFill>
            <a:schemeClr val="bg1"/>
          </a:solidFill>
        </p:spPr>
        <p:txBody>
          <a:bodyPr wrap="square" rtlCol="0">
            <a:spAutoFit/>
          </a:bodyPr>
          <a:lstStyle/>
          <a:p>
            <a:endParaRPr lang="es-ES"/>
          </a:p>
        </p:txBody>
      </p:sp>
      <p:sp>
        <p:nvSpPr>
          <p:cNvPr id="11" name="CuadroTexto 10">
            <a:extLst>
              <a:ext uri="{FF2B5EF4-FFF2-40B4-BE49-F238E27FC236}">
                <a16:creationId xmlns:a16="http://schemas.microsoft.com/office/drawing/2014/main" id="{940D6FDC-BF29-4EA4-ABEF-2543947C42DD}"/>
              </a:ext>
            </a:extLst>
          </p:cNvPr>
          <p:cNvSpPr txBox="1"/>
          <p:nvPr/>
        </p:nvSpPr>
        <p:spPr>
          <a:xfrm>
            <a:off x="6455278" y="2339953"/>
            <a:ext cx="346025" cy="75514"/>
          </a:xfrm>
          <a:prstGeom prst="rect">
            <a:avLst/>
          </a:prstGeom>
          <a:solidFill>
            <a:schemeClr val="bg1"/>
          </a:solidFill>
        </p:spPr>
        <p:txBody>
          <a:bodyPr wrap="square" rtlCol="0">
            <a:spAutoFit/>
          </a:bodyPr>
          <a:lstStyle/>
          <a:p>
            <a:endParaRPr lang="es-ES"/>
          </a:p>
        </p:txBody>
      </p:sp>
      <p:sp>
        <p:nvSpPr>
          <p:cNvPr id="15" name="Título 1">
            <a:extLst>
              <a:ext uri="{FF2B5EF4-FFF2-40B4-BE49-F238E27FC236}">
                <a16:creationId xmlns:a16="http://schemas.microsoft.com/office/drawing/2014/main" id="{675FB301-B6B9-F437-31A6-A6EC69403139}"/>
              </a:ext>
            </a:extLst>
          </p:cNvPr>
          <p:cNvSpPr>
            <a:spLocks noGrp="1"/>
          </p:cNvSpPr>
          <p:nvPr>
            <p:ph type="title"/>
          </p:nvPr>
        </p:nvSpPr>
        <p:spPr>
          <a:xfrm>
            <a:off x="222352" y="131738"/>
            <a:ext cx="11332215" cy="820498"/>
          </a:xfrm>
        </p:spPr>
        <p:txBody>
          <a:bodyPr>
            <a:normAutofit/>
          </a:bodyPr>
          <a:lstStyle/>
          <a:p>
            <a:r>
              <a:rPr lang="es-ES" sz="2000" b="1">
                <a:solidFill>
                  <a:schemeClr val="tx2"/>
                </a:solidFill>
                <a:latin typeface="Calibri"/>
                <a:cs typeface="Calibri"/>
              </a:rPr>
              <a:t>El proceso de modernización del sistema de pensiones se ha desarrollado en varias fases a través de cinco cambios legislativos</a:t>
            </a:r>
          </a:p>
        </p:txBody>
      </p:sp>
      <p:cxnSp>
        <p:nvCxnSpPr>
          <p:cNvPr id="4" name="Conector recto 3">
            <a:extLst>
              <a:ext uri="{FF2B5EF4-FFF2-40B4-BE49-F238E27FC236}">
                <a16:creationId xmlns:a16="http://schemas.microsoft.com/office/drawing/2014/main" id="{59A33AD5-4C08-2551-56E3-299B88C791FE}"/>
              </a:ext>
            </a:extLst>
          </p:cNvPr>
          <p:cNvCxnSpPr>
            <a:cxnSpLocks/>
          </p:cNvCxnSpPr>
          <p:nvPr/>
        </p:nvCxnSpPr>
        <p:spPr>
          <a:xfrm>
            <a:off x="258444" y="1280426"/>
            <a:ext cx="5943" cy="4532439"/>
          </a:xfrm>
          <a:prstGeom prst="line">
            <a:avLst/>
          </a:prstGeom>
          <a:ln w="79375">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B3565B4F-3484-4DD2-8231-B407479AF50B}"/>
              </a:ext>
            </a:extLst>
          </p:cNvPr>
          <p:cNvSpPr/>
          <p:nvPr/>
        </p:nvSpPr>
        <p:spPr>
          <a:xfrm>
            <a:off x="1860396" y="4734231"/>
            <a:ext cx="3849498" cy="603242"/>
          </a:xfrm>
          <a:prstGeom prst="rect">
            <a:avLst/>
          </a:prstGeom>
          <a:solidFill>
            <a:schemeClr val="accent6">
              <a:lumMod val="20000"/>
              <a:lumOff val="80000"/>
            </a:schemeClr>
          </a:solidFill>
        </p:spPr>
        <p:txBody>
          <a:bodyPr wrap="square" lIns="109728" tIns="54864" rIns="109728" bIns="54864" anchor="t">
            <a:spAutoFit/>
          </a:bodyPr>
          <a:lstStyle/>
          <a:p>
            <a:pPr>
              <a:spcBef>
                <a:spcPts val="720"/>
              </a:spcBef>
              <a:spcAft>
                <a:spcPts val="720"/>
              </a:spcAft>
            </a:pPr>
            <a:r>
              <a:rPr lang="es-ES" sz="1600" b="1">
                <a:solidFill>
                  <a:schemeClr val="tx2"/>
                </a:solidFill>
                <a:cs typeface="Calibri Light"/>
              </a:rPr>
              <a:t>Culminación de la modernización del sistema público de pensiones</a:t>
            </a:r>
          </a:p>
        </p:txBody>
      </p:sp>
      <p:sp>
        <p:nvSpPr>
          <p:cNvPr id="20" name="Marco 19">
            <a:extLst>
              <a:ext uri="{FF2B5EF4-FFF2-40B4-BE49-F238E27FC236}">
                <a16:creationId xmlns:a16="http://schemas.microsoft.com/office/drawing/2014/main" id="{2058CA87-86A8-D9C6-737B-0FB051234E57}"/>
              </a:ext>
            </a:extLst>
          </p:cNvPr>
          <p:cNvSpPr/>
          <p:nvPr/>
        </p:nvSpPr>
        <p:spPr>
          <a:xfrm>
            <a:off x="5423295" y="1959564"/>
            <a:ext cx="6503761" cy="4073637"/>
          </a:xfrm>
          <a:prstGeom prst="frame">
            <a:avLst>
              <a:gd name="adj1" fmla="val 873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adroTexto 21">
            <a:extLst>
              <a:ext uri="{FF2B5EF4-FFF2-40B4-BE49-F238E27FC236}">
                <a16:creationId xmlns:a16="http://schemas.microsoft.com/office/drawing/2014/main" id="{4EF5F56C-1A9C-12BA-7323-25D223A57658}"/>
              </a:ext>
            </a:extLst>
          </p:cNvPr>
          <p:cNvSpPr txBox="1"/>
          <p:nvPr/>
        </p:nvSpPr>
        <p:spPr>
          <a:xfrm>
            <a:off x="5788906" y="2177866"/>
            <a:ext cx="3146937" cy="338554"/>
          </a:xfrm>
          <a:prstGeom prst="rect">
            <a:avLst/>
          </a:prstGeom>
          <a:solidFill>
            <a:schemeClr val="bg1"/>
          </a:solidFill>
        </p:spPr>
        <p:txBody>
          <a:bodyPr wrap="square" lIns="91440" tIns="45720" rIns="91440" bIns="45720" rtlCol="0" anchor="t">
            <a:spAutoFit/>
          </a:bodyPr>
          <a:lstStyle>
            <a:defPPr>
              <a:defRPr lang="es-ES"/>
            </a:defPPr>
            <a:lvl1pPr>
              <a:defRPr sz="1600" b="1">
                <a:solidFill>
                  <a:schemeClr val="accent6"/>
                </a:solidFill>
              </a:defRPr>
            </a:lvl1pPr>
          </a:lstStyle>
          <a:p>
            <a:r>
              <a:rPr lang="es-ES"/>
              <a:t>MODIFICACIONES INCORPORADAS</a:t>
            </a:r>
          </a:p>
        </p:txBody>
      </p:sp>
      <p:sp>
        <p:nvSpPr>
          <p:cNvPr id="24" name="CuadroTexto 23">
            <a:extLst>
              <a:ext uri="{FF2B5EF4-FFF2-40B4-BE49-F238E27FC236}">
                <a16:creationId xmlns:a16="http://schemas.microsoft.com/office/drawing/2014/main" id="{8ABE1075-1C0F-63C1-5E93-0FF8DB15AF2B}"/>
              </a:ext>
            </a:extLst>
          </p:cNvPr>
          <p:cNvSpPr txBox="1"/>
          <p:nvPr/>
        </p:nvSpPr>
        <p:spPr>
          <a:xfrm>
            <a:off x="5902666" y="3551058"/>
            <a:ext cx="466738" cy="369332"/>
          </a:xfrm>
          <a:prstGeom prst="rect">
            <a:avLst/>
          </a:prstGeom>
          <a:solidFill>
            <a:schemeClr val="accent3">
              <a:lumMod val="20000"/>
              <a:lumOff val="80000"/>
            </a:schemeClr>
          </a:solidFill>
        </p:spPr>
        <p:txBody>
          <a:bodyPr wrap="square" rtlCol="0">
            <a:spAutoFit/>
          </a:bodyPr>
          <a:lstStyle/>
          <a:p>
            <a:pPr algn="ctr"/>
            <a:r>
              <a:rPr lang="en-US" b="1"/>
              <a:t>2</a:t>
            </a:r>
          </a:p>
        </p:txBody>
      </p:sp>
      <p:sp>
        <p:nvSpPr>
          <p:cNvPr id="26" name="CuadroTexto 25">
            <a:extLst>
              <a:ext uri="{FF2B5EF4-FFF2-40B4-BE49-F238E27FC236}">
                <a16:creationId xmlns:a16="http://schemas.microsoft.com/office/drawing/2014/main" id="{C0A0036D-52AF-F3C8-37A7-82AD299E5C9E}"/>
              </a:ext>
            </a:extLst>
          </p:cNvPr>
          <p:cNvSpPr txBox="1"/>
          <p:nvPr/>
        </p:nvSpPr>
        <p:spPr>
          <a:xfrm>
            <a:off x="5899545" y="4282036"/>
            <a:ext cx="466738" cy="369332"/>
          </a:xfrm>
          <a:prstGeom prst="rect">
            <a:avLst/>
          </a:prstGeom>
          <a:solidFill>
            <a:schemeClr val="accent3">
              <a:lumMod val="20000"/>
              <a:lumOff val="80000"/>
            </a:schemeClr>
          </a:solidFill>
        </p:spPr>
        <p:txBody>
          <a:bodyPr wrap="square" rtlCol="0">
            <a:spAutoFit/>
          </a:bodyPr>
          <a:lstStyle/>
          <a:p>
            <a:pPr algn="ctr"/>
            <a:r>
              <a:rPr lang="en-US" b="1"/>
              <a:t>3</a:t>
            </a:r>
          </a:p>
        </p:txBody>
      </p:sp>
      <p:sp>
        <p:nvSpPr>
          <p:cNvPr id="28" name="CuadroTexto 27">
            <a:extLst>
              <a:ext uri="{FF2B5EF4-FFF2-40B4-BE49-F238E27FC236}">
                <a16:creationId xmlns:a16="http://schemas.microsoft.com/office/drawing/2014/main" id="{F4D3EF99-59C4-547F-730C-323D7449933A}"/>
              </a:ext>
            </a:extLst>
          </p:cNvPr>
          <p:cNvSpPr txBox="1"/>
          <p:nvPr/>
        </p:nvSpPr>
        <p:spPr>
          <a:xfrm>
            <a:off x="6517717" y="2744596"/>
            <a:ext cx="5010595" cy="830997"/>
          </a:xfrm>
          <a:prstGeom prst="rect">
            <a:avLst/>
          </a:prstGeom>
          <a:noFill/>
        </p:spPr>
        <p:txBody>
          <a:bodyPr wrap="square" rtlCol="0">
            <a:spAutoFit/>
          </a:bodyPr>
          <a:lstStyle>
            <a:defPPr>
              <a:defRPr lang="es-ES"/>
            </a:defPPr>
            <a:lvl1pPr>
              <a:defRPr sz="1600">
                <a:solidFill>
                  <a:schemeClr val="tx2"/>
                </a:solidFill>
              </a:defRPr>
            </a:lvl1pPr>
          </a:lstStyle>
          <a:p>
            <a:r>
              <a:rPr lang="es-ES" dirty="0"/>
              <a:t>Reforma de la base reguladora: nuevo sistema dual que permite elegir el período de cómputo y mejora del tratamiento de lagunas</a:t>
            </a:r>
          </a:p>
        </p:txBody>
      </p:sp>
      <p:sp>
        <p:nvSpPr>
          <p:cNvPr id="30" name="CuadroTexto 29">
            <a:extLst>
              <a:ext uri="{FF2B5EF4-FFF2-40B4-BE49-F238E27FC236}">
                <a16:creationId xmlns:a16="http://schemas.microsoft.com/office/drawing/2014/main" id="{AF435C17-BDC9-2942-D7A3-FFBF1D58F8B2}"/>
              </a:ext>
            </a:extLst>
          </p:cNvPr>
          <p:cNvSpPr txBox="1"/>
          <p:nvPr/>
        </p:nvSpPr>
        <p:spPr>
          <a:xfrm>
            <a:off x="6513231" y="3551490"/>
            <a:ext cx="5068879" cy="584775"/>
          </a:xfrm>
          <a:prstGeom prst="rect">
            <a:avLst/>
          </a:prstGeom>
          <a:noFill/>
        </p:spPr>
        <p:txBody>
          <a:bodyPr wrap="square" rtlCol="0">
            <a:spAutoFit/>
          </a:bodyPr>
          <a:lstStyle/>
          <a:p>
            <a:r>
              <a:rPr lang="es-ES" sz="1600" dirty="0">
                <a:solidFill>
                  <a:schemeClr val="tx2"/>
                </a:solidFill>
              </a:rPr>
              <a:t>Incremento de la pensión máxima y de la base máxima de cotización</a:t>
            </a:r>
          </a:p>
        </p:txBody>
      </p:sp>
      <p:sp>
        <p:nvSpPr>
          <p:cNvPr id="32" name="CuadroTexto 31">
            <a:extLst>
              <a:ext uri="{FF2B5EF4-FFF2-40B4-BE49-F238E27FC236}">
                <a16:creationId xmlns:a16="http://schemas.microsoft.com/office/drawing/2014/main" id="{6AA077C7-A32A-9FD8-5E89-3D85FDC50516}"/>
              </a:ext>
            </a:extLst>
          </p:cNvPr>
          <p:cNvSpPr txBox="1"/>
          <p:nvPr/>
        </p:nvSpPr>
        <p:spPr>
          <a:xfrm>
            <a:off x="6532280" y="4258834"/>
            <a:ext cx="4995693" cy="338554"/>
          </a:xfrm>
          <a:prstGeom prst="rect">
            <a:avLst/>
          </a:prstGeom>
          <a:noFill/>
        </p:spPr>
        <p:txBody>
          <a:bodyPr wrap="square" rtlCol="0">
            <a:spAutoFit/>
          </a:bodyPr>
          <a:lstStyle/>
          <a:p>
            <a:r>
              <a:rPr lang="es-ES" sz="1600" dirty="0">
                <a:solidFill>
                  <a:schemeClr val="tx2"/>
                </a:solidFill>
              </a:rPr>
              <a:t>Refuerzo del Mecanismo de Equidad Intergeneracional</a:t>
            </a:r>
          </a:p>
        </p:txBody>
      </p:sp>
      <p:sp>
        <p:nvSpPr>
          <p:cNvPr id="34" name="CuadroTexto 33">
            <a:extLst>
              <a:ext uri="{FF2B5EF4-FFF2-40B4-BE49-F238E27FC236}">
                <a16:creationId xmlns:a16="http://schemas.microsoft.com/office/drawing/2014/main" id="{8C1BE973-488B-5105-234A-4F8CC9294834}"/>
              </a:ext>
            </a:extLst>
          </p:cNvPr>
          <p:cNvSpPr txBox="1"/>
          <p:nvPr/>
        </p:nvSpPr>
        <p:spPr>
          <a:xfrm>
            <a:off x="5902666" y="2820080"/>
            <a:ext cx="466738" cy="369332"/>
          </a:xfrm>
          <a:prstGeom prst="rect">
            <a:avLst/>
          </a:prstGeom>
          <a:solidFill>
            <a:schemeClr val="accent3">
              <a:lumMod val="20000"/>
              <a:lumOff val="80000"/>
            </a:schemeClr>
          </a:solidFill>
        </p:spPr>
        <p:txBody>
          <a:bodyPr wrap="square" rtlCol="0">
            <a:spAutoFit/>
          </a:bodyPr>
          <a:lstStyle/>
          <a:p>
            <a:pPr algn="ctr"/>
            <a:r>
              <a:rPr lang="en-US" b="1"/>
              <a:t>1</a:t>
            </a:r>
          </a:p>
        </p:txBody>
      </p:sp>
      <p:sp>
        <p:nvSpPr>
          <p:cNvPr id="2" name="CuadroTexto 1">
            <a:extLst>
              <a:ext uri="{FF2B5EF4-FFF2-40B4-BE49-F238E27FC236}">
                <a16:creationId xmlns:a16="http://schemas.microsoft.com/office/drawing/2014/main" id="{9EB4E8F2-A402-048E-C56D-FEC7CA108B3F}"/>
              </a:ext>
            </a:extLst>
          </p:cNvPr>
          <p:cNvSpPr txBox="1"/>
          <p:nvPr/>
        </p:nvSpPr>
        <p:spPr>
          <a:xfrm>
            <a:off x="273767" y="1300236"/>
            <a:ext cx="1529350" cy="338554"/>
          </a:xfrm>
          <a:prstGeom prst="rect">
            <a:avLst/>
          </a:prstGeom>
          <a:noFill/>
        </p:spPr>
        <p:txBody>
          <a:bodyPr wrap="square" rtlCol="0">
            <a:spAutoFit/>
          </a:bodyPr>
          <a:lstStyle/>
          <a:p>
            <a:r>
              <a:rPr lang="es-ES" sz="1600" b="1">
                <a:solidFill>
                  <a:schemeClr val="tx2"/>
                </a:solidFill>
              </a:rPr>
              <a:t>Febrero 2021</a:t>
            </a:r>
          </a:p>
        </p:txBody>
      </p:sp>
      <p:sp>
        <p:nvSpPr>
          <p:cNvPr id="3" name="CuadroTexto 2">
            <a:extLst>
              <a:ext uri="{FF2B5EF4-FFF2-40B4-BE49-F238E27FC236}">
                <a16:creationId xmlns:a16="http://schemas.microsoft.com/office/drawing/2014/main" id="{25761AE1-3A36-CA78-A8E9-527309B7015C}"/>
              </a:ext>
            </a:extLst>
          </p:cNvPr>
          <p:cNvSpPr txBox="1"/>
          <p:nvPr/>
        </p:nvSpPr>
        <p:spPr>
          <a:xfrm>
            <a:off x="273767" y="1986790"/>
            <a:ext cx="1529350" cy="338554"/>
          </a:xfrm>
          <a:prstGeom prst="rect">
            <a:avLst/>
          </a:prstGeom>
          <a:noFill/>
        </p:spPr>
        <p:txBody>
          <a:bodyPr wrap="square" rtlCol="0">
            <a:spAutoFit/>
          </a:bodyPr>
          <a:lstStyle/>
          <a:p>
            <a:r>
              <a:rPr lang="es-ES" sz="1600" b="1">
                <a:solidFill>
                  <a:schemeClr val="tx2"/>
                </a:solidFill>
              </a:rPr>
              <a:t>Diciembre 2021</a:t>
            </a:r>
          </a:p>
        </p:txBody>
      </p:sp>
      <p:sp>
        <p:nvSpPr>
          <p:cNvPr id="8" name="Rectángulo 7">
            <a:extLst>
              <a:ext uri="{FF2B5EF4-FFF2-40B4-BE49-F238E27FC236}">
                <a16:creationId xmlns:a16="http://schemas.microsoft.com/office/drawing/2014/main" id="{57963773-7A81-C8BE-ED08-5E457BD92697}"/>
              </a:ext>
            </a:extLst>
          </p:cNvPr>
          <p:cNvSpPr/>
          <p:nvPr/>
        </p:nvSpPr>
        <p:spPr>
          <a:xfrm>
            <a:off x="1860396" y="1945228"/>
            <a:ext cx="3445407" cy="849463"/>
          </a:xfrm>
          <a:prstGeom prst="rect">
            <a:avLst/>
          </a:prstGeom>
        </p:spPr>
        <p:txBody>
          <a:bodyPr wrap="square" lIns="109728" tIns="54864" rIns="109728" bIns="54864" anchor="t">
            <a:spAutoFit/>
          </a:bodyPr>
          <a:lstStyle/>
          <a:p>
            <a:pPr>
              <a:spcBef>
                <a:spcPts val="720"/>
              </a:spcBef>
              <a:spcAft>
                <a:spcPts val="720"/>
              </a:spcAft>
            </a:pPr>
            <a:r>
              <a:rPr lang="es-ES" sz="1600">
                <a:solidFill>
                  <a:schemeClr val="tx2"/>
                </a:solidFill>
                <a:cs typeface="Calibri Light"/>
              </a:rPr>
              <a:t>Medidas de garantía del poder adquisitivo de las pensiones y refuerzo de la sostenibilidad del sistema</a:t>
            </a:r>
            <a:endParaRPr lang="es-ES" b="1">
              <a:solidFill>
                <a:schemeClr val="tx2"/>
              </a:solidFill>
              <a:cs typeface="Calibri" panose="020F0502020204030204"/>
            </a:endParaRPr>
          </a:p>
        </p:txBody>
      </p:sp>
      <p:sp>
        <p:nvSpPr>
          <p:cNvPr id="9" name="CuadroTexto 8">
            <a:extLst>
              <a:ext uri="{FF2B5EF4-FFF2-40B4-BE49-F238E27FC236}">
                <a16:creationId xmlns:a16="http://schemas.microsoft.com/office/drawing/2014/main" id="{B32C2350-B876-301C-F6D1-5BEA62722D22}"/>
              </a:ext>
            </a:extLst>
          </p:cNvPr>
          <p:cNvSpPr txBox="1"/>
          <p:nvPr/>
        </p:nvSpPr>
        <p:spPr>
          <a:xfrm>
            <a:off x="273767" y="3038367"/>
            <a:ext cx="1529350" cy="338554"/>
          </a:xfrm>
          <a:prstGeom prst="rect">
            <a:avLst/>
          </a:prstGeom>
          <a:noFill/>
        </p:spPr>
        <p:txBody>
          <a:bodyPr wrap="square" rtlCol="0">
            <a:spAutoFit/>
          </a:bodyPr>
          <a:lstStyle/>
          <a:p>
            <a:r>
              <a:rPr lang="es-ES" sz="1600" b="1" dirty="0">
                <a:solidFill>
                  <a:schemeClr val="tx2"/>
                </a:solidFill>
              </a:rPr>
              <a:t>Junio 2022</a:t>
            </a:r>
          </a:p>
        </p:txBody>
      </p:sp>
      <p:sp>
        <p:nvSpPr>
          <p:cNvPr id="12" name="CuadroTexto 11">
            <a:extLst>
              <a:ext uri="{FF2B5EF4-FFF2-40B4-BE49-F238E27FC236}">
                <a16:creationId xmlns:a16="http://schemas.microsoft.com/office/drawing/2014/main" id="{5E9A5D98-6FDE-C3E6-EA9C-984F37BA251E}"/>
              </a:ext>
            </a:extLst>
          </p:cNvPr>
          <p:cNvSpPr txBox="1"/>
          <p:nvPr/>
        </p:nvSpPr>
        <p:spPr>
          <a:xfrm>
            <a:off x="1860396" y="1271402"/>
            <a:ext cx="3347720" cy="357021"/>
          </a:xfrm>
          <a:prstGeom prst="rect">
            <a:avLst/>
          </a:prstGeom>
        </p:spPr>
        <p:txBody>
          <a:bodyPr wrap="square" lIns="109728" tIns="54864" rIns="109728" bIns="54864" anchor="t">
            <a:spAutoFit/>
          </a:bodyPr>
          <a:lstStyle>
            <a:defPPr>
              <a:defRPr lang="es-ES"/>
            </a:defPPr>
            <a:lvl1pPr>
              <a:spcBef>
                <a:spcPts val="720"/>
              </a:spcBef>
              <a:spcAft>
                <a:spcPts val="720"/>
              </a:spcAft>
              <a:defRPr sz="1600">
                <a:solidFill>
                  <a:schemeClr val="tx2"/>
                </a:solidFill>
                <a:cs typeface="Calibri Light"/>
              </a:defRPr>
            </a:lvl1pPr>
          </a:lstStyle>
          <a:p>
            <a:r>
              <a:rPr lang="es-ES"/>
              <a:t>Complemento de brecha de género </a:t>
            </a:r>
          </a:p>
        </p:txBody>
      </p:sp>
      <p:sp>
        <p:nvSpPr>
          <p:cNvPr id="14" name="CuadroTexto 13">
            <a:extLst>
              <a:ext uri="{FF2B5EF4-FFF2-40B4-BE49-F238E27FC236}">
                <a16:creationId xmlns:a16="http://schemas.microsoft.com/office/drawing/2014/main" id="{DDEB70F9-792F-BB06-4BBA-90F2E2485508}"/>
              </a:ext>
            </a:extLst>
          </p:cNvPr>
          <p:cNvSpPr txBox="1"/>
          <p:nvPr/>
        </p:nvSpPr>
        <p:spPr>
          <a:xfrm>
            <a:off x="1860396" y="2982651"/>
            <a:ext cx="3413760" cy="584775"/>
          </a:xfrm>
          <a:prstGeom prst="rect">
            <a:avLst/>
          </a:prstGeom>
          <a:noFill/>
        </p:spPr>
        <p:txBody>
          <a:bodyPr wrap="square">
            <a:spAutoFit/>
          </a:bodyPr>
          <a:lstStyle/>
          <a:p>
            <a:r>
              <a:rPr lang="es-ES" sz="1600">
                <a:solidFill>
                  <a:schemeClr val="tx2"/>
                </a:solidFill>
                <a:cs typeface="Calibri Light"/>
              </a:rPr>
              <a:t>Medidas de impulso de los planes de empleo</a:t>
            </a:r>
            <a:r>
              <a:rPr lang="es-ES" sz="1600" b="1">
                <a:solidFill>
                  <a:schemeClr val="tx2"/>
                </a:solidFill>
                <a:cs typeface="Calibri Light"/>
              </a:rPr>
              <a:t> </a:t>
            </a:r>
            <a:endParaRPr lang="en-US" sz="1600"/>
          </a:p>
        </p:txBody>
      </p:sp>
      <p:sp>
        <p:nvSpPr>
          <p:cNvPr id="16" name="CuadroTexto 15">
            <a:extLst>
              <a:ext uri="{FF2B5EF4-FFF2-40B4-BE49-F238E27FC236}">
                <a16:creationId xmlns:a16="http://schemas.microsoft.com/office/drawing/2014/main" id="{6C9F7912-89AE-E35E-637A-0E6F740E4A93}"/>
              </a:ext>
            </a:extLst>
          </p:cNvPr>
          <p:cNvSpPr txBox="1"/>
          <p:nvPr/>
        </p:nvSpPr>
        <p:spPr>
          <a:xfrm>
            <a:off x="273767" y="3899052"/>
            <a:ext cx="1529350" cy="338554"/>
          </a:xfrm>
          <a:prstGeom prst="rect">
            <a:avLst/>
          </a:prstGeom>
          <a:noFill/>
        </p:spPr>
        <p:txBody>
          <a:bodyPr wrap="square" rtlCol="0">
            <a:spAutoFit/>
          </a:bodyPr>
          <a:lstStyle/>
          <a:p>
            <a:r>
              <a:rPr lang="es-ES" sz="1600" b="1">
                <a:solidFill>
                  <a:schemeClr val="tx2"/>
                </a:solidFill>
              </a:rPr>
              <a:t>Julio 2022</a:t>
            </a:r>
          </a:p>
        </p:txBody>
      </p:sp>
      <p:sp>
        <p:nvSpPr>
          <p:cNvPr id="17" name="CuadroTexto 16">
            <a:extLst>
              <a:ext uri="{FF2B5EF4-FFF2-40B4-BE49-F238E27FC236}">
                <a16:creationId xmlns:a16="http://schemas.microsoft.com/office/drawing/2014/main" id="{82BCED89-64C2-AF04-248D-3732047FB18C}"/>
              </a:ext>
            </a:extLst>
          </p:cNvPr>
          <p:cNvSpPr txBox="1"/>
          <p:nvPr/>
        </p:nvSpPr>
        <p:spPr>
          <a:xfrm>
            <a:off x="1860396" y="3843336"/>
            <a:ext cx="3413760" cy="584775"/>
          </a:xfrm>
          <a:prstGeom prst="rect">
            <a:avLst/>
          </a:prstGeom>
          <a:noFill/>
        </p:spPr>
        <p:txBody>
          <a:bodyPr wrap="square">
            <a:spAutoFit/>
          </a:bodyPr>
          <a:lstStyle/>
          <a:p>
            <a:r>
              <a:rPr lang="es-ES" sz="1600">
                <a:solidFill>
                  <a:schemeClr val="tx2"/>
                </a:solidFill>
                <a:cs typeface="Calibri Light"/>
              </a:rPr>
              <a:t>Modernización y mejora del régimen de trabajadores autónomos </a:t>
            </a:r>
            <a:endParaRPr lang="en-US" sz="1600"/>
          </a:p>
        </p:txBody>
      </p:sp>
      <p:sp>
        <p:nvSpPr>
          <p:cNvPr id="18" name="CuadroTexto 17">
            <a:extLst>
              <a:ext uri="{FF2B5EF4-FFF2-40B4-BE49-F238E27FC236}">
                <a16:creationId xmlns:a16="http://schemas.microsoft.com/office/drawing/2014/main" id="{33D3D49F-EDA9-4D4E-7CEC-78FCD312C8A5}"/>
              </a:ext>
            </a:extLst>
          </p:cNvPr>
          <p:cNvSpPr txBox="1"/>
          <p:nvPr/>
        </p:nvSpPr>
        <p:spPr>
          <a:xfrm>
            <a:off x="273767" y="4834533"/>
            <a:ext cx="1529350" cy="338554"/>
          </a:xfrm>
          <a:prstGeom prst="rect">
            <a:avLst/>
          </a:prstGeom>
          <a:noFill/>
        </p:spPr>
        <p:txBody>
          <a:bodyPr wrap="square" lIns="91440" tIns="45720" rIns="91440" bIns="45720" rtlCol="0" anchor="t">
            <a:spAutoFit/>
          </a:bodyPr>
          <a:lstStyle/>
          <a:p>
            <a:r>
              <a:rPr lang="es-ES" sz="1600" b="1">
                <a:solidFill>
                  <a:schemeClr val="tx2"/>
                </a:solidFill>
              </a:rPr>
              <a:t>Marzo 2023</a:t>
            </a:r>
          </a:p>
        </p:txBody>
      </p:sp>
      <p:sp>
        <p:nvSpPr>
          <p:cNvPr id="13" name="CuadroTexto 12">
            <a:extLst>
              <a:ext uri="{FF2B5EF4-FFF2-40B4-BE49-F238E27FC236}">
                <a16:creationId xmlns:a16="http://schemas.microsoft.com/office/drawing/2014/main" id="{8CAFAAED-4CF3-A529-62AB-AC1BACCD802D}"/>
              </a:ext>
            </a:extLst>
          </p:cNvPr>
          <p:cNvSpPr txBox="1"/>
          <p:nvPr/>
        </p:nvSpPr>
        <p:spPr>
          <a:xfrm>
            <a:off x="5908725" y="5013015"/>
            <a:ext cx="466738" cy="369332"/>
          </a:xfrm>
          <a:prstGeom prst="rect">
            <a:avLst/>
          </a:prstGeom>
          <a:solidFill>
            <a:schemeClr val="accent3">
              <a:lumMod val="20000"/>
              <a:lumOff val="80000"/>
            </a:schemeClr>
          </a:solidFill>
        </p:spPr>
        <p:txBody>
          <a:bodyPr wrap="square" lIns="91440" tIns="45720" rIns="91440" bIns="45720" rtlCol="0" anchor="t">
            <a:spAutoFit/>
          </a:bodyPr>
          <a:lstStyle/>
          <a:p>
            <a:pPr algn="ctr"/>
            <a:r>
              <a:rPr lang="en-US" b="1"/>
              <a:t>4</a:t>
            </a:r>
          </a:p>
        </p:txBody>
      </p:sp>
      <p:sp>
        <p:nvSpPr>
          <p:cNvPr id="19" name="CuadroTexto 18">
            <a:extLst>
              <a:ext uri="{FF2B5EF4-FFF2-40B4-BE49-F238E27FC236}">
                <a16:creationId xmlns:a16="http://schemas.microsoft.com/office/drawing/2014/main" id="{FA10F7B6-93A6-4A17-3499-DC7EC053E23D}"/>
              </a:ext>
            </a:extLst>
          </p:cNvPr>
          <p:cNvSpPr txBox="1"/>
          <p:nvPr/>
        </p:nvSpPr>
        <p:spPr>
          <a:xfrm>
            <a:off x="6586417" y="4951986"/>
            <a:ext cx="4995693" cy="338554"/>
          </a:xfrm>
          <a:prstGeom prst="rect">
            <a:avLst/>
          </a:prstGeom>
          <a:noFill/>
        </p:spPr>
        <p:txBody>
          <a:bodyPr wrap="square" lIns="91440" tIns="45720" rIns="91440" bIns="45720" rtlCol="0" anchor="t">
            <a:spAutoFit/>
          </a:bodyPr>
          <a:lstStyle/>
          <a:p>
            <a:r>
              <a:rPr lang="es-ES" sz="1600" dirty="0">
                <a:solidFill>
                  <a:schemeClr val="tx2"/>
                </a:solidFill>
              </a:rPr>
              <a:t>Nuevo marco de revalorización de pensiones mínimas </a:t>
            </a:r>
            <a:endParaRPr lang="es-ES" dirty="0"/>
          </a:p>
        </p:txBody>
      </p:sp>
    </p:spTree>
    <p:extLst>
      <p:ext uri="{BB962C8B-B14F-4D97-AF65-F5344CB8AC3E}">
        <p14:creationId xmlns:p14="http://schemas.microsoft.com/office/powerpoint/2010/main" val="197679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2" grpId="0" animBg="1"/>
      <p:bldP spid="24" grpId="0" animBg="1"/>
      <p:bldP spid="26" grpId="0" animBg="1"/>
      <p:bldP spid="28" grpId="0"/>
      <p:bldP spid="30" grpId="0"/>
      <p:bldP spid="32" grpId="0"/>
      <p:bldP spid="34" grpId="0" animBg="1"/>
      <p:bldP spid="13"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Hexágono 58">
            <a:extLst>
              <a:ext uri="{FF2B5EF4-FFF2-40B4-BE49-F238E27FC236}">
                <a16:creationId xmlns:a16="http://schemas.microsoft.com/office/drawing/2014/main" id="{C8A5401A-E1B8-9A90-1C79-52928994FF11}"/>
              </a:ext>
            </a:extLst>
          </p:cNvPr>
          <p:cNvSpPr/>
          <p:nvPr/>
        </p:nvSpPr>
        <p:spPr>
          <a:xfrm rot="16200000">
            <a:off x="1235322" y="3919298"/>
            <a:ext cx="789559" cy="768084"/>
          </a:xfrm>
          <a:prstGeom prst="hexagon">
            <a:avLst/>
          </a:prstGeom>
          <a:solidFill>
            <a:srgbClr val="1C3158"/>
          </a:solidFill>
          <a:ln w="76200" cap="flat" cmpd="sng" algn="ctr">
            <a:noFill/>
            <a:prstDash val="solid"/>
            <a:miter lim="800000"/>
          </a:ln>
          <a:effectLst/>
        </p:spPr>
        <p:txBody>
          <a:bodyPr rtlCol="0" anchor="ctr"/>
          <a:lstStyle/>
          <a:p>
            <a:pPr algn="ctr"/>
            <a:endParaRPr lang="es-ES" sz="1100" b="1" kern="0">
              <a:solidFill>
                <a:prstClr val="white"/>
              </a:solidFill>
              <a:latin typeface="Calibri" panose="020F0502020204030204"/>
            </a:endParaRPr>
          </a:p>
        </p:txBody>
      </p:sp>
      <p:sp>
        <p:nvSpPr>
          <p:cNvPr id="57" name="Hexágono 56">
            <a:extLst>
              <a:ext uri="{FF2B5EF4-FFF2-40B4-BE49-F238E27FC236}">
                <a16:creationId xmlns:a16="http://schemas.microsoft.com/office/drawing/2014/main" id="{12F942C5-A1A7-E906-35EF-88051513961D}"/>
              </a:ext>
            </a:extLst>
          </p:cNvPr>
          <p:cNvSpPr/>
          <p:nvPr/>
        </p:nvSpPr>
        <p:spPr>
          <a:xfrm rot="16200000">
            <a:off x="1233607" y="5306493"/>
            <a:ext cx="789559" cy="768084"/>
          </a:xfrm>
          <a:prstGeom prst="hexagon">
            <a:avLst/>
          </a:prstGeom>
          <a:solidFill>
            <a:srgbClr val="1C3158"/>
          </a:solidFill>
          <a:ln w="76200" cap="flat" cmpd="sng" algn="ctr">
            <a:noFill/>
            <a:prstDash val="solid"/>
            <a:miter lim="800000"/>
          </a:ln>
          <a:effectLst/>
        </p:spPr>
        <p:txBody>
          <a:bodyPr rtlCol="0" anchor="ctr"/>
          <a:lstStyle/>
          <a:p>
            <a:pPr algn="ctr"/>
            <a:endParaRPr lang="es-ES" sz="1100" b="1" kern="0">
              <a:solidFill>
                <a:prstClr val="white"/>
              </a:solidFill>
              <a:latin typeface="Calibri" panose="020F0502020204030204"/>
            </a:endParaRPr>
          </a:p>
        </p:txBody>
      </p:sp>
      <p:sp>
        <p:nvSpPr>
          <p:cNvPr id="4" name="Marcador de número de diapositiva 3">
            <a:extLst>
              <a:ext uri="{FF2B5EF4-FFF2-40B4-BE49-F238E27FC236}">
                <a16:creationId xmlns:a16="http://schemas.microsoft.com/office/drawing/2014/main" id="{368E50DC-395F-DBE7-80F2-EF8E7A7D3C9F}"/>
              </a:ext>
            </a:extLst>
          </p:cNvPr>
          <p:cNvSpPr>
            <a:spLocks noGrp="1"/>
          </p:cNvSpPr>
          <p:nvPr>
            <p:ph type="sldNum" sz="quarter" idx="12"/>
          </p:nvPr>
        </p:nvSpPr>
        <p:spPr/>
        <p:txBody>
          <a:bodyPr/>
          <a:lstStyle/>
          <a:p>
            <a:fld id="{D9449C09-60F4-43B8-BD37-5C6193F0C7E4}" type="slidenum">
              <a:rPr lang="en-US" smtClean="0"/>
              <a:t>4</a:t>
            </a:fld>
            <a:endParaRPr lang="en-US"/>
          </a:p>
        </p:txBody>
      </p:sp>
      <p:sp>
        <p:nvSpPr>
          <p:cNvPr id="5" name="Título 1">
            <a:extLst>
              <a:ext uri="{FF2B5EF4-FFF2-40B4-BE49-F238E27FC236}">
                <a16:creationId xmlns:a16="http://schemas.microsoft.com/office/drawing/2014/main" id="{79271986-9B88-E644-E8B1-4FA83B299213}"/>
              </a:ext>
            </a:extLst>
          </p:cNvPr>
          <p:cNvSpPr>
            <a:spLocks noGrp="1"/>
          </p:cNvSpPr>
          <p:nvPr>
            <p:ph type="title"/>
          </p:nvPr>
        </p:nvSpPr>
        <p:spPr>
          <a:xfrm>
            <a:off x="109336" y="350490"/>
            <a:ext cx="11192796" cy="820498"/>
          </a:xfrm>
        </p:spPr>
        <p:txBody>
          <a:bodyPr>
            <a:normAutofit/>
          </a:bodyPr>
          <a:lstStyle/>
          <a:p>
            <a:pPr algn="just"/>
            <a:r>
              <a:rPr lang="es-ES" sz="2000" b="1" dirty="0">
                <a:solidFill>
                  <a:schemeClr val="tx2"/>
                </a:solidFill>
                <a:latin typeface="Calibri"/>
                <a:cs typeface="Calibri"/>
              </a:rPr>
              <a:t>Garantizamos que las pensiones mantengan niveles suficientes, tanto en el caso de las contributivas como en las no contributivas, y aseguren permanentemente su poder adquisitivo </a:t>
            </a:r>
          </a:p>
        </p:txBody>
      </p:sp>
      <p:sp>
        <p:nvSpPr>
          <p:cNvPr id="2" name="CuadroTexto 1">
            <a:extLst>
              <a:ext uri="{FF2B5EF4-FFF2-40B4-BE49-F238E27FC236}">
                <a16:creationId xmlns:a16="http://schemas.microsoft.com/office/drawing/2014/main" id="{715D4A1E-91C5-6580-A388-341A2F70A8C6}"/>
              </a:ext>
            </a:extLst>
          </p:cNvPr>
          <p:cNvSpPr txBox="1"/>
          <p:nvPr/>
        </p:nvSpPr>
        <p:spPr>
          <a:xfrm>
            <a:off x="157855" y="164736"/>
            <a:ext cx="5248275" cy="338554"/>
          </a:xfrm>
          <a:prstGeom prst="rect">
            <a:avLst/>
          </a:prstGeom>
          <a:noFill/>
        </p:spPr>
        <p:txBody>
          <a:bodyPr wrap="square" rtlCol="0">
            <a:spAutoFit/>
          </a:bodyPr>
          <a:lstStyle/>
          <a:p>
            <a:r>
              <a:rPr lang="es-ES" sz="1600" b="1">
                <a:solidFill>
                  <a:schemeClr val="accent6"/>
                </a:solidFill>
              </a:rPr>
              <a:t>1. Suficiencia </a:t>
            </a:r>
          </a:p>
        </p:txBody>
      </p:sp>
      <p:sp>
        <p:nvSpPr>
          <p:cNvPr id="6" name="CuadroTexto 5">
            <a:extLst>
              <a:ext uri="{FF2B5EF4-FFF2-40B4-BE49-F238E27FC236}">
                <a16:creationId xmlns:a16="http://schemas.microsoft.com/office/drawing/2014/main" id="{1B05E0D5-C306-307C-ECFE-1E2F4229E759}"/>
              </a:ext>
            </a:extLst>
          </p:cNvPr>
          <p:cNvSpPr txBox="1"/>
          <p:nvPr/>
        </p:nvSpPr>
        <p:spPr>
          <a:xfrm>
            <a:off x="604201" y="1170863"/>
            <a:ext cx="10602279" cy="830997"/>
          </a:xfrm>
          <a:prstGeom prst="rect">
            <a:avLst/>
          </a:prstGeom>
          <a:solidFill>
            <a:schemeClr val="accent1">
              <a:lumMod val="20000"/>
              <a:lumOff val="80000"/>
            </a:schemeClr>
          </a:solidFill>
        </p:spPr>
        <p:txBody>
          <a:bodyPr wrap="square">
            <a:spAutoFit/>
          </a:bodyPr>
          <a:lstStyle/>
          <a:p>
            <a:pPr marL="171450" lvl="1" algn="just"/>
            <a:r>
              <a:rPr lang="es-ES" sz="1600" b="1" dirty="0">
                <a:solidFill>
                  <a:schemeClr val="accent5">
                    <a:lumMod val="50000"/>
                  </a:schemeClr>
                </a:solidFill>
              </a:rPr>
              <a:t>Definición de suficiencia</a:t>
            </a:r>
            <a:r>
              <a:rPr lang="es-ES" sz="1600" dirty="0">
                <a:solidFill>
                  <a:schemeClr val="accent5">
                    <a:lumMod val="50000"/>
                  </a:schemeClr>
                </a:solidFill>
              </a:rPr>
              <a:t>: </a:t>
            </a:r>
            <a:r>
              <a:rPr lang="es-ES" sz="1600" dirty="0">
                <a:solidFill>
                  <a:schemeClr val="accent5">
                    <a:lumMod val="50000"/>
                  </a:schemeClr>
                </a:solidFill>
                <a:latin typeface="Calibri" panose="020F0502020204030204" pitchFamily="34" charset="0"/>
                <a:cs typeface="Times New Roman" panose="02020603050405020304" pitchFamily="18" charset="0"/>
              </a:rPr>
              <a:t>Garantizar un adecuado nivel de protección para los pensionistas</a:t>
            </a:r>
            <a:r>
              <a:rPr lang="es-ES" sz="1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La suficiencia actúa como garantía de la dignidad de la persona </a:t>
            </a:r>
            <a:r>
              <a:rPr lang="es-ES" sz="16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según </a:t>
            </a:r>
            <a:r>
              <a:rPr lang="es-ES" sz="1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el </a:t>
            </a:r>
            <a:r>
              <a:rPr lang="es-ES" sz="16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a</a:t>
            </a:r>
            <a:r>
              <a:rPr lang="es-ES" sz="16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rtículo 10 de nuestra Constitución, asegurando el nivel mínimo de recursos establecido en el Protocolo Adicional de la Carta Social Europea.</a:t>
            </a:r>
            <a:r>
              <a:rPr lang="es-ES" sz="1600" dirty="0">
                <a:solidFill>
                  <a:schemeClr val="accent5">
                    <a:lumMod val="50000"/>
                  </a:schemeClr>
                </a:solidFill>
              </a:rPr>
              <a:t>  </a:t>
            </a:r>
          </a:p>
        </p:txBody>
      </p:sp>
      <p:sp>
        <p:nvSpPr>
          <p:cNvPr id="7" name="CuadroTexto 6">
            <a:extLst>
              <a:ext uri="{FF2B5EF4-FFF2-40B4-BE49-F238E27FC236}">
                <a16:creationId xmlns:a16="http://schemas.microsoft.com/office/drawing/2014/main" id="{F241F42D-8FA6-4D45-4947-4D4E6D38EB50}"/>
              </a:ext>
            </a:extLst>
          </p:cNvPr>
          <p:cNvSpPr txBox="1"/>
          <p:nvPr/>
        </p:nvSpPr>
        <p:spPr>
          <a:xfrm>
            <a:off x="2487901" y="2617753"/>
            <a:ext cx="8072504" cy="830997"/>
          </a:xfrm>
          <a:prstGeom prst="rect">
            <a:avLst/>
          </a:prstGeom>
          <a:solidFill>
            <a:schemeClr val="accent6">
              <a:lumMod val="20000"/>
              <a:lumOff val="80000"/>
            </a:schemeClr>
          </a:solidFill>
          <a:ln w="19050">
            <a:noFill/>
          </a:ln>
        </p:spPr>
        <p:txBody>
          <a:bodyPr wrap="square" rtlCol="0">
            <a:spAutoFit/>
          </a:bodyPr>
          <a:lstStyle>
            <a:defPPr>
              <a:defRPr lang="es-ES"/>
            </a:defPPr>
            <a:lvl1pPr marL="285750" indent="-285750">
              <a:buFont typeface="Arial" panose="020B0604020202020204" pitchFamily="34" charset="0"/>
              <a:buChar char="•"/>
              <a:defRPr sz="1600">
                <a:solidFill>
                  <a:schemeClr val="tx2"/>
                </a:solidFill>
              </a:defRPr>
            </a:lvl1pPr>
          </a:lstStyle>
          <a:p>
            <a:pPr algn="just"/>
            <a:r>
              <a:rPr lang="es-ES" b="1" i="0">
                <a:solidFill>
                  <a:schemeClr val="accent5">
                    <a:lumMod val="50000"/>
                  </a:schemeClr>
                </a:solidFill>
                <a:effectLst/>
              </a:rPr>
              <a:t>REVALORIZACIÓN PENSIONES Y EQUIPARACIÓN VIUDEDAD</a:t>
            </a:r>
            <a:r>
              <a:rPr lang="es-ES" b="0" i="0">
                <a:solidFill>
                  <a:schemeClr val="accent5">
                    <a:lumMod val="50000"/>
                  </a:schemeClr>
                </a:solidFill>
                <a:effectLst/>
              </a:rPr>
              <a:t>: Ley 21/2021, de 28 de diciembre, de garantía del poder adquisitivo de las pensiones y de otras medidas de refuerzo de la sostenibilidad financiera y social del sistema público de pensiones.</a:t>
            </a:r>
          </a:p>
        </p:txBody>
      </p:sp>
      <p:cxnSp>
        <p:nvCxnSpPr>
          <p:cNvPr id="17" name="Conector recto 16">
            <a:extLst>
              <a:ext uri="{FF2B5EF4-FFF2-40B4-BE49-F238E27FC236}">
                <a16:creationId xmlns:a16="http://schemas.microsoft.com/office/drawing/2014/main" id="{EB7615DE-D187-C262-F930-AF80940B230F}"/>
              </a:ext>
            </a:extLst>
          </p:cNvPr>
          <p:cNvCxnSpPr>
            <a:cxnSpLocks/>
          </p:cNvCxnSpPr>
          <p:nvPr/>
        </p:nvCxnSpPr>
        <p:spPr>
          <a:xfrm>
            <a:off x="2110108" y="2784220"/>
            <a:ext cx="0" cy="665691"/>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59535CCF-324F-560F-FE46-D827AD044F7D}"/>
              </a:ext>
            </a:extLst>
          </p:cNvPr>
          <p:cNvCxnSpPr/>
          <p:nvPr/>
        </p:nvCxnSpPr>
        <p:spPr>
          <a:xfrm>
            <a:off x="2090737" y="2784750"/>
            <a:ext cx="397164"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9AF5C6B5-3BF2-84CF-B440-CB61A8A20F84}"/>
              </a:ext>
            </a:extLst>
          </p:cNvPr>
          <p:cNvCxnSpPr>
            <a:cxnSpLocks/>
          </p:cNvCxnSpPr>
          <p:nvPr/>
        </p:nvCxnSpPr>
        <p:spPr>
          <a:xfrm>
            <a:off x="2110031" y="4501280"/>
            <a:ext cx="0" cy="1246495"/>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F0EEDD2C-1438-D401-BB39-FA59C6A07AE9}"/>
              </a:ext>
            </a:extLst>
          </p:cNvPr>
          <p:cNvCxnSpPr>
            <a:cxnSpLocks/>
          </p:cNvCxnSpPr>
          <p:nvPr/>
        </p:nvCxnSpPr>
        <p:spPr>
          <a:xfrm>
            <a:off x="2110030" y="4117970"/>
            <a:ext cx="0" cy="385465"/>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6D9997DB-AEBA-5758-A4EF-10582B57715C}"/>
              </a:ext>
            </a:extLst>
          </p:cNvPr>
          <p:cNvCxnSpPr/>
          <p:nvPr/>
        </p:nvCxnSpPr>
        <p:spPr>
          <a:xfrm>
            <a:off x="2110029" y="4503435"/>
            <a:ext cx="397164"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684EEBF1-A786-FF87-0CF0-0DEFE78BA46B}"/>
              </a:ext>
            </a:extLst>
          </p:cNvPr>
          <p:cNvSpPr txBox="1"/>
          <p:nvPr/>
        </p:nvSpPr>
        <p:spPr>
          <a:xfrm>
            <a:off x="2507199" y="4117970"/>
            <a:ext cx="8072500" cy="584775"/>
          </a:xfrm>
          <a:prstGeom prst="rect">
            <a:avLst/>
          </a:prstGeom>
          <a:solidFill>
            <a:schemeClr val="accent6">
              <a:lumMod val="20000"/>
              <a:lumOff val="80000"/>
            </a:schemeClr>
          </a:solidFill>
          <a:ln w="19050">
            <a:noFill/>
          </a:ln>
        </p:spPr>
        <p:txBody>
          <a:bodyPr wrap="square" rtlCol="0">
            <a:spAutoFit/>
          </a:bodyPr>
          <a:lstStyle>
            <a:defPPr>
              <a:defRPr lang="es-ES"/>
            </a:defPPr>
            <a:lvl1pPr marL="285750" indent="-285750">
              <a:buFont typeface="Arial" panose="020B0604020202020204" pitchFamily="34" charset="0"/>
              <a:buChar char="•"/>
              <a:defRPr sz="1600">
                <a:solidFill>
                  <a:schemeClr val="tx2"/>
                </a:solidFill>
              </a:defRPr>
            </a:lvl1pPr>
          </a:lstStyle>
          <a:p>
            <a:pPr algn="just"/>
            <a:r>
              <a:rPr lang="es-ES" b="1" i="0" dirty="0">
                <a:solidFill>
                  <a:schemeClr val="accent5">
                    <a:lumMod val="50000"/>
                  </a:schemeClr>
                </a:solidFill>
                <a:effectLst/>
              </a:rPr>
              <a:t>ESTABLECIMIENTO DE UN MARCO PARA LA REVALORIZACIÓN DE PENSIONES MÍNIMAS, CONTRIBUTIVAS Y NO CONTRIBUTIVAS</a:t>
            </a:r>
            <a:endParaRPr lang="es-ES" b="0" i="0" dirty="0">
              <a:solidFill>
                <a:schemeClr val="accent5">
                  <a:lumMod val="50000"/>
                </a:schemeClr>
              </a:solidFill>
              <a:effectLst/>
              <a:highlight>
                <a:srgbClr val="FFFF00"/>
              </a:highlight>
            </a:endParaRPr>
          </a:p>
        </p:txBody>
      </p:sp>
      <p:sp>
        <p:nvSpPr>
          <p:cNvPr id="28" name="CuadroTexto 27">
            <a:extLst>
              <a:ext uri="{FF2B5EF4-FFF2-40B4-BE49-F238E27FC236}">
                <a16:creationId xmlns:a16="http://schemas.microsoft.com/office/drawing/2014/main" id="{F17F81AA-BE81-33FF-1C99-C3D21F472F44}"/>
              </a:ext>
            </a:extLst>
          </p:cNvPr>
          <p:cNvSpPr txBox="1"/>
          <p:nvPr/>
        </p:nvSpPr>
        <p:spPr>
          <a:xfrm>
            <a:off x="2497549" y="5417710"/>
            <a:ext cx="8072504" cy="830997"/>
          </a:xfrm>
          <a:prstGeom prst="rect">
            <a:avLst/>
          </a:prstGeom>
          <a:solidFill>
            <a:schemeClr val="accent6">
              <a:lumMod val="20000"/>
              <a:lumOff val="80000"/>
            </a:schemeClr>
          </a:solidFill>
          <a:ln w="19050">
            <a:noFill/>
          </a:ln>
        </p:spPr>
        <p:txBody>
          <a:bodyPr wrap="square" lIns="91440" tIns="45720" rIns="91440" bIns="45720" rtlCol="0" anchor="t">
            <a:spAutoFit/>
          </a:bodyPr>
          <a:lstStyle>
            <a:defPPr>
              <a:defRPr lang="es-ES"/>
            </a:defPPr>
            <a:lvl1pPr marL="285750" indent="-285750">
              <a:buFont typeface="Arial" panose="020B0604020202020204" pitchFamily="34" charset="0"/>
              <a:buChar char="•"/>
              <a:defRPr sz="1600">
                <a:solidFill>
                  <a:schemeClr val="tx2"/>
                </a:solidFill>
              </a:defRPr>
            </a:lvl1pPr>
          </a:lstStyle>
          <a:p>
            <a:pPr algn="just"/>
            <a:r>
              <a:rPr lang="es-ES" b="1" i="0" dirty="0">
                <a:solidFill>
                  <a:schemeClr val="accent5">
                    <a:lumMod val="50000"/>
                  </a:schemeClr>
                </a:solidFill>
                <a:effectLst/>
              </a:rPr>
              <a:t>COMPLEMENTO BRECHA DE GÉNERO</a:t>
            </a:r>
            <a:r>
              <a:rPr lang="es-ES" b="0" i="0" dirty="0">
                <a:solidFill>
                  <a:schemeClr val="accent5">
                    <a:lumMod val="50000"/>
                  </a:schemeClr>
                </a:solidFill>
                <a:effectLst/>
              </a:rPr>
              <a:t>: Real Decreto-ley 3/2021, de 2 de febrero, por el que se adoptan medidas para la reducción de la brecha de género y otras materias en los ámbitos de la Seguridad Social y económico.</a:t>
            </a:r>
            <a:r>
              <a:rPr lang="es-ES" dirty="0">
                <a:solidFill>
                  <a:schemeClr val="accent5">
                    <a:lumMod val="50000"/>
                  </a:schemeClr>
                </a:solidFill>
              </a:rPr>
              <a:t> Y subida adicional del 10% </a:t>
            </a:r>
            <a:endParaRPr lang="es-ES" b="0" i="0" dirty="0">
              <a:solidFill>
                <a:schemeClr val="accent5">
                  <a:lumMod val="50000"/>
                </a:schemeClr>
              </a:solidFill>
              <a:effectLst/>
            </a:endParaRPr>
          </a:p>
        </p:txBody>
      </p:sp>
      <p:cxnSp>
        <p:nvCxnSpPr>
          <p:cNvPr id="29" name="Conector recto 28">
            <a:extLst>
              <a:ext uri="{FF2B5EF4-FFF2-40B4-BE49-F238E27FC236}">
                <a16:creationId xmlns:a16="http://schemas.microsoft.com/office/drawing/2014/main" id="{A04AA1CD-8832-6123-3146-9853FF0A234A}"/>
              </a:ext>
            </a:extLst>
          </p:cNvPr>
          <p:cNvCxnSpPr>
            <a:cxnSpLocks/>
          </p:cNvCxnSpPr>
          <p:nvPr/>
        </p:nvCxnSpPr>
        <p:spPr>
          <a:xfrm>
            <a:off x="2110029" y="3457084"/>
            <a:ext cx="0" cy="665691"/>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6DDFE2B0-3455-EA56-6641-260D0C657B67}"/>
              </a:ext>
            </a:extLst>
          </p:cNvPr>
          <p:cNvCxnSpPr/>
          <p:nvPr/>
        </p:nvCxnSpPr>
        <p:spPr>
          <a:xfrm>
            <a:off x="2100383" y="5761725"/>
            <a:ext cx="397164"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C6901EA5-7481-7ECD-EBB7-B61C0EACB4C8}"/>
              </a:ext>
            </a:extLst>
          </p:cNvPr>
          <p:cNvSpPr txBox="1"/>
          <p:nvPr/>
        </p:nvSpPr>
        <p:spPr>
          <a:xfrm>
            <a:off x="886341" y="3117018"/>
            <a:ext cx="1079004"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white"/>
                </a:solidFill>
                <a:effectLst/>
                <a:uLnTx/>
                <a:uFillTx/>
              </a:rPr>
              <a:t>R2 </a:t>
            </a:r>
            <a:r>
              <a:rPr lang="es-ES" sz="1100" b="1" kern="0">
                <a:solidFill>
                  <a:prstClr val="white"/>
                </a:solidFill>
              </a:rPr>
              <a:t>y R13 </a:t>
            </a:r>
            <a:endParaRPr kumimoji="0" lang="es-ES" sz="1100" b="1" i="0" u="none" strike="noStrike" kern="0" cap="none" spc="0" normalizeH="0" baseline="0" noProof="0">
              <a:ln>
                <a:noFill/>
              </a:ln>
              <a:solidFill>
                <a:prstClr val="white"/>
              </a:solidFill>
              <a:effectLst/>
              <a:uLnTx/>
              <a:uFillTx/>
            </a:endParaRPr>
          </a:p>
        </p:txBody>
      </p:sp>
      <p:sp>
        <p:nvSpPr>
          <p:cNvPr id="41" name="CuadroTexto 40">
            <a:extLst>
              <a:ext uri="{FF2B5EF4-FFF2-40B4-BE49-F238E27FC236}">
                <a16:creationId xmlns:a16="http://schemas.microsoft.com/office/drawing/2014/main" id="{83DAC267-2547-1AE9-4B28-B09CA9193B4E}"/>
              </a:ext>
            </a:extLst>
          </p:cNvPr>
          <p:cNvSpPr txBox="1"/>
          <p:nvPr/>
        </p:nvSpPr>
        <p:spPr>
          <a:xfrm>
            <a:off x="1330722" y="4117970"/>
            <a:ext cx="598753"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white"/>
                </a:solidFill>
                <a:effectLst/>
                <a:uLnTx/>
                <a:uFillTx/>
              </a:rPr>
              <a:t>R2</a:t>
            </a:r>
          </a:p>
          <a:p>
            <a:pPr marL="0" marR="0" lvl="0" indent="0" algn="ctr" defTabSz="914400" eaLnBrk="1" fontAlgn="auto" latinLnBrk="0" hangingPunct="1">
              <a:lnSpc>
                <a:spcPct val="100000"/>
              </a:lnSpc>
              <a:spcBef>
                <a:spcPts val="0"/>
              </a:spcBef>
              <a:spcAft>
                <a:spcPts val="0"/>
              </a:spcAft>
              <a:buClrTx/>
              <a:buSzTx/>
              <a:buFontTx/>
              <a:buNone/>
              <a:tabLst/>
              <a:defRPr/>
            </a:pPr>
            <a:r>
              <a:rPr lang="es-ES" sz="1100" b="1" kern="0">
                <a:solidFill>
                  <a:prstClr val="white"/>
                </a:solidFill>
              </a:rPr>
              <a:t>R15</a:t>
            </a:r>
            <a:r>
              <a:rPr kumimoji="0" lang="es-ES" sz="1100" b="1" i="0" u="none" strike="noStrike" kern="0" cap="none" spc="0" normalizeH="0" baseline="0" noProof="0">
                <a:ln>
                  <a:noFill/>
                </a:ln>
                <a:solidFill>
                  <a:prstClr val="white"/>
                </a:solidFill>
                <a:effectLst/>
                <a:uLnTx/>
                <a:uFillTx/>
              </a:rPr>
              <a:t> </a:t>
            </a:r>
          </a:p>
        </p:txBody>
      </p:sp>
      <p:sp>
        <p:nvSpPr>
          <p:cNvPr id="42" name="Hexágono 41">
            <a:extLst>
              <a:ext uri="{FF2B5EF4-FFF2-40B4-BE49-F238E27FC236}">
                <a16:creationId xmlns:a16="http://schemas.microsoft.com/office/drawing/2014/main" id="{AD0A41D1-F4D7-AAA5-F610-CF2A490B7901}"/>
              </a:ext>
            </a:extLst>
          </p:cNvPr>
          <p:cNvSpPr/>
          <p:nvPr/>
        </p:nvSpPr>
        <p:spPr>
          <a:xfrm rot="16200000">
            <a:off x="1225122" y="2471438"/>
            <a:ext cx="789559" cy="768084"/>
          </a:xfrm>
          <a:prstGeom prst="hexagon">
            <a:avLst/>
          </a:prstGeom>
          <a:solidFill>
            <a:srgbClr val="1C3158"/>
          </a:solidFill>
          <a:ln w="76200" cap="flat" cmpd="sng" algn="ctr">
            <a:noFill/>
            <a:prstDash val="solid"/>
            <a:miter lim="800000"/>
          </a:ln>
          <a:effectLst/>
        </p:spPr>
        <p:txBody>
          <a:bodyPr rtlCol="0" anchor="ctr"/>
          <a:lstStyle/>
          <a:p>
            <a:pPr algn="ctr"/>
            <a:endParaRPr lang="es-ES" sz="1100" b="1" kern="0">
              <a:solidFill>
                <a:prstClr val="white"/>
              </a:solidFill>
              <a:latin typeface="Calibri" panose="020F0502020204030204"/>
            </a:endParaRPr>
          </a:p>
        </p:txBody>
      </p:sp>
      <p:pic>
        <p:nvPicPr>
          <p:cNvPr id="43" name="Imagen 42" descr="Logotipo&#10;&#10;Descripción generada automáticamente">
            <a:extLst>
              <a:ext uri="{FF2B5EF4-FFF2-40B4-BE49-F238E27FC236}">
                <a16:creationId xmlns:a16="http://schemas.microsoft.com/office/drawing/2014/main" id="{41F0A170-27EE-2FFB-B6D9-1ABC0F6CFE82}"/>
              </a:ext>
            </a:extLst>
          </p:cNvPr>
          <p:cNvPicPr>
            <a:picLocks noChangeAspect="1"/>
          </p:cNvPicPr>
          <p:nvPr/>
        </p:nvPicPr>
        <p:blipFill>
          <a:blip r:embed="rId2"/>
          <a:stretch>
            <a:fillRect/>
          </a:stretch>
        </p:blipFill>
        <p:spPr>
          <a:xfrm>
            <a:off x="1545852" y="2523970"/>
            <a:ext cx="148096" cy="152834"/>
          </a:xfrm>
          <a:prstGeom prst="rect">
            <a:avLst/>
          </a:prstGeom>
          <a:noFill/>
        </p:spPr>
      </p:pic>
      <p:sp>
        <p:nvSpPr>
          <p:cNvPr id="44" name="CuadroTexto 43">
            <a:extLst>
              <a:ext uri="{FF2B5EF4-FFF2-40B4-BE49-F238E27FC236}">
                <a16:creationId xmlns:a16="http://schemas.microsoft.com/office/drawing/2014/main" id="{738D5FAA-9876-2B15-80E6-26530C3E1F77}"/>
              </a:ext>
            </a:extLst>
          </p:cNvPr>
          <p:cNvSpPr txBox="1"/>
          <p:nvPr/>
        </p:nvSpPr>
        <p:spPr>
          <a:xfrm>
            <a:off x="1320523" y="2641126"/>
            <a:ext cx="598753" cy="6001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white"/>
                </a:solidFill>
                <a:effectLst/>
                <a:uLnTx/>
                <a:uFillTx/>
              </a:rPr>
              <a:t>R2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white"/>
                </a:solidFill>
                <a:effectLst/>
                <a:uLnTx/>
                <a:uFillTx/>
              </a:rPr>
              <a:t> R13</a:t>
            </a:r>
          </a:p>
          <a:p>
            <a:pPr marL="0" marR="0" lvl="0" indent="0" algn="ctr" defTabSz="914400" eaLnBrk="1" fontAlgn="auto" latinLnBrk="0" hangingPunct="1">
              <a:lnSpc>
                <a:spcPct val="100000"/>
              </a:lnSpc>
              <a:spcBef>
                <a:spcPts val="0"/>
              </a:spcBef>
              <a:spcAft>
                <a:spcPts val="0"/>
              </a:spcAft>
              <a:buClrTx/>
              <a:buSzTx/>
              <a:buFontTx/>
              <a:buNone/>
              <a:tabLst/>
              <a:defRPr/>
            </a:pPr>
            <a:r>
              <a:rPr lang="es-ES" sz="1100" b="1" kern="0">
                <a:solidFill>
                  <a:prstClr val="white"/>
                </a:solidFill>
              </a:rPr>
              <a:t>R15</a:t>
            </a:r>
            <a:endParaRPr kumimoji="0" lang="es-ES" sz="1100" b="1" i="0" u="none" strike="noStrike" kern="0" cap="none" spc="0" normalizeH="0" baseline="0" noProof="0">
              <a:ln>
                <a:noFill/>
              </a:ln>
              <a:solidFill>
                <a:prstClr val="white"/>
              </a:solidFill>
              <a:effectLst/>
              <a:uLnTx/>
              <a:uFillTx/>
            </a:endParaRPr>
          </a:p>
        </p:txBody>
      </p:sp>
      <p:pic>
        <p:nvPicPr>
          <p:cNvPr id="52" name="Imagen 51" descr="Logotipo&#10;&#10;Descripción generada automáticamente">
            <a:extLst>
              <a:ext uri="{FF2B5EF4-FFF2-40B4-BE49-F238E27FC236}">
                <a16:creationId xmlns:a16="http://schemas.microsoft.com/office/drawing/2014/main" id="{2261787E-19F0-664B-89CB-07AF98820087}"/>
              </a:ext>
            </a:extLst>
          </p:cNvPr>
          <p:cNvPicPr>
            <a:picLocks noChangeAspect="1"/>
          </p:cNvPicPr>
          <p:nvPr/>
        </p:nvPicPr>
        <p:blipFill>
          <a:blip r:embed="rId2"/>
          <a:stretch>
            <a:fillRect/>
          </a:stretch>
        </p:blipFill>
        <p:spPr>
          <a:xfrm>
            <a:off x="1556051" y="3965136"/>
            <a:ext cx="148096" cy="152834"/>
          </a:xfrm>
          <a:prstGeom prst="rect">
            <a:avLst/>
          </a:prstGeom>
          <a:noFill/>
        </p:spPr>
      </p:pic>
      <p:pic>
        <p:nvPicPr>
          <p:cNvPr id="55" name="Imagen 54" descr="Logotipo&#10;&#10;Descripción generada automáticamente">
            <a:extLst>
              <a:ext uri="{FF2B5EF4-FFF2-40B4-BE49-F238E27FC236}">
                <a16:creationId xmlns:a16="http://schemas.microsoft.com/office/drawing/2014/main" id="{19A60AFC-B8C7-7C0B-CEC0-DB37B58A20C1}"/>
              </a:ext>
            </a:extLst>
          </p:cNvPr>
          <p:cNvPicPr>
            <a:picLocks noChangeAspect="1"/>
          </p:cNvPicPr>
          <p:nvPr/>
        </p:nvPicPr>
        <p:blipFill>
          <a:blip r:embed="rId2"/>
          <a:stretch>
            <a:fillRect/>
          </a:stretch>
        </p:blipFill>
        <p:spPr>
          <a:xfrm>
            <a:off x="1555498" y="5459218"/>
            <a:ext cx="148096" cy="152834"/>
          </a:xfrm>
          <a:prstGeom prst="rect">
            <a:avLst/>
          </a:prstGeom>
          <a:noFill/>
        </p:spPr>
      </p:pic>
      <p:sp>
        <p:nvSpPr>
          <p:cNvPr id="56" name="CuadroTexto 55">
            <a:extLst>
              <a:ext uri="{FF2B5EF4-FFF2-40B4-BE49-F238E27FC236}">
                <a16:creationId xmlns:a16="http://schemas.microsoft.com/office/drawing/2014/main" id="{E1330673-1CC7-1F63-859A-E51C6796EFE0}"/>
              </a:ext>
            </a:extLst>
          </p:cNvPr>
          <p:cNvSpPr txBox="1"/>
          <p:nvPr/>
        </p:nvSpPr>
        <p:spPr>
          <a:xfrm>
            <a:off x="1330169" y="5586734"/>
            <a:ext cx="598754"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white"/>
                </a:solidFill>
                <a:effectLst/>
                <a:uLnTx/>
                <a:uFillTx/>
              </a:rPr>
              <a:t> R17</a:t>
            </a:r>
          </a:p>
        </p:txBody>
      </p:sp>
      <p:sp>
        <p:nvSpPr>
          <p:cNvPr id="3" name="CuadroTexto 2">
            <a:extLst>
              <a:ext uri="{FF2B5EF4-FFF2-40B4-BE49-F238E27FC236}">
                <a16:creationId xmlns:a16="http://schemas.microsoft.com/office/drawing/2014/main" id="{F399EB21-E06F-1F57-4D8D-D9ED23AD647C}"/>
              </a:ext>
            </a:extLst>
          </p:cNvPr>
          <p:cNvSpPr txBox="1"/>
          <p:nvPr/>
        </p:nvSpPr>
        <p:spPr>
          <a:xfrm rot="21216242">
            <a:off x="10517824" y="4170723"/>
            <a:ext cx="1074698" cy="400110"/>
          </a:xfrm>
          <a:prstGeom prst="rect">
            <a:avLst/>
          </a:prstGeom>
          <a:solidFill>
            <a:schemeClr val="accent2">
              <a:lumMod val="20000"/>
              <a:lumOff val="80000"/>
            </a:schemeClr>
          </a:solidFill>
        </p:spPr>
        <p:txBody>
          <a:bodyPr wrap="square" lIns="91440" tIns="45720" rIns="91440" bIns="45720" rtlCol="0" anchor="t">
            <a:spAutoFit/>
          </a:bodyPr>
          <a:lstStyle>
            <a:defPPr>
              <a:defRPr lang="es-ES"/>
            </a:defPPr>
            <a:lvl1pPr>
              <a:defRPr sz="1000" b="1">
                <a:solidFill>
                  <a:schemeClr val="accent2"/>
                </a:solidFill>
              </a:defRPr>
            </a:lvl1pPr>
          </a:lstStyle>
          <a:p>
            <a:r>
              <a:rPr lang="en-US"/>
              <a:t>EN NUEVO REAL DECRETO LEY </a:t>
            </a:r>
          </a:p>
        </p:txBody>
      </p:sp>
      <p:sp>
        <p:nvSpPr>
          <p:cNvPr id="8" name="CuadroTexto 7">
            <a:extLst>
              <a:ext uri="{FF2B5EF4-FFF2-40B4-BE49-F238E27FC236}">
                <a16:creationId xmlns:a16="http://schemas.microsoft.com/office/drawing/2014/main" id="{88540610-BD94-0D39-465D-044D1F4FEC99}"/>
              </a:ext>
            </a:extLst>
          </p:cNvPr>
          <p:cNvSpPr txBox="1"/>
          <p:nvPr/>
        </p:nvSpPr>
        <p:spPr>
          <a:xfrm rot="21216242">
            <a:off x="10517824" y="5517484"/>
            <a:ext cx="1074698" cy="400110"/>
          </a:xfrm>
          <a:prstGeom prst="rect">
            <a:avLst/>
          </a:prstGeom>
          <a:solidFill>
            <a:schemeClr val="accent2">
              <a:lumMod val="20000"/>
              <a:lumOff val="80000"/>
            </a:schemeClr>
          </a:solidFill>
        </p:spPr>
        <p:txBody>
          <a:bodyPr wrap="square" lIns="91440" tIns="45720" rIns="91440" bIns="45720" rtlCol="0" anchor="t">
            <a:spAutoFit/>
          </a:bodyPr>
          <a:lstStyle/>
          <a:p>
            <a:r>
              <a:rPr lang="en-US" sz="1000" b="1">
                <a:solidFill>
                  <a:schemeClr val="accent2"/>
                </a:solidFill>
              </a:rPr>
              <a:t>EN NUEVO REAL DECRETO LEY </a:t>
            </a:r>
          </a:p>
        </p:txBody>
      </p:sp>
    </p:spTree>
    <p:extLst>
      <p:ext uri="{BB962C8B-B14F-4D97-AF65-F5344CB8AC3E}">
        <p14:creationId xmlns:p14="http://schemas.microsoft.com/office/powerpoint/2010/main" val="749282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2055A166-47EA-10FF-8806-A50DF80CFC0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9449C09-60F4-43B8-BD37-5C6193F0C7E4}" type="slidenum">
              <a:rPr lang="en-US" smtClean="0"/>
              <a:pPr>
                <a:spcAft>
                  <a:spcPts val="600"/>
                </a:spcAft>
              </a:pPr>
              <a:t>5</a:t>
            </a:fld>
            <a:endParaRPr lang="en-US"/>
          </a:p>
        </p:txBody>
      </p:sp>
      <p:sp>
        <p:nvSpPr>
          <p:cNvPr id="10" name="CuadroTexto 9">
            <a:extLst>
              <a:ext uri="{FF2B5EF4-FFF2-40B4-BE49-F238E27FC236}">
                <a16:creationId xmlns:a16="http://schemas.microsoft.com/office/drawing/2014/main" id="{0525045C-9772-654D-36CA-62C34EC516A9}"/>
              </a:ext>
            </a:extLst>
          </p:cNvPr>
          <p:cNvSpPr txBox="1"/>
          <p:nvPr/>
        </p:nvSpPr>
        <p:spPr>
          <a:xfrm>
            <a:off x="157855" y="164736"/>
            <a:ext cx="5248275" cy="338554"/>
          </a:xfrm>
          <a:prstGeom prst="rect">
            <a:avLst/>
          </a:prstGeom>
          <a:noFill/>
        </p:spPr>
        <p:txBody>
          <a:bodyPr wrap="square" rtlCol="0">
            <a:spAutoFit/>
          </a:bodyPr>
          <a:lstStyle/>
          <a:p>
            <a:r>
              <a:rPr lang="es-ES" sz="1600" b="1">
                <a:solidFill>
                  <a:schemeClr val="accent6"/>
                </a:solidFill>
              </a:rPr>
              <a:t>1. Suficiencia </a:t>
            </a:r>
          </a:p>
        </p:txBody>
      </p:sp>
      <p:sp>
        <p:nvSpPr>
          <p:cNvPr id="11" name="Título 1">
            <a:extLst>
              <a:ext uri="{FF2B5EF4-FFF2-40B4-BE49-F238E27FC236}">
                <a16:creationId xmlns:a16="http://schemas.microsoft.com/office/drawing/2014/main" id="{3B4A785C-D7E0-4CB0-DD5F-FF2596516088}"/>
              </a:ext>
            </a:extLst>
          </p:cNvPr>
          <p:cNvSpPr>
            <a:spLocks noGrp="1"/>
          </p:cNvSpPr>
          <p:nvPr>
            <p:ph type="title"/>
          </p:nvPr>
        </p:nvSpPr>
        <p:spPr>
          <a:xfrm>
            <a:off x="226902" y="512829"/>
            <a:ext cx="11192796" cy="820498"/>
          </a:xfrm>
        </p:spPr>
        <p:txBody>
          <a:bodyPr>
            <a:normAutofit/>
          </a:bodyPr>
          <a:lstStyle/>
          <a:p>
            <a:pPr algn="just"/>
            <a:r>
              <a:rPr lang="es-ES" sz="2000" b="1" dirty="0">
                <a:solidFill>
                  <a:schemeClr val="tx2"/>
                </a:solidFill>
                <a:latin typeface="Calibri" panose="020F0502020204030204" pitchFamily="34" charset="0"/>
                <a:cs typeface="Calibri" panose="020F0502020204030204" pitchFamily="34" charset="0"/>
              </a:rPr>
              <a:t>Para mantener el poder adquisitivo y un nivel adecuado de las pensiones ha sido necesario derogar el Factor de Sostenibilidad y sustituir el IRP por la revalorización con la inflación</a:t>
            </a:r>
          </a:p>
        </p:txBody>
      </p:sp>
      <p:sp>
        <p:nvSpPr>
          <p:cNvPr id="4" name="CuadroTexto 3">
            <a:extLst>
              <a:ext uri="{FF2B5EF4-FFF2-40B4-BE49-F238E27FC236}">
                <a16:creationId xmlns:a16="http://schemas.microsoft.com/office/drawing/2014/main" id="{41F183FC-F03F-1E05-0E9E-CDC306C55811}"/>
              </a:ext>
            </a:extLst>
          </p:cNvPr>
          <p:cNvSpPr txBox="1"/>
          <p:nvPr/>
        </p:nvSpPr>
        <p:spPr>
          <a:xfrm>
            <a:off x="3398497" y="1326488"/>
            <a:ext cx="5863629" cy="800219"/>
          </a:xfrm>
          <a:prstGeom prst="rect">
            <a:avLst/>
          </a:prstGeom>
          <a:noFill/>
        </p:spPr>
        <p:txBody>
          <a:bodyPr wrap="square" rtlCol="0">
            <a:spAutoFit/>
          </a:bodyPr>
          <a:lstStyle/>
          <a:p>
            <a:pPr algn="ctr"/>
            <a:r>
              <a:rPr lang="es-ES" b="1" dirty="0"/>
              <a:t>Evolución de la pensión con el factor de sostenibilidad y el </a:t>
            </a:r>
            <a:r>
              <a:rPr lang="es-ES" b="1"/>
              <a:t>IRP</a:t>
            </a:r>
            <a:r>
              <a:rPr lang="es-ES" b="1" dirty="0"/>
              <a:t> en relación a las medidas actuales </a:t>
            </a:r>
          </a:p>
          <a:p>
            <a:pPr algn="ctr"/>
            <a:r>
              <a:rPr lang="es-ES" sz="1000" dirty="0"/>
              <a:t>Relación entre la pensión media con revalorización por IPC (2% anual) vs pensión media con FS e IRP</a:t>
            </a:r>
          </a:p>
        </p:txBody>
      </p:sp>
      <p:sp>
        <p:nvSpPr>
          <p:cNvPr id="15" name="CuadroTexto 14">
            <a:extLst>
              <a:ext uri="{FF2B5EF4-FFF2-40B4-BE49-F238E27FC236}">
                <a16:creationId xmlns:a16="http://schemas.microsoft.com/office/drawing/2014/main" id="{EB64EFEA-DC02-B102-D588-4B37C683E3AD}"/>
              </a:ext>
            </a:extLst>
          </p:cNvPr>
          <p:cNvSpPr txBox="1"/>
          <p:nvPr/>
        </p:nvSpPr>
        <p:spPr>
          <a:xfrm>
            <a:off x="374222" y="1898734"/>
            <a:ext cx="2685337" cy="830997"/>
          </a:xfrm>
          <a:prstGeom prst="rect">
            <a:avLst/>
          </a:prstGeom>
          <a:solidFill>
            <a:schemeClr val="accent2">
              <a:lumMod val="20000"/>
              <a:lumOff val="80000"/>
            </a:schemeClr>
          </a:solidFill>
        </p:spPr>
        <p:txBody>
          <a:bodyPr wrap="square" lIns="91440" tIns="45720" rIns="91440" bIns="45720" rtlCol="0" anchor="t">
            <a:spAutoFit/>
          </a:bodyPr>
          <a:lstStyle/>
          <a:p>
            <a:r>
              <a:rPr lang="es-ES" sz="1600" b="1" dirty="0">
                <a:solidFill>
                  <a:schemeClr val="tx2"/>
                </a:solidFill>
              </a:rPr>
              <a:t>La cuantía media de las nuevas pensiones representa el 80% del salario medio.</a:t>
            </a:r>
            <a:endParaRPr lang="en-GB" sz="1600" b="1" dirty="0">
              <a:solidFill>
                <a:schemeClr val="tx2"/>
              </a:solidFill>
            </a:endParaRPr>
          </a:p>
        </p:txBody>
      </p:sp>
      <p:sp>
        <p:nvSpPr>
          <p:cNvPr id="17" name="CuadroTexto 16">
            <a:extLst>
              <a:ext uri="{FF2B5EF4-FFF2-40B4-BE49-F238E27FC236}">
                <a16:creationId xmlns:a16="http://schemas.microsoft.com/office/drawing/2014/main" id="{7C117252-94DE-578F-52B0-30343D32E6F9}"/>
              </a:ext>
            </a:extLst>
          </p:cNvPr>
          <p:cNvSpPr txBox="1"/>
          <p:nvPr/>
        </p:nvSpPr>
        <p:spPr>
          <a:xfrm>
            <a:off x="9760924" y="3530385"/>
            <a:ext cx="2126269" cy="830997"/>
          </a:xfrm>
          <a:prstGeom prst="rect">
            <a:avLst/>
          </a:prstGeom>
          <a:solidFill>
            <a:schemeClr val="accent2">
              <a:lumMod val="20000"/>
              <a:lumOff val="80000"/>
            </a:schemeClr>
          </a:solidFill>
        </p:spPr>
        <p:txBody>
          <a:bodyPr wrap="square" lIns="91440" tIns="45720" rIns="91440" bIns="45720" rtlCol="0" anchor="t">
            <a:spAutoFit/>
          </a:bodyPr>
          <a:lstStyle>
            <a:defPPr>
              <a:defRPr lang="es-ES"/>
            </a:defPPr>
            <a:lvl1pPr algn="just">
              <a:defRPr sz="1600" b="1">
                <a:solidFill>
                  <a:schemeClr val="tx2"/>
                </a:solidFill>
              </a:defRPr>
            </a:lvl1pPr>
          </a:lstStyle>
          <a:p>
            <a:pPr algn="l"/>
            <a:r>
              <a:rPr lang="es-ES" dirty="0"/>
              <a:t>En la situación anterior estaríamos 30 puntos por debajo, en el 50%.</a:t>
            </a:r>
            <a:endParaRPr lang="en-GB" dirty="0"/>
          </a:p>
        </p:txBody>
      </p:sp>
      <p:cxnSp>
        <p:nvCxnSpPr>
          <p:cNvPr id="26" name="Conector recto de flecha 25">
            <a:extLst>
              <a:ext uri="{FF2B5EF4-FFF2-40B4-BE49-F238E27FC236}">
                <a16:creationId xmlns:a16="http://schemas.microsoft.com/office/drawing/2014/main" id="{B45BD78B-318D-A093-EE96-5D2C24A49E78}"/>
              </a:ext>
            </a:extLst>
          </p:cNvPr>
          <p:cNvCxnSpPr>
            <a:cxnSpLocks/>
          </p:cNvCxnSpPr>
          <p:nvPr/>
        </p:nvCxnSpPr>
        <p:spPr>
          <a:xfrm>
            <a:off x="9522550" y="2489409"/>
            <a:ext cx="0" cy="3073561"/>
          </a:xfrm>
          <a:prstGeom prst="straightConnector1">
            <a:avLst/>
          </a:prstGeom>
          <a:ln w="38100">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Gráfico 1">
            <a:extLst>
              <a:ext uri="{FF2B5EF4-FFF2-40B4-BE49-F238E27FC236}">
                <a16:creationId xmlns:a16="http://schemas.microsoft.com/office/drawing/2014/main" id="{4B2B73BA-249E-4805-8BB0-1FB7ED3A1E0F}"/>
              </a:ext>
            </a:extLst>
          </p:cNvPr>
          <p:cNvGraphicFramePr>
            <a:graphicFrameLocks/>
          </p:cNvGraphicFramePr>
          <p:nvPr>
            <p:extLst>
              <p:ext uri="{D42A27DB-BD31-4B8C-83A1-F6EECF244321}">
                <p14:modId xmlns:p14="http://schemas.microsoft.com/office/powerpoint/2010/main" val="2500348663"/>
              </p:ext>
            </p:extLst>
          </p:nvPr>
        </p:nvGraphicFramePr>
        <p:xfrm>
          <a:off x="3168794" y="2264815"/>
          <a:ext cx="6323036" cy="44284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163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68E50DC-395F-DBE7-80F2-EF8E7A7D3C9F}"/>
              </a:ext>
            </a:extLst>
          </p:cNvPr>
          <p:cNvSpPr>
            <a:spLocks noGrp="1"/>
          </p:cNvSpPr>
          <p:nvPr>
            <p:ph type="sldNum" sz="quarter" idx="12"/>
          </p:nvPr>
        </p:nvSpPr>
        <p:spPr/>
        <p:txBody>
          <a:bodyPr/>
          <a:lstStyle/>
          <a:p>
            <a:fld id="{D9449C09-60F4-43B8-BD37-5C6193F0C7E4}" type="slidenum">
              <a:rPr lang="en-US" smtClean="0"/>
              <a:t>6</a:t>
            </a:fld>
            <a:endParaRPr lang="en-US"/>
          </a:p>
        </p:txBody>
      </p:sp>
      <p:sp>
        <p:nvSpPr>
          <p:cNvPr id="5" name="Título 1">
            <a:extLst>
              <a:ext uri="{FF2B5EF4-FFF2-40B4-BE49-F238E27FC236}">
                <a16:creationId xmlns:a16="http://schemas.microsoft.com/office/drawing/2014/main" id="{79271986-9B88-E644-E8B1-4FA83B299213}"/>
              </a:ext>
            </a:extLst>
          </p:cNvPr>
          <p:cNvSpPr>
            <a:spLocks noGrp="1"/>
          </p:cNvSpPr>
          <p:nvPr>
            <p:ph type="title"/>
          </p:nvPr>
        </p:nvSpPr>
        <p:spPr>
          <a:xfrm>
            <a:off x="266440" y="314095"/>
            <a:ext cx="11192796" cy="820498"/>
          </a:xfrm>
        </p:spPr>
        <p:txBody>
          <a:bodyPr>
            <a:normAutofit/>
          </a:bodyPr>
          <a:lstStyle/>
          <a:p>
            <a:r>
              <a:rPr lang="es-ES" sz="2000" b="1">
                <a:solidFill>
                  <a:schemeClr val="tx2"/>
                </a:solidFill>
                <a:latin typeface="Calibri"/>
                <a:cs typeface="Calibri"/>
              </a:rPr>
              <a:t>Establecemos un marco estable de incremento y revalorización de las pensiones mínimas con el fin de mejorar y garantizar de manera permanente la suficiencia de las pensiones más bajas</a:t>
            </a:r>
          </a:p>
        </p:txBody>
      </p:sp>
      <p:sp>
        <p:nvSpPr>
          <p:cNvPr id="11" name="CuadroTexto 10">
            <a:extLst>
              <a:ext uri="{FF2B5EF4-FFF2-40B4-BE49-F238E27FC236}">
                <a16:creationId xmlns:a16="http://schemas.microsoft.com/office/drawing/2014/main" id="{8BF30C29-B1C4-1C5A-A417-F0285B4FE399}"/>
              </a:ext>
            </a:extLst>
          </p:cNvPr>
          <p:cNvSpPr txBox="1"/>
          <p:nvPr/>
        </p:nvSpPr>
        <p:spPr>
          <a:xfrm>
            <a:off x="549432" y="6132850"/>
            <a:ext cx="4332447" cy="246221"/>
          </a:xfrm>
          <a:prstGeom prst="rect">
            <a:avLst/>
          </a:prstGeom>
          <a:noFill/>
        </p:spPr>
        <p:txBody>
          <a:bodyPr wrap="square" lIns="91440" tIns="45720" rIns="91440" bIns="45720" rtlCol="0" anchor="t">
            <a:spAutoFit/>
          </a:bodyPr>
          <a:lstStyle/>
          <a:p>
            <a:r>
              <a:rPr lang="es-ES" sz="1000" dirty="0"/>
              <a:t>Fuente: Seguridad Social y Encuesta de Condiciones de Vida (INE)</a:t>
            </a:r>
            <a:endParaRPr lang="en-GB" sz="1000" dirty="0"/>
          </a:p>
        </p:txBody>
      </p:sp>
      <p:graphicFrame>
        <p:nvGraphicFramePr>
          <p:cNvPr id="3" name="Gráfico 2">
            <a:extLst>
              <a:ext uri="{FF2B5EF4-FFF2-40B4-BE49-F238E27FC236}">
                <a16:creationId xmlns:a16="http://schemas.microsoft.com/office/drawing/2014/main" id="{59132763-477F-49EE-A210-431A49370F58}"/>
              </a:ext>
            </a:extLst>
          </p:cNvPr>
          <p:cNvGraphicFramePr>
            <a:graphicFrameLocks/>
          </p:cNvGraphicFramePr>
          <p:nvPr>
            <p:extLst>
              <p:ext uri="{D42A27DB-BD31-4B8C-83A1-F6EECF244321}">
                <p14:modId xmlns:p14="http://schemas.microsoft.com/office/powerpoint/2010/main" val="2253316787"/>
              </p:ext>
            </p:extLst>
          </p:nvPr>
        </p:nvGraphicFramePr>
        <p:xfrm>
          <a:off x="480874" y="1870796"/>
          <a:ext cx="4811216" cy="41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D7707E00-3F60-4B1B-96AA-98C01EE4B21F}"/>
              </a:ext>
            </a:extLst>
          </p:cNvPr>
          <p:cNvGraphicFramePr>
            <a:graphicFrameLocks/>
          </p:cNvGraphicFramePr>
          <p:nvPr>
            <p:extLst>
              <p:ext uri="{D42A27DB-BD31-4B8C-83A1-F6EECF244321}">
                <p14:modId xmlns:p14="http://schemas.microsoft.com/office/powerpoint/2010/main" val="2250831902"/>
              </p:ext>
            </p:extLst>
          </p:nvPr>
        </p:nvGraphicFramePr>
        <p:xfrm>
          <a:off x="6472514" y="1870796"/>
          <a:ext cx="4811216" cy="4412520"/>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26AE37A4-9B52-25EA-8249-49C8D7155338}"/>
              </a:ext>
            </a:extLst>
          </p:cNvPr>
          <p:cNvSpPr txBox="1"/>
          <p:nvPr/>
        </p:nvSpPr>
        <p:spPr>
          <a:xfrm>
            <a:off x="1710467" y="2403989"/>
            <a:ext cx="1347910" cy="646331"/>
          </a:xfrm>
          <a:prstGeom prst="rect">
            <a:avLst/>
          </a:prstGeom>
          <a:noFill/>
        </p:spPr>
        <p:txBody>
          <a:bodyPr wrap="square" rtlCol="0">
            <a:spAutoFit/>
          </a:bodyPr>
          <a:lstStyle/>
          <a:p>
            <a:pPr algn="ctr"/>
            <a:r>
              <a:rPr lang="es-ES" sz="1200">
                <a:solidFill>
                  <a:srgbClr val="C00000"/>
                </a:solidFill>
              </a:rPr>
              <a:t>60% renta mediana, hogar 2 adultos</a:t>
            </a:r>
          </a:p>
        </p:txBody>
      </p:sp>
      <p:sp>
        <p:nvSpPr>
          <p:cNvPr id="13" name="CuadroTexto 12">
            <a:extLst>
              <a:ext uri="{FF2B5EF4-FFF2-40B4-BE49-F238E27FC236}">
                <a16:creationId xmlns:a16="http://schemas.microsoft.com/office/drawing/2014/main" id="{0BF2D95D-6081-6234-E860-369D7D4D540E}"/>
              </a:ext>
            </a:extLst>
          </p:cNvPr>
          <p:cNvSpPr txBox="1"/>
          <p:nvPr/>
        </p:nvSpPr>
        <p:spPr>
          <a:xfrm>
            <a:off x="7823608" y="2581321"/>
            <a:ext cx="1465851" cy="276999"/>
          </a:xfrm>
          <a:prstGeom prst="rect">
            <a:avLst/>
          </a:prstGeom>
          <a:noFill/>
        </p:spPr>
        <p:txBody>
          <a:bodyPr wrap="none" rtlCol="0">
            <a:spAutoFit/>
          </a:bodyPr>
          <a:lstStyle/>
          <a:p>
            <a:r>
              <a:rPr lang="es-ES" sz="1200">
                <a:solidFill>
                  <a:srgbClr val="C00000"/>
                </a:solidFill>
              </a:rPr>
              <a:t>75% umbral pobreza</a:t>
            </a:r>
          </a:p>
        </p:txBody>
      </p:sp>
      <p:sp>
        <p:nvSpPr>
          <p:cNvPr id="14" name="CuadroTexto 13">
            <a:extLst>
              <a:ext uri="{FF2B5EF4-FFF2-40B4-BE49-F238E27FC236}">
                <a16:creationId xmlns:a16="http://schemas.microsoft.com/office/drawing/2014/main" id="{4B8A694C-3A1B-D4A8-9A19-802C80FBF865}"/>
              </a:ext>
            </a:extLst>
          </p:cNvPr>
          <p:cNvSpPr txBox="1"/>
          <p:nvPr/>
        </p:nvSpPr>
        <p:spPr>
          <a:xfrm>
            <a:off x="2993065" y="3684641"/>
            <a:ext cx="1619733" cy="784830"/>
          </a:xfrm>
          <a:prstGeom prst="rect">
            <a:avLst/>
          </a:prstGeom>
          <a:noFill/>
        </p:spPr>
        <p:txBody>
          <a:bodyPr wrap="square" rtlCol="0">
            <a:spAutoFit/>
          </a:bodyPr>
          <a:lstStyle/>
          <a:p>
            <a:pPr algn="ctr"/>
            <a:r>
              <a:rPr lang="es-ES" sz="1200">
                <a:solidFill>
                  <a:schemeClr val="accent5">
                    <a:lumMod val="75000"/>
                  </a:schemeClr>
                </a:solidFill>
              </a:rPr>
              <a:t>Senda de crecimiento de pensión mínima contributiva </a:t>
            </a:r>
          </a:p>
          <a:p>
            <a:pPr algn="ctr"/>
            <a:r>
              <a:rPr lang="es-ES" sz="900">
                <a:solidFill>
                  <a:schemeClr val="accent5">
                    <a:lumMod val="75000"/>
                  </a:schemeClr>
                </a:solidFill>
              </a:rPr>
              <a:t>(con cónyuge a cargo)</a:t>
            </a:r>
          </a:p>
        </p:txBody>
      </p:sp>
      <p:sp>
        <p:nvSpPr>
          <p:cNvPr id="15" name="CuadroTexto 14">
            <a:extLst>
              <a:ext uri="{FF2B5EF4-FFF2-40B4-BE49-F238E27FC236}">
                <a16:creationId xmlns:a16="http://schemas.microsoft.com/office/drawing/2014/main" id="{CF833C1D-3929-6D52-8AAA-005C5F35E4C9}"/>
              </a:ext>
            </a:extLst>
          </p:cNvPr>
          <p:cNvSpPr txBox="1"/>
          <p:nvPr/>
        </p:nvSpPr>
        <p:spPr>
          <a:xfrm>
            <a:off x="9420344" y="3322614"/>
            <a:ext cx="1347910" cy="830997"/>
          </a:xfrm>
          <a:prstGeom prst="rect">
            <a:avLst/>
          </a:prstGeom>
          <a:noFill/>
        </p:spPr>
        <p:txBody>
          <a:bodyPr wrap="square" rtlCol="0">
            <a:spAutoFit/>
          </a:bodyPr>
          <a:lstStyle/>
          <a:p>
            <a:pPr algn="ctr"/>
            <a:r>
              <a:rPr lang="es-ES" sz="1200">
                <a:solidFill>
                  <a:srgbClr val="002060"/>
                </a:solidFill>
              </a:rPr>
              <a:t>Senda de crecimiento de las pensiones no contributivas</a:t>
            </a:r>
          </a:p>
        </p:txBody>
      </p:sp>
      <p:sp>
        <p:nvSpPr>
          <p:cNvPr id="19" name="CuadroTexto 18">
            <a:extLst>
              <a:ext uri="{FF2B5EF4-FFF2-40B4-BE49-F238E27FC236}">
                <a16:creationId xmlns:a16="http://schemas.microsoft.com/office/drawing/2014/main" id="{451AF5A9-F936-DC66-E71D-39D7AA16341E}"/>
              </a:ext>
            </a:extLst>
          </p:cNvPr>
          <p:cNvSpPr txBox="1"/>
          <p:nvPr/>
        </p:nvSpPr>
        <p:spPr>
          <a:xfrm>
            <a:off x="853440" y="1294500"/>
            <a:ext cx="3905377" cy="523220"/>
          </a:xfrm>
          <a:prstGeom prst="rect">
            <a:avLst/>
          </a:prstGeom>
          <a:noFill/>
        </p:spPr>
        <p:txBody>
          <a:bodyPr wrap="square" rtlCol="0">
            <a:spAutoFit/>
          </a:bodyPr>
          <a:lstStyle/>
          <a:p>
            <a:pPr algn="ctr"/>
            <a:r>
              <a:rPr lang="es-ES" b="1"/>
              <a:t>Pensiones mínimas contributivas </a:t>
            </a:r>
          </a:p>
          <a:p>
            <a:pPr algn="ctr"/>
            <a:r>
              <a:rPr lang="es-ES" sz="1000"/>
              <a:t>En euros. Dato anual </a:t>
            </a:r>
          </a:p>
        </p:txBody>
      </p:sp>
      <p:sp>
        <p:nvSpPr>
          <p:cNvPr id="20" name="CuadroTexto 19">
            <a:extLst>
              <a:ext uri="{FF2B5EF4-FFF2-40B4-BE49-F238E27FC236}">
                <a16:creationId xmlns:a16="http://schemas.microsoft.com/office/drawing/2014/main" id="{07723F0E-CECE-659D-DDA6-68192D5BE547}"/>
              </a:ext>
            </a:extLst>
          </p:cNvPr>
          <p:cNvSpPr txBox="1"/>
          <p:nvPr/>
        </p:nvSpPr>
        <p:spPr>
          <a:xfrm>
            <a:off x="6930392" y="1294500"/>
            <a:ext cx="3837862" cy="523220"/>
          </a:xfrm>
          <a:prstGeom prst="rect">
            <a:avLst/>
          </a:prstGeom>
          <a:noFill/>
        </p:spPr>
        <p:txBody>
          <a:bodyPr wrap="square" rtlCol="0">
            <a:spAutoFit/>
          </a:bodyPr>
          <a:lstStyle/>
          <a:p>
            <a:pPr algn="ctr"/>
            <a:r>
              <a:rPr lang="es-ES" b="1"/>
              <a:t>Pensiones mínimas no contributivas</a:t>
            </a:r>
          </a:p>
          <a:p>
            <a:pPr algn="ctr"/>
            <a:r>
              <a:rPr lang="es-ES" sz="1000"/>
              <a:t>En euros. Dato anual </a:t>
            </a:r>
          </a:p>
        </p:txBody>
      </p:sp>
      <p:sp>
        <p:nvSpPr>
          <p:cNvPr id="2" name="CuadroTexto 1">
            <a:extLst>
              <a:ext uri="{FF2B5EF4-FFF2-40B4-BE49-F238E27FC236}">
                <a16:creationId xmlns:a16="http://schemas.microsoft.com/office/drawing/2014/main" id="{040A58F2-7070-C7EE-5BA7-533E09E4C458}"/>
              </a:ext>
            </a:extLst>
          </p:cNvPr>
          <p:cNvSpPr txBox="1"/>
          <p:nvPr/>
        </p:nvSpPr>
        <p:spPr>
          <a:xfrm>
            <a:off x="154146" y="86196"/>
            <a:ext cx="5248275" cy="338554"/>
          </a:xfrm>
          <a:prstGeom prst="rect">
            <a:avLst/>
          </a:prstGeom>
          <a:noFill/>
        </p:spPr>
        <p:txBody>
          <a:bodyPr wrap="square" rtlCol="0">
            <a:spAutoFit/>
          </a:bodyPr>
          <a:lstStyle/>
          <a:p>
            <a:r>
              <a:rPr lang="es-ES" sz="1600" b="1">
                <a:solidFill>
                  <a:schemeClr val="accent6"/>
                </a:solidFill>
              </a:rPr>
              <a:t>1. Suficiencia </a:t>
            </a:r>
          </a:p>
        </p:txBody>
      </p:sp>
    </p:spTree>
    <p:extLst>
      <p:ext uri="{BB962C8B-B14F-4D97-AF65-F5344CB8AC3E}">
        <p14:creationId xmlns:p14="http://schemas.microsoft.com/office/powerpoint/2010/main" val="283183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3" grpId="0"/>
      <p:bldP spid="15"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Hexágono 56">
            <a:extLst>
              <a:ext uri="{FF2B5EF4-FFF2-40B4-BE49-F238E27FC236}">
                <a16:creationId xmlns:a16="http://schemas.microsoft.com/office/drawing/2014/main" id="{12F942C5-A1A7-E906-35EF-88051513961D}"/>
              </a:ext>
            </a:extLst>
          </p:cNvPr>
          <p:cNvSpPr/>
          <p:nvPr/>
        </p:nvSpPr>
        <p:spPr>
          <a:xfrm rot="16200000">
            <a:off x="557201" y="2563637"/>
            <a:ext cx="789559" cy="768084"/>
          </a:xfrm>
          <a:prstGeom prst="hexagon">
            <a:avLst/>
          </a:prstGeom>
          <a:solidFill>
            <a:srgbClr val="1C3158"/>
          </a:solidFill>
          <a:ln w="76200" cap="flat" cmpd="sng" algn="ctr">
            <a:noFill/>
            <a:prstDash val="solid"/>
            <a:miter lim="800000"/>
          </a:ln>
          <a:effectLst/>
        </p:spPr>
        <p:txBody>
          <a:bodyPr rtlCol="0" anchor="ctr"/>
          <a:lstStyle/>
          <a:p>
            <a:pPr algn="ctr"/>
            <a:endParaRPr lang="es-ES" sz="1100" b="1" kern="0">
              <a:solidFill>
                <a:prstClr val="white"/>
              </a:solidFill>
              <a:latin typeface="Calibri" panose="020F0502020204030204"/>
            </a:endParaRPr>
          </a:p>
        </p:txBody>
      </p:sp>
      <p:sp>
        <p:nvSpPr>
          <p:cNvPr id="4" name="Marcador de número de diapositiva 3">
            <a:extLst>
              <a:ext uri="{FF2B5EF4-FFF2-40B4-BE49-F238E27FC236}">
                <a16:creationId xmlns:a16="http://schemas.microsoft.com/office/drawing/2014/main" id="{368E50DC-395F-DBE7-80F2-EF8E7A7D3C9F}"/>
              </a:ext>
            </a:extLst>
          </p:cNvPr>
          <p:cNvSpPr>
            <a:spLocks noGrp="1"/>
          </p:cNvSpPr>
          <p:nvPr>
            <p:ph type="sldNum" sz="quarter" idx="12"/>
          </p:nvPr>
        </p:nvSpPr>
        <p:spPr/>
        <p:txBody>
          <a:bodyPr/>
          <a:lstStyle/>
          <a:p>
            <a:fld id="{D9449C09-60F4-43B8-BD37-5C6193F0C7E4}" type="slidenum">
              <a:rPr lang="en-US" smtClean="0"/>
              <a:t>7</a:t>
            </a:fld>
            <a:endParaRPr lang="en-US"/>
          </a:p>
        </p:txBody>
      </p:sp>
      <p:sp>
        <p:nvSpPr>
          <p:cNvPr id="5" name="Título 1">
            <a:extLst>
              <a:ext uri="{FF2B5EF4-FFF2-40B4-BE49-F238E27FC236}">
                <a16:creationId xmlns:a16="http://schemas.microsoft.com/office/drawing/2014/main" id="{79271986-9B88-E644-E8B1-4FA83B299213}"/>
              </a:ext>
            </a:extLst>
          </p:cNvPr>
          <p:cNvSpPr>
            <a:spLocks noGrp="1"/>
          </p:cNvSpPr>
          <p:nvPr>
            <p:ph type="title"/>
          </p:nvPr>
        </p:nvSpPr>
        <p:spPr>
          <a:xfrm>
            <a:off x="361944" y="359912"/>
            <a:ext cx="11106655" cy="820498"/>
          </a:xfrm>
        </p:spPr>
        <p:txBody>
          <a:bodyPr>
            <a:normAutofit/>
          </a:bodyPr>
          <a:lstStyle/>
          <a:p>
            <a:pPr algn="just"/>
            <a:r>
              <a:rPr lang="es-ES" sz="2000" b="1" dirty="0">
                <a:solidFill>
                  <a:schemeClr val="tx2"/>
                </a:solidFill>
                <a:latin typeface="Calibri"/>
                <a:cs typeface="Calibri"/>
              </a:rPr>
              <a:t>La equidad y la solidaridad del sistema se refuerzan considerablemente</a:t>
            </a:r>
          </a:p>
        </p:txBody>
      </p:sp>
      <p:sp>
        <p:nvSpPr>
          <p:cNvPr id="2" name="CuadroTexto 1">
            <a:extLst>
              <a:ext uri="{FF2B5EF4-FFF2-40B4-BE49-F238E27FC236}">
                <a16:creationId xmlns:a16="http://schemas.microsoft.com/office/drawing/2014/main" id="{715D4A1E-91C5-6580-A388-341A2F70A8C6}"/>
              </a:ext>
            </a:extLst>
          </p:cNvPr>
          <p:cNvSpPr txBox="1"/>
          <p:nvPr/>
        </p:nvSpPr>
        <p:spPr>
          <a:xfrm>
            <a:off x="157855" y="164736"/>
            <a:ext cx="5248275" cy="338554"/>
          </a:xfrm>
          <a:prstGeom prst="rect">
            <a:avLst/>
          </a:prstGeom>
          <a:noFill/>
        </p:spPr>
        <p:txBody>
          <a:bodyPr wrap="square" rtlCol="0">
            <a:spAutoFit/>
          </a:bodyPr>
          <a:lstStyle/>
          <a:p>
            <a:r>
              <a:rPr lang="es-ES" sz="1600" b="1">
                <a:solidFill>
                  <a:schemeClr val="accent6"/>
                </a:solidFill>
              </a:rPr>
              <a:t>2. Equidad y solidaridad </a:t>
            </a:r>
          </a:p>
        </p:txBody>
      </p:sp>
      <p:sp>
        <p:nvSpPr>
          <p:cNvPr id="6" name="CuadroTexto 5">
            <a:extLst>
              <a:ext uri="{FF2B5EF4-FFF2-40B4-BE49-F238E27FC236}">
                <a16:creationId xmlns:a16="http://schemas.microsoft.com/office/drawing/2014/main" id="{1B05E0D5-C306-307C-ECFE-1E2F4229E759}"/>
              </a:ext>
            </a:extLst>
          </p:cNvPr>
          <p:cNvSpPr txBox="1"/>
          <p:nvPr/>
        </p:nvSpPr>
        <p:spPr>
          <a:xfrm>
            <a:off x="1454166" y="1205591"/>
            <a:ext cx="3123034" cy="1077218"/>
          </a:xfrm>
          <a:prstGeom prst="rect">
            <a:avLst/>
          </a:prstGeom>
          <a:solidFill>
            <a:schemeClr val="accent1">
              <a:lumMod val="20000"/>
              <a:lumOff val="80000"/>
            </a:schemeClr>
          </a:solidFill>
        </p:spPr>
        <p:txBody>
          <a:bodyPr wrap="square">
            <a:spAutoFit/>
          </a:bodyPr>
          <a:lstStyle/>
          <a:p>
            <a:pPr marL="171450" lvl="1" algn="ctr"/>
            <a:r>
              <a:rPr lang="es-ES" sz="1600" b="1">
                <a:solidFill>
                  <a:schemeClr val="accent5">
                    <a:lumMod val="50000"/>
                  </a:schemeClr>
                </a:solidFill>
              </a:rPr>
              <a:t>Equidad</a:t>
            </a:r>
            <a:r>
              <a:rPr lang="es-ES" sz="1600">
                <a:solidFill>
                  <a:schemeClr val="accent5">
                    <a:lumMod val="50000"/>
                  </a:schemeClr>
                </a:solidFill>
              </a:rPr>
              <a:t>: </a:t>
            </a:r>
            <a:r>
              <a:rPr lang="es-ES" sz="1600" i="1">
                <a:solidFill>
                  <a:schemeClr val="accent5">
                    <a:lumMod val="50000"/>
                  </a:schemeClr>
                </a:solidFill>
              </a:rPr>
              <a:t>ausencia de tratamiento diferencial para todos aquéllos que realizan una idéntica aportación</a:t>
            </a:r>
          </a:p>
        </p:txBody>
      </p:sp>
      <p:sp>
        <p:nvSpPr>
          <p:cNvPr id="7" name="CuadroTexto 6">
            <a:extLst>
              <a:ext uri="{FF2B5EF4-FFF2-40B4-BE49-F238E27FC236}">
                <a16:creationId xmlns:a16="http://schemas.microsoft.com/office/drawing/2014/main" id="{F241F42D-8FA6-4D45-4947-4D4E6D38EB50}"/>
              </a:ext>
            </a:extLst>
          </p:cNvPr>
          <p:cNvSpPr txBox="1"/>
          <p:nvPr/>
        </p:nvSpPr>
        <p:spPr>
          <a:xfrm>
            <a:off x="1829025" y="3450150"/>
            <a:ext cx="8618471" cy="584775"/>
          </a:xfrm>
          <a:prstGeom prst="rect">
            <a:avLst/>
          </a:prstGeom>
          <a:solidFill>
            <a:schemeClr val="accent6">
              <a:lumMod val="20000"/>
              <a:lumOff val="80000"/>
            </a:schemeClr>
          </a:solidFill>
          <a:ln w="19050">
            <a:noFill/>
          </a:ln>
        </p:spPr>
        <p:txBody>
          <a:bodyPr wrap="square" rtlCol="0">
            <a:spAutoFit/>
          </a:bodyPr>
          <a:lstStyle>
            <a:defPPr>
              <a:defRPr lang="es-ES"/>
            </a:defPPr>
            <a:lvl1pPr marL="285750" indent="-285750">
              <a:buFont typeface="Arial" panose="020B0604020202020204" pitchFamily="34" charset="0"/>
              <a:buChar char="•"/>
              <a:defRPr sz="1600">
                <a:solidFill>
                  <a:schemeClr val="tx2"/>
                </a:solidFill>
              </a:defRPr>
            </a:lvl1pPr>
          </a:lstStyle>
          <a:p>
            <a:pPr algn="just"/>
            <a:r>
              <a:rPr lang="es-ES" b="1" i="0" dirty="0">
                <a:solidFill>
                  <a:schemeClr val="accent5">
                    <a:lumMod val="50000"/>
                  </a:schemeClr>
                </a:solidFill>
                <a:effectLst/>
              </a:rPr>
              <a:t>REFORMA DE LA BASE REGULADORA</a:t>
            </a:r>
            <a:r>
              <a:rPr lang="es-ES" b="0" i="0" dirty="0">
                <a:solidFill>
                  <a:schemeClr val="accent5">
                    <a:lumMod val="50000"/>
                  </a:schemeClr>
                </a:solidFill>
                <a:effectLst/>
              </a:rPr>
              <a:t>: </a:t>
            </a:r>
            <a:r>
              <a:rPr lang="es-ES" b="0" i="0" dirty="0">
                <a:effectLst/>
              </a:rPr>
              <a:t>nuevo sistema dual que </a:t>
            </a:r>
            <a:r>
              <a:rPr lang="es-ES" dirty="0"/>
              <a:t>permite elegir el </a:t>
            </a:r>
            <a:r>
              <a:rPr lang="es-ES" sz="1600" dirty="0">
                <a:solidFill>
                  <a:schemeClr val="tx2"/>
                </a:solidFill>
              </a:rPr>
              <a:t>período de cómputo y mejora del tratamiento de lagunas</a:t>
            </a:r>
            <a:endParaRPr lang="es-ES" b="0" i="0" dirty="0">
              <a:solidFill>
                <a:schemeClr val="accent5">
                  <a:lumMod val="50000"/>
                </a:schemeClr>
              </a:solidFill>
              <a:effectLst/>
            </a:endParaRPr>
          </a:p>
        </p:txBody>
      </p:sp>
      <p:sp>
        <p:nvSpPr>
          <p:cNvPr id="9" name="CuadroTexto 8">
            <a:extLst>
              <a:ext uri="{FF2B5EF4-FFF2-40B4-BE49-F238E27FC236}">
                <a16:creationId xmlns:a16="http://schemas.microsoft.com/office/drawing/2014/main" id="{C0A32D52-20C5-4E45-EDF2-A4635B0EC0DA}"/>
              </a:ext>
            </a:extLst>
          </p:cNvPr>
          <p:cNvSpPr txBox="1"/>
          <p:nvPr/>
        </p:nvSpPr>
        <p:spPr>
          <a:xfrm>
            <a:off x="1851330" y="5057633"/>
            <a:ext cx="8618466" cy="830997"/>
          </a:xfrm>
          <a:prstGeom prst="rect">
            <a:avLst/>
          </a:prstGeom>
          <a:solidFill>
            <a:schemeClr val="accent6">
              <a:lumMod val="20000"/>
              <a:lumOff val="80000"/>
            </a:schemeClr>
          </a:solidFill>
          <a:ln w="19050">
            <a:noFill/>
          </a:ln>
        </p:spPr>
        <p:txBody>
          <a:bodyPr wrap="square" lIns="91440" tIns="45720" rIns="91440" bIns="45720" rtlCol="0" anchor="t">
            <a:spAutoFit/>
          </a:bodyPr>
          <a:lstStyle>
            <a:defPPr>
              <a:defRPr lang="es-ES"/>
            </a:defPPr>
            <a:lvl1pPr marL="285750" indent="-285750">
              <a:buFont typeface="Arial" panose="020B0604020202020204" pitchFamily="34" charset="0"/>
              <a:buChar char="•"/>
              <a:defRPr sz="1600">
                <a:solidFill>
                  <a:schemeClr val="tx2"/>
                </a:solidFill>
              </a:defRPr>
            </a:lvl1pPr>
          </a:lstStyle>
          <a:p>
            <a:pPr algn="just"/>
            <a:r>
              <a:rPr lang="es-ES" b="1" i="0">
                <a:solidFill>
                  <a:schemeClr val="accent5">
                    <a:lumMod val="50000"/>
                  </a:schemeClr>
                </a:solidFill>
                <a:effectLst/>
              </a:rPr>
              <a:t>EQUILIBRIO INTERGENERACIONAL</a:t>
            </a:r>
            <a:r>
              <a:rPr lang="es-ES" b="0" i="0">
                <a:solidFill>
                  <a:schemeClr val="accent5">
                    <a:lumMod val="50000"/>
                  </a:schemeClr>
                </a:solidFill>
                <a:effectLst/>
              </a:rPr>
              <a:t>: sustitución del factor de sostenibilidad, que perjudicaba especialmente a los jóvenes, por un mecanismo de equidad intergeneracional, cuyas cotizaciones se distribuyen entre diferentes cohortes de edad y no recaen especialmente en los jóvenes</a:t>
            </a:r>
            <a:r>
              <a:rPr lang="es-ES">
                <a:solidFill>
                  <a:schemeClr val="accent5">
                    <a:lumMod val="50000"/>
                  </a:schemeClr>
                </a:solidFill>
              </a:rPr>
              <a:t> </a:t>
            </a:r>
            <a:endParaRPr lang="es-ES" b="1" i="0">
              <a:solidFill>
                <a:schemeClr val="accent5">
                  <a:lumMod val="50000"/>
                </a:schemeClr>
              </a:solidFill>
              <a:effectLst/>
            </a:endParaRPr>
          </a:p>
        </p:txBody>
      </p:sp>
      <p:cxnSp>
        <p:nvCxnSpPr>
          <p:cNvPr id="17" name="Conector recto 16">
            <a:extLst>
              <a:ext uri="{FF2B5EF4-FFF2-40B4-BE49-F238E27FC236}">
                <a16:creationId xmlns:a16="http://schemas.microsoft.com/office/drawing/2014/main" id="{EB7615DE-D187-C262-F930-AF80940B230F}"/>
              </a:ext>
            </a:extLst>
          </p:cNvPr>
          <p:cNvCxnSpPr>
            <a:cxnSpLocks/>
          </p:cNvCxnSpPr>
          <p:nvPr/>
        </p:nvCxnSpPr>
        <p:spPr>
          <a:xfrm>
            <a:off x="1441027" y="3157569"/>
            <a:ext cx="0" cy="665691"/>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59535CCF-324F-560F-FE46-D827AD044F7D}"/>
              </a:ext>
            </a:extLst>
          </p:cNvPr>
          <p:cNvCxnSpPr/>
          <p:nvPr/>
        </p:nvCxnSpPr>
        <p:spPr>
          <a:xfrm>
            <a:off x="1440948" y="3741741"/>
            <a:ext cx="397164"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9AF5C6B5-3BF2-84CF-B440-CB61A8A20F84}"/>
              </a:ext>
            </a:extLst>
          </p:cNvPr>
          <p:cNvCxnSpPr>
            <a:cxnSpLocks/>
          </p:cNvCxnSpPr>
          <p:nvPr/>
        </p:nvCxnSpPr>
        <p:spPr>
          <a:xfrm>
            <a:off x="1440949" y="3823260"/>
            <a:ext cx="0" cy="1246495"/>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75C51024-A39E-3AF9-3E87-755BB43B093D}"/>
              </a:ext>
            </a:extLst>
          </p:cNvPr>
          <p:cNvCxnSpPr/>
          <p:nvPr/>
        </p:nvCxnSpPr>
        <p:spPr>
          <a:xfrm>
            <a:off x="1440948" y="5364766"/>
            <a:ext cx="397164"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F0EEDD2C-1438-D401-BB39-FA59C6A07AE9}"/>
              </a:ext>
            </a:extLst>
          </p:cNvPr>
          <p:cNvCxnSpPr>
            <a:cxnSpLocks/>
          </p:cNvCxnSpPr>
          <p:nvPr/>
        </p:nvCxnSpPr>
        <p:spPr>
          <a:xfrm flipH="1">
            <a:off x="1440948" y="4963951"/>
            <a:ext cx="1" cy="400815"/>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F17F81AA-BE81-33FF-1C99-C3D21F472F44}"/>
              </a:ext>
            </a:extLst>
          </p:cNvPr>
          <p:cNvSpPr txBox="1"/>
          <p:nvPr/>
        </p:nvSpPr>
        <p:spPr>
          <a:xfrm>
            <a:off x="1838112" y="2484759"/>
            <a:ext cx="8619473" cy="830997"/>
          </a:xfrm>
          <a:prstGeom prst="rect">
            <a:avLst/>
          </a:prstGeom>
          <a:solidFill>
            <a:schemeClr val="accent6">
              <a:lumMod val="20000"/>
              <a:lumOff val="80000"/>
            </a:schemeClr>
          </a:solidFill>
          <a:ln w="19050">
            <a:noFill/>
          </a:ln>
        </p:spPr>
        <p:txBody>
          <a:bodyPr wrap="square" rtlCol="0">
            <a:spAutoFit/>
          </a:bodyPr>
          <a:lstStyle>
            <a:defPPr>
              <a:defRPr lang="es-ES"/>
            </a:defPPr>
            <a:lvl1pPr marL="285750" indent="-285750">
              <a:buFont typeface="Arial" panose="020B0604020202020204" pitchFamily="34" charset="0"/>
              <a:buChar char="•"/>
              <a:defRPr sz="1600">
                <a:solidFill>
                  <a:schemeClr val="tx2"/>
                </a:solidFill>
              </a:defRPr>
            </a:lvl1pPr>
          </a:lstStyle>
          <a:p>
            <a:pPr algn="just"/>
            <a:r>
              <a:rPr lang="es-ES" b="1" i="0" dirty="0">
                <a:solidFill>
                  <a:schemeClr val="accent5">
                    <a:lumMod val="50000"/>
                  </a:schemeClr>
                </a:solidFill>
                <a:effectLst/>
              </a:rPr>
              <a:t>COTIZACIÓN POR INGRESOS REALES PARA LOS TRABAJADORES AUTÓNOMOS</a:t>
            </a:r>
            <a:r>
              <a:rPr lang="es-ES" b="0" i="0" dirty="0">
                <a:solidFill>
                  <a:schemeClr val="accent5">
                    <a:lumMod val="50000"/>
                  </a:schemeClr>
                </a:solidFill>
                <a:effectLst/>
              </a:rPr>
              <a:t>: nuevo sistema de cotización para los trabajadores por cuenta propia y mejora </a:t>
            </a:r>
            <a:r>
              <a:rPr lang="es-ES" sz="1600" dirty="0">
                <a:solidFill>
                  <a:schemeClr val="tx2"/>
                </a:solidFill>
              </a:rPr>
              <a:t>de la acción protectora de este colectivo</a:t>
            </a:r>
            <a:endParaRPr lang="es-ES" b="0" i="0" dirty="0">
              <a:solidFill>
                <a:schemeClr val="accent5">
                  <a:lumMod val="50000"/>
                </a:schemeClr>
              </a:solidFill>
              <a:effectLst/>
            </a:endParaRPr>
          </a:p>
        </p:txBody>
      </p:sp>
      <p:cxnSp>
        <p:nvCxnSpPr>
          <p:cNvPr id="29" name="Conector recto 28">
            <a:extLst>
              <a:ext uri="{FF2B5EF4-FFF2-40B4-BE49-F238E27FC236}">
                <a16:creationId xmlns:a16="http://schemas.microsoft.com/office/drawing/2014/main" id="{A04AA1CD-8832-6123-3146-9853FF0A234A}"/>
              </a:ext>
            </a:extLst>
          </p:cNvPr>
          <p:cNvCxnSpPr>
            <a:cxnSpLocks/>
          </p:cNvCxnSpPr>
          <p:nvPr/>
        </p:nvCxnSpPr>
        <p:spPr>
          <a:xfrm>
            <a:off x="1440948" y="2499343"/>
            <a:ext cx="0" cy="665691"/>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6DDFE2B0-3455-EA56-6641-260D0C657B67}"/>
              </a:ext>
            </a:extLst>
          </p:cNvPr>
          <p:cNvCxnSpPr/>
          <p:nvPr/>
        </p:nvCxnSpPr>
        <p:spPr>
          <a:xfrm>
            <a:off x="1440948" y="3048490"/>
            <a:ext cx="397164"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C6901EA5-7481-7ECD-EBB7-B61C0EACB4C8}"/>
              </a:ext>
            </a:extLst>
          </p:cNvPr>
          <p:cNvSpPr txBox="1"/>
          <p:nvPr/>
        </p:nvSpPr>
        <p:spPr>
          <a:xfrm>
            <a:off x="361944" y="3625404"/>
            <a:ext cx="1079004"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white"/>
                </a:solidFill>
                <a:effectLst/>
                <a:uLnTx/>
                <a:uFillTx/>
              </a:rPr>
              <a:t>R2 </a:t>
            </a:r>
            <a:r>
              <a:rPr lang="es-ES" sz="1100" b="1" kern="0">
                <a:solidFill>
                  <a:prstClr val="white"/>
                </a:solidFill>
              </a:rPr>
              <a:t>y R13 </a:t>
            </a:r>
            <a:endParaRPr kumimoji="0" lang="es-ES" sz="1100" b="1" i="0" u="none" strike="noStrike" kern="0" cap="none" spc="0" normalizeH="0" baseline="0" noProof="0">
              <a:ln>
                <a:noFill/>
              </a:ln>
              <a:solidFill>
                <a:prstClr val="white"/>
              </a:solidFill>
              <a:effectLst/>
              <a:uLnTx/>
              <a:uFillTx/>
            </a:endParaRPr>
          </a:p>
        </p:txBody>
      </p:sp>
      <p:sp>
        <p:nvSpPr>
          <p:cNvPr id="41" name="CuadroTexto 40">
            <a:extLst>
              <a:ext uri="{FF2B5EF4-FFF2-40B4-BE49-F238E27FC236}">
                <a16:creationId xmlns:a16="http://schemas.microsoft.com/office/drawing/2014/main" id="{83DAC267-2547-1AE9-4B28-B09CA9193B4E}"/>
              </a:ext>
            </a:extLst>
          </p:cNvPr>
          <p:cNvSpPr txBox="1"/>
          <p:nvPr/>
        </p:nvSpPr>
        <p:spPr>
          <a:xfrm>
            <a:off x="650172" y="6101359"/>
            <a:ext cx="598753"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white"/>
                </a:solidFill>
                <a:effectLst/>
                <a:uLnTx/>
                <a:uFillTx/>
              </a:rPr>
              <a:t>R16</a:t>
            </a:r>
          </a:p>
        </p:txBody>
      </p:sp>
      <p:sp>
        <p:nvSpPr>
          <p:cNvPr id="42" name="Hexágono 41">
            <a:extLst>
              <a:ext uri="{FF2B5EF4-FFF2-40B4-BE49-F238E27FC236}">
                <a16:creationId xmlns:a16="http://schemas.microsoft.com/office/drawing/2014/main" id="{AD0A41D1-F4D7-AAA5-F610-CF2A490B7901}"/>
              </a:ext>
            </a:extLst>
          </p:cNvPr>
          <p:cNvSpPr/>
          <p:nvPr/>
        </p:nvSpPr>
        <p:spPr>
          <a:xfrm rot="16200000">
            <a:off x="592514" y="3366678"/>
            <a:ext cx="706136" cy="755285"/>
          </a:xfrm>
          <a:prstGeom prst="hexagon">
            <a:avLst/>
          </a:prstGeom>
          <a:solidFill>
            <a:srgbClr val="1C3158"/>
          </a:solidFill>
          <a:ln w="76200" cap="flat" cmpd="sng" algn="ctr">
            <a:noFill/>
            <a:prstDash val="solid"/>
            <a:miter lim="800000"/>
          </a:ln>
          <a:effectLst/>
        </p:spPr>
        <p:txBody>
          <a:bodyPr rtlCol="0" anchor="ctr"/>
          <a:lstStyle/>
          <a:p>
            <a:pPr algn="ctr"/>
            <a:endParaRPr lang="es-ES" sz="1100" b="1" kern="0">
              <a:solidFill>
                <a:prstClr val="white"/>
              </a:solidFill>
              <a:latin typeface="Calibri" panose="020F0502020204030204"/>
            </a:endParaRPr>
          </a:p>
        </p:txBody>
      </p:sp>
      <p:pic>
        <p:nvPicPr>
          <p:cNvPr id="43" name="Imagen 42" descr="Logotipo&#10;&#10;Descripción generada automáticamente">
            <a:extLst>
              <a:ext uri="{FF2B5EF4-FFF2-40B4-BE49-F238E27FC236}">
                <a16:creationId xmlns:a16="http://schemas.microsoft.com/office/drawing/2014/main" id="{41F0A170-27EE-2FFB-B6D9-1ABC0F6CFE82}"/>
              </a:ext>
            </a:extLst>
          </p:cNvPr>
          <p:cNvPicPr>
            <a:picLocks noChangeAspect="1"/>
          </p:cNvPicPr>
          <p:nvPr/>
        </p:nvPicPr>
        <p:blipFill>
          <a:blip r:embed="rId3"/>
          <a:stretch>
            <a:fillRect/>
          </a:stretch>
        </p:blipFill>
        <p:spPr>
          <a:xfrm>
            <a:off x="868856" y="3429091"/>
            <a:ext cx="152616" cy="157499"/>
          </a:xfrm>
          <a:prstGeom prst="rect">
            <a:avLst/>
          </a:prstGeom>
          <a:noFill/>
        </p:spPr>
      </p:pic>
      <p:sp>
        <p:nvSpPr>
          <p:cNvPr id="44" name="CuadroTexto 43">
            <a:extLst>
              <a:ext uri="{FF2B5EF4-FFF2-40B4-BE49-F238E27FC236}">
                <a16:creationId xmlns:a16="http://schemas.microsoft.com/office/drawing/2014/main" id="{738D5FAA-9876-2B15-80E6-26530C3E1F77}"/>
              </a:ext>
            </a:extLst>
          </p:cNvPr>
          <p:cNvSpPr txBox="1"/>
          <p:nvPr/>
        </p:nvSpPr>
        <p:spPr>
          <a:xfrm>
            <a:off x="645787" y="3561312"/>
            <a:ext cx="598753"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white"/>
                </a:solidFill>
                <a:effectLst/>
                <a:uLnTx/>
                <a:uFillTx/>
              </a:rPr>
              <a:t>R5</a:t>
            </a:r>
          </a:p>
          <a:p>
            <a:pPr marL="0" marR="0" lvl="0" indent="0" algn="ctr" defTabSz="914400" eaLnBrk="1" fontAlgn="auto" latinLnBrk="0" hangingPunct="1">
              <a:lnSpc>
                <a:spcPct val="100000"/>
              </a:lnSpc>
              <a:spcBef>
                <a:spcPts val="0"/>
              </a:spcBef>
              <a:spcAft>
                <a:spcPts val="0"/>
              </a:spcAft>
              <a:buClrTx/>
              <a:buSzTx/>
              <a:buFontTx/>
              <a:buNone/>
              <a:tabLst/>
              <a:defRPr/>
            </a:pPr>
            <a:r>
              <a:rPr lang="es-ES" sz="1100" b="1" kern="0">
                <a:solidFill>
                  <a:prstClr val="white"/>
                </a:solidFill>
              </a:rPr>
              <a:t>R17</a:t>
            </a:r>
            <a:endParaRPr kumimoji="0" lang="es-ES" sz="1100" b="1" i="0" u="none" strike="noStrike" kern="0" cap="none" spc="0" normalizeH="0" baseline="0" noProof="0">
              <a:ln>
                <a:noFill/>
              </a:ln>
              <a:solidFill>
                <a:prstClr val="white"/>
              </a:solidFill>
              <a:effectLst/>
              <a:uLnTx/>
              <a:uFillTx/>
            </a:endParaRPr>
          </a:p>
        </p:txBody>
      </p:sp>
      <p:sp>
        <p:nvSpPr>
          <p:cNvPr id="50" name="CuadroTexto 49">
            <a:extLst>
              <a:ext uri="{FF2B5EF4-FFF2-40B4-BE49-F238E27FC236}">
                <a16:creationId xmlns:a16="http://schemas.microsoft.com/office/drawing/2014/main" id="{D3D69725-3BA0-5168-1F62-299A246BC625}"/>
              </a:ext>
            </a:extLst>
          </p:cNvPr>
          <p:cNvSpPr txBox="1"/>
          <p:nvPr/>
        </p:nvSpPr>
        <p:spPr>
          <a:xfrm>
            <a:off x="650172" y="5156333"/>
            <a:ext cx="598754"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white"/>
                </a:solidFill>
                <a:effectLst/>
                <a:uLnTx/>
                <a:uFillTx/>
              </a:rPr>
              <a:t>R14</a:t>
            </a:r>
          </a:p>
        </p:txBody>
      </p:sp>
      <p:pic>
        <p:nvPicPr>
          <p:cNvPr id="55" name="Imagen 54" descr="Logotipo&#10;&#10;Descripción generada automáticamente">
            <a:extLst>
              <a:ext uri="{FF2B5EF4-FFF2-40B4-BE49-F238E27FC236}">
                <a16:creationId xmlns:a16="http://schemas.microsoft.com/office/drawing/2014/main" id="{19A60AFC-B8C7-7C0B-CEC0-DB37B58A20C1}"/>
              </a:ext>
            </a:extLst>
          </p:cNvPr>
          <p:cNvPicPr>
            <a:picLocks noChangeAspect="1"/>
          </p:cNvPicPr>
          <p:nvPr/>
        </p:nvPicPr>
        <p:blipFill>
          <a:blip r:embed="rId3"/>
          <a:stretch>
            <a:fillRect/>
          </a:stretch>
        </p:blipFill>
        <p:spPr>
          <a:xfrm>
            <a:off x="887202" y="2636782"/>
            <a:ext cx="148096" cy="152834"/>
          </a:xfrm>
          <a:prstGeom prst="rect">
            <a:avLst/>
          </a:prstGeom>
          <a:noFill/>
        </p:spPr>
      </p:pic>
      <p:sp>
        <p:nvSpPr>
          <p:cNvPr id="56" name="CuadroTexto 55">
            <a:extLst>
              <a:ext uri="{FF2B5EF4-FFF2-40B4-BE49-F238E27FC236}">
                <a16:creationId xmlns:a16="http://schemas.microsoft.com/office/drawing/2014/main" id="{E1330673-1CC7-1F63-859A-E51C6796EFE0}"/>
              </a:ext>
            </a:extLst>
          </p:cNvPr>
          <p:cNvSpPr txBox="1"/>
          <p:nvPr/>
        </p:nvSpPr>
        <p:spPr>
          <a:xfrm>
            <a:off x="645787" y="2824847"/>
            <a:ext cx="598754"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white"/>
                </a:solidFill>
                <a:effectLst/>
                <a:uLnTx/>
                <a:uFillTx/>
              </a:rPr>
              <a:t> R4</a:t>
            </a:r>
          </a:p>
          <a:p>
            <a:pPr marL="0" marR="0" lvl="0" indent="0" algn="ctr" defTabSz="914400" eaLnBrk="1" fontAlgn="auto" latinLnBrk="0" hangingPunct="1">
              <a:lnSpc>
                <a:spcPct val="100000"/>
              </a:lnSpc>
              <a:spcBef>
                <a:spcPts val="0"/>
              </a:spcBef>
              <a:spcAft>
                <a:spcPts val="0"/>
              </a:spcAft>
              <a:buClrTx/>
              <a:buSzTx/>
              <a:buFontTx/>
              <a:buNone/>
              <a:tabLst/>
              <a:defRPr/>
            </a:pPr>
            <a:r>
              <a:rPr lang="es-ES" sz="1100" b="1" kern="0">
                <a:solidFill>
                  <a:prstClr val="white"/>
                </a:solidFill>
              </a:rPr>
              <a:t>R5</a:t>
            </a:r>
            <a:endParaRPr kumimoji="0" lang="es-ES" sz="1100" b="1" i="0" u="none" strike="noStrike" kern="0" cap="none" spc="0" normalizeH="0" baseline="0" noProof="0">
              <a:ln>
                <a:noFill/>
              </a:ln>
              <a:solidFill>
                <a:prstClr val="white"/>
              </a:solidFill>
              <a:effectLst/>
              <a:uLnTx/>
              <a:uFillTx/>
            </a:endParaRPr>
          </a:p>
        </p:txBody>
      </p:sp>
      <p:sp>
        <p:nvSpPr>
          <p:cNvPr id="3" name="CuadroTexto 2">
            <a:extLst>
              <a:ext uri="{FF2B5EF4-FFF2-40B4-BE49-F238E27FC236}">
                <a16:creationId xmlns:a16="http://schemas.microsoft.com/office/drawing/2014/main" id="{D2DB02C5-7AE4-B435-2D46-6E24EB3852D2}"/>
              </a:ext>
            </a:extLst>
          </p:cNvPr>
          <p:cNvSpPr txBox="1"/>
          <p:nvPr/>
        </p:nvSpPr>
        <p:spPr>
          <a:xfrm>
            <a:off x="7721035" y="1190807"/>
            <a:ext cx="3543475" cy="1077218"/>
          </a:xfrm>
          <a:prstGeom prst="rect">
            <a:avLst/>
          </a:prstGeom>
          <a:solidFill>
            <a:schemeClr val="accent1">
              <a:lumMod val="20000"/>
              <a:lumOff val="80000"/>
            </a:schemeClr>
          </a:solidFill>
        </p:spPr>
        <p:txBody>
          <a:bodyPr wrap="square" lIns="91440" tIns="45720" rIns="91440" bIns="45720" anchor="t">
            <a:spAutoFit/>
          </a:bodyPr>
          <a:lstStyle/>
          <a:p>
            <a:pPr marL="171450" lvl="1" algn="ctr"/>
            <a:r>
              <a:rPr lang="es-ES" sz="1600" b="1" err="1">
                <a:solidFill>
                  <a:schemeClr val="accent5">
                    <a:lumMod val="50000"/>
                  </a:schemeClr>
                </a:solidFill>
              </a:rPr>
              <a:t>Contributividad</a:t>
            </a:r>
            <a:r>
              <a:rPr lang="es-ES" sz="1600">
                <a:solidFill>
                  <a:schemeClr val="accent5">
                    <a:lumMod val="50000"/>
                  </a:schemeClr>
                </a:solidFill>
              </a:rPr>
              <a:t>: </a:t>
            </a:r>
            <a:r>
              <a:rPr lang="es-ES" sz="1600" i="1">
                <a:solidFill>
                  <a:schemeClr val="accent5">
                    <a:lumMod val="50000"/>
                  </a:schemeClr>
                </a:solidFill>
              </a:rPr>
              <a:t>relación equilibrada entre la prestación reconocida y el esfuerzo de cotización previamente realizado por cada trabajador</a:t>
            </a:r>
            <a:endParaRPr lang="es-ES" sz="1600">
              <a:solidFill>
                <a:schemeClr val="accent5">
                  <a:lumMod val="50000"/>
                </a:schemeClr>
              </a:solidFill>
              <a:cs typeface="Calibri"/>
            </a:endParaRPr>
          </a:p>
        </p:txBody>
      </p:sp>
      <p:sp>
        <p:nvSpPr>
          <p:cNvPr id="8" name="Rectángulo 7">
            <a:extLst>
              <a:ext uri="{FF2B5EF4-FFF2-40B4-BE49-F238E27FC236}">
                <a16:creationId xmlns:a16="http://schemas.microsoft.com/office/drawing/2014/main" id="{46072A3A-3010-3014-CFB1-17FE5B962A59}"/>
              </a:ext>
            </a:extLst>
          </p:cNvPr>
          <p:cNvSpPr/>
          <p:nvPr/>
        </p:nvSpPr>
        <p:spPr>
          <a:xfrm>
            <a:off x="4693462" y="1375586"/>
            <a:ext cx="2911311" cy="541687"/>
          </a:xfrm>
          <a:prstGeom prst="rect">
            <a:avLst/>
          </a:prstGeom>
        </p:spPr>
        <p:txBody>
          <a:bodyPr wrap="square" lIns="109728" tIns="54864" rIns="109728" bIns="54864" anchor="t">
            <a:spAutoFit/>
          </a:bodyPr>
          <a:lstStyle/>
          <a:p>
            <a:pPr algn="ctr">
              <a:spcBef>
                <a:spcPts val="720"/>
              </a:spcBef>
              <a:spcAft>
                <a:spcPts val="720"/>
              </a:spcAft>
            </a:pPr>
            <a:r>
              <a:rPr lang="es-E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Estrecha relación con el principio de </a:t>
            </a:r>
            <a:r>
              <a:rPr lang="es-ES" sz="1400" dirty="0" err="1">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contributividad</a:t>
            </a:r>
            <a:endParaRPr lang="es-ES" sz="1400" dirty="0">
              <a:solidFill>
                <a:schemeClr val="tx2"/>
              </a:solidFill>
              <a:ea typeface="Calibri"/>
              <a:cs typeface="Calibri Light"/>
            </a:endParaRPr>
          </a:p>
        </p:txBody>
      </p:sp>
      <p:cxnSp>
        <p:nvCxnSpPr>
          <p:cNvPr id="10" name="Conector recto de flecha 9">
            <a:extLst>
              <a:ext uri="{FF2B5EF4-FFF2-40B4-BE49-F238E27FC236}">
                <a16:creationId xmlns:a16="http://schemas.microsoft.com/office/drawing/2014/main" id="{5AC2E406-0880-DAB3-4F13-18A217C3D38D}"/>
              </a:ext>
            </a:extLst>
          </p:cNvPr>
          <p:cNvCxnSpPr/>
          <p:nvPr/>
        </p:nvCxnSpPr>
        <p:spPr>
          <a:xfrm>
            <a:off x="1454166" y="4526759"/>
            <a:ext cx="397164"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D64AB479-CE3D-93D6-74EC-3E4ED59667EE}"/>
              </a:ext>
            </a:extLst>
          </p:cNvPr>
          <p:cNvSpPr txBox="1"/>
          <p:nvPr/>
        </p:nvSpPr>
        <p:spPr>
          <a:xfrm>
            <a:off x="1828028" y="4268458"/>
            <a:ext cx="8618467" cy="584775"/>
          </a:xfrm>
          <a:prstGeom prst="rect">
            <a:avLst/>
          </a:prstGeom>
          <a:solidFill>
            <a:schemeClr val="accent6">
              <a:lumMod val="20000"/>
              <a:lumOff val="80000"/>
            </a:schemeClr>
          </a:solidFill>
          <a:ln w="19050">
            <a:noFill/>
          </a:ln>
        </p:spPr>
        <p:txBody>
          <a:bodyPr wrap="square" rtlCol="0">
            <a:spAutoFit/>
          </a:bodyPr>
          <a:lstStyle>
            <a:defPPr>
              <a:defRPr lang="es-ES"/>
            </a:defPPr>
            <a:lvl1pPr marL="285750" indent="-285750">
              <a:buFont typeface="Arial" panose="020B0604020202020204" pitchFamily="34" charset="0"/>
              <a:buChar char="•"/>
              <a:defRPr sz="1600">
                <a:solidFill>
                  <a:schemeClr val="tx2"/>
                </a:solidFill>
              </a:defRPr>
            </a:lvl1pPr>
          </a:lstStyle>
          <a:p>
            <a:pPr algn="just"/>
            <a:r>
              <a:rPr lang="es-ES" b="1" i="0">
                <a:solidFill>
                  <a:schemeClr val="accent5">
                    <a:lumMod val="50000"/>
                  </a:schemeClr>
                </a:solidFill>
                <a:effectLst/>
              </a:rPr>
              <a:t>CUOTA DE SOLIDARIDAD</a:t>
            </a:r>
            <a:r>
              <a:rPr lang="es-ES" b="0" i="0">
                <a:solidFill>
                  <a:schemeClr val="accent5">
                    <a:lumMod val="50000"/>
                  </a:schemeClr>
                </a:solidFill>
                <a:effectLst/>
              </a:rPr>
              <a:t>: los ingresos superiores a la base máxima, que no cotizaban, pasan a contribuir al sistema con una cuota de solidaridad </a:t>
            </a:r>
          </a:p>
        </p:txBody>
      </p:sp>
      <p:cxnSp>
        <p:nvCxnSpPr>
          <p:cNvPr id="13" name="Conector recto de flecha 12">
            <a:extLst>
              <a:ext uri="{FF2B5EF4-FFF2-40B4-BE49-F238E27FC236}">
                <a16:creationId xmlns:a16="http://schemas.microsoft.com/office/drawing/2014/main" id="{C3582C48-7699-11F9-312C-FD0B7F109D8D}"/>
              </a:ext>
            </a:extLst>
          </p:cNvPr>
          <p:cNvCxnSpPr>
            <a:cxnSpLocks/>
          </p:cNvCxnSpPr>
          <p:nvPr/>
        </p:nvCxnSpPr>
        <p:spPr>
          <a:xfrm>
            <a:off x="4786009" y="1930685"/>
            <a:ext cx="2626468" cy="0"/>
          </a:xfrm>
          <a:prstGeom prst="straightConnector1">
            <a:avLst/>
          </a:prstGeom>
          <a:ln w="34925">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Hexágono 15">
            <a:extLst>
              <a:ext uri="{FF2B5EF4-FFF2-40B4-BE49-F238E27FC236}">
                <a16:creationId xmlns:a16="http://schemas.microsoft.com/office/drawing/2014/main" id="{966C1493-6B4F-6CDA-8BF1-6530EF37E925}"/>
              </a:ext>
            </a:extLst>
          </p:cNvPr>
          <p:cNvSpPr/>
          <p:nvPr/>
        </p:nvSpPr>
        <p:spPr>
          <a:xfrm rot="16200000">
            <a:off x="569983" y="4961489"/>
            <a:ext cx="750361" cy="755284"/>
          </a:xfrm>
          <a:prstGeom prst="hexagon">
            <a:avLst/>
          </a:prstGeom>
          <a:solidFill>
            <a:srgbClr val="1C3158"/>
          </a:solidFill>
          <a:ln w="76200" cap="flat" cmpd="sng" algn="ctr">
            <a:noFill/>
            <a:prstDash val="solid"/>
            <a:miter lim="800000"/>
          </a:ln>
          <a:effectLst/>
        </p:spPr>
        <p:txBody>
          <a:bodyPr rtlCol="0" anchor="ctr"/>
          <a:lstStyle/>
          <a:p>
            <a:pPr algn="ctr"/>
            <a:endParaRPr lang="es-ES" sz="1100" b="1" kern="0">
              <a:solidFill>
                <a:prstClr val="white"/>
              </a:solidFill>
              <a:latin typeface="Calibri" panose="020F0502020204030204"/>
            </a:endParaRPr>
          </a:p>
        </p:txBody>
      </p:sp>
      <p:sp>
        <p:nvSpPr>
          <p:cNvPr id="18" name="CuadroTexto 17">
            <a:extLst>
              <a:ext uri="{FF2B5EF4-FFF2-40B4-BE49-F238E27FC236}">
                <a16:creationId xmlns:a16="http://schemas.microsoft.com/office/drawing/2014/main" id="{9D8B49E2-674E-8669-96BD-67DEB91C733F}"/>
              </a:ext>
            </a:extLst>
          </p:cNvPr>
          <p:cNvSpPr txBox="1"/>
          <p:nvPr/>
        </p:nvSpPr>
        <p:spPr>
          <a:xfrm>
            <a:off x="648853" y="5218993"/>
            <a:ext cx="598754"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white"/>
                </a:solidFill>
                <a:effectLst/>
                <a:uLnTx/>
                <a:uFillTx/>
              </a:rPr>
              <a:t>R14</a:t>
            </a:r>
          </a:p>
        </p:txBody>
      </p:sp>
      <p:sp>
        <p:nvSpPr>
          <p:cNvPr id="19" name="Hexágono 18">
            <a:extLst>
              <a:ext uri="{FF2B5EF4-FFF2-40B4-BE49-F238E27FC236}">
                <a16:creationId xmlns:a16="http://schemas.microsoft.com/office/drawing/2014/main" id="{AA006A56-D630-8A69-4948-891F67B4264F}"/>
              </a:ext>
            </a:extLst>
          </p:cNvPr>
          <p:cNvSpPr/>
          <p:nvPr/>
        </p:nvSpPr>
        <p:spPr>
          <a:xfrm rot="16200000">
            <a:off x="565239" y="4155308"/>
            <a:ext cx="728676" cy="723404"/>
          </a:xfrm>
          <a:prstGeom prst="hexagon">
            <a:avLst/>
          </a:prstGeom>
          <a:solidFill>
            <a:srgbClr val="1C3158"/>
          </a:solidFill>
          <a:ln w="76200" cap="flat" cmpd="sng" algn="ctr">
            <a:noFill/>
            <a:prstDash val="solid"/>
            <a:miter lim="800000"/>
          </a:ln>
          <a:effectLst/>
        </p:spPr>
        <p:txBody>
          <a:bodyPr rtlCol="0" anchor="ctr"/>
          <a:lstStyle/>
          <a:p>
            <a:pPr algn="ctr"/>
            <a:endParaRPr lang="es-ES" sz="1100" b="1" kern="0">
              <a:solidFill>
                <a:prstClr val="white"/>
              </a:solidFill>
              <a:latin typeface="Calibri" panose="020F0502020204030204"/>
            </a:endParaRPr>
          </a:p>
        </p:txBody>
      </p:sp>
      <p:sp>
        <p:nvSpPr>
          <p:cNvPr id="22" name="CuadroTexto 21">
            <a:extLst>
              <a:ext uri="{FF2B5EF4-FFF2-40B4-BE49-F238E27FC236}">
                <a16:creationId xmlns:a16="http://schemas.microsoft.com/office/drawing/2014/main" id="{E3CFB8CA-41F5-602A-3EC3-4875EC3CE696}"/>
              </a:ext>
            </a:extLst>
          </p:cNvPr>
          <p:cNvSpPr txBox="1"/>
          <p:nvPr/>
        </p:nvSpPr>
        <p:spPr>
          <a:xfrm>
            <a:off x="645787" y="4402942"/>
            <a:ext cx="598754"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a:ln>
                  <a:noFill/>
                </a:ln>
                <a:solidFill>
                  <a:prstClr val="white"/>
                </a:solidFill>
                <a:effectLst/>
                <a:uLnTx/>
                <a:uFillTx/>
              </a:rPr>
              <a:t>R4</a:t>
            </a:r>
          </a:p>
        </p:txBody>
      </p:sp>
      <p:pic>
        <p:nvPicPr>
          <p:cNvPr id="31" name="Imagen 30" descr="Logotipo&#10;&#10;Descripción generada automáticamente">
            <a:extLst>
              <a:ext uri="{FF2B5EF4-FFF2-40B4-BE49-F238E27FC236}">
                <a16:creationId xmlns:a16="http://schemas.microsoft.com/office/drawing/2014/main" id="{FF565B68-D4BD-D186-CFD5-91D59856FA56}"/>
              </a:ext>
            </a:extLst>
          </p:cNvPr>
          <p:cNvPicPr>
            <a:picLocks noChangeAspect="1"/>
          </p:cNvPicPr>
          <p:nvPr/>
        </p:nvPicPr>
        <p:blipFill>
          <a:blip r:embed="rId3"/>
          <a:stretch>
            <a:fillRect/>
          </a:stretch>
        </p:blipFill>
        <p:spPr>
          <a:xfrm>
            <a:off x="887202" y="4227500"/>
            <a:ext cx="148096" cy="152834"/>
          </a:xfrm>
          <a:prstGeom prst="rect">
            <a:avLst/>
          </a:prstGeom>
          <a:noFill/>
        </p:spPr>
      </p:pic>
      <p:sp>
        <p:nvSpPr>
          <p:cNvPr id="14" name="CuadroTexto 13">
            <a:extLst>
              <a:ext uri="{FF2B5EF4-FFF2-40B4-BE49-F238E27FC236}">
                <a16:creationId xmlns:a16="http://schemas.microsoft.com/office/drawing/2014/main" id="{0946F6B4-9F08-AA58-981D-546F7983718C}"/>
              </a:ext>
            </a:extLst>
          </p:cNvPr>
          <p:cNvSpPr txBox="1"/>
          <p:nvPr/>
        </p:nvSpPr>
        <p:spPr>
          <a:xfrm rot="20776506">
            <a:off x="10395097" y="4180278"/>
            <a:ext cx="1074698" cy="400110"/>
          </a:xfrm>
          <a:prstGeom prst="rect">
            <a:avLst/>
          </a:prstGeom>
          <a:solidFill>
            <a:schemeClr val="accent2">
              <a:lumMod val="20000"/>
              <a:lumOff val="80000"/>
            </a:schemeClr>
          </a:solidFill>
        </p:spPr>
        <p:txBody>
          <a:bodyPr wrap="square" lIns="91440" tIns="45720" rIns="91440" bIns="45720" rtlCol="0" anchor="t">
            <a:spAutoFit/>
          </a:bodyPr>
          <a:lstStyle/>
          <a:p>
            <a:r>
              <a:rPr lang="en-US" sz="1000" b="1">
                <a:solidFill>
                  <a:schemeClr val="accent2"/>
                </a:solidFill>
              </a:rPr>
              <a:t>EN NUEVO REAL DECRETO LEY</a:t>
            </a:r>
          </a:p>
        </p:txBody>
      </p:sp>
      <p:sp>
        <p:nvSpPr>
          <p:cNvPr id="15" name="CuadroTexto 14">
            <a:extLst>
              <a:ext uri="{FF2B5EF4-FFF2-40B4-BE49-F238E27FC236}">
                <a16:creationId xmlns:a16="http://schemas.microsoft.com/office/drawing/2014/main" id="{8D6F7D9B-0651-996B-3591-D6D65CAA384B}"/>
              </a:ext>
            </a:extLst>
          </p:cNvPr>
          <p:cNvSpPr txBox="1"/>
          <p:nvPr/>
        </p:nvSpPr>
        <p:spPr>
          <a:xfrm rot="20776506">
            <a:off x="10405181" y="3398610"/>
            <a:ext cx="1074698" cy="400110"/>
          </a:xfrm>
          <a:prstGeom prst="rect">
            <a:avLst/>
          </a:prstGeom>
          <a:solidFill>
            <a:schemeClr val="accent2">
              <a:lumMod val="20000"/>
              <a:lumOff val="80000"/>
            </a:schemeClr>
          </a:solidFill>
        </p:spPr>
        <p:txBody>
          <a:bodyPr wrap="square" lIns="91440" tIns="45720" rIns="91440" bIns="45720" rtlCol="0" anchor="t">
            <a:spAutoFit/>
          </a:bodyPr>
          <a:lstStyle/>
          <a:p>
            <a:r>
              <a:rPr lang="en-US" sz="1000" b="1">
                <a:solidFill>
                  <a:schemeClr val="accent2"/>
                </a:solidFill>
              </a:rPr>
              <a:t>EN NUEVO REAL DECRETO LEY </a:t>
            </a:r>
          </a:p>
        </p:txBody>
      </p:sp>
      <p:sp>
        <p:nvSpPr>
          <p:cNvPr id="12" name="CuadroTexto 11">
            <a:extLst>
              <a:ext uri="{FF2B5EF4-FFF2-40B4-BE49-F238E27FC236}">
                <a16:creationId xmlns:a16="http://schemas.microsoft.com/office/drawing/2014/main" id="{2CDD69E1-1BC2-9BF0-D4A1-6A849A829F47}"/>
              </a:ext>
            </a:extLst>
          </p:cNvPr>
          <p:cNvSpPr txBox="1"/>
          <p:nvPr/>
        </p:nvSpPr>
        <p:spPr>
          <a:xfrm rot="20776506">
            <a:off x="10372792" y="5149743"/>
            <a:ext cx="1074698" cy="400110"/>
          </a:xfrm>
          <a:prstGeom prst="rect">
            <a:avLst/>
          </a:prstGeom>
          <a:solidFill>
            <a:schemeClr val="accent2">
              <a:lumMod val="20000"/>
              <a:lumOff val="80000"/>
            </a:schemeClr>
          </a:solidFill>
        </p:spPr>
        <p:txBody>
          <a:bodyPr wrap="square" lIns="91440" tIns="45720" rIns="91440" bIns="45720" rtlCol="0" anchor="t">
            <a:spAutoFit/>
          </a:bodyPr>
          <a:lstStyle/>
          <a:p>
            <a:r>
              <a:rPr lang="en-US" sz="1000" b="1">
                <a:solidFill>
                  <a:schemeClr val="accent2"/>
                </a:solidFill>
              </a:rPr>
              <a:t>EN NUEVO REAL DECRETO LEY</a:t>
            </a:r>
          </a:p>
        </p:txBody>
      </p:sp>
    </p:spTree>
    <p:extLst>
      <p:ext uri="{BB962C8B-B14F-4D97-AF65-F5344CB8AC3E}">
        <p14:creationId xmlns:p14="http://schemas.microsoft.com/office/powerpoint/2010/main" val="130352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A0E1A0A0-32E5-48F0-98DC-41E148114A45}"/>
              </a:ext>
            </a:extLst>
          </p:cNvPr>
          <p:cNvSpPr>
            <a:spLocks noGrp="1"/>
          </p:cNvSpPr>
          <p:nvPr>
            <p:ph type="sldNum" sz="quarter" idx="12"/>
          </p:nvPr>
        </p:nvSpPr>
        <p:spPr>
          <a:xfrm>
            <a:off x="9330375" y="6437878"/>
            <a:ext cx="2743200" cy="365125"/>
          </a:xfrm>
        </p:spPr>
        <p:txBody>
          <a:bodyPr/>
          <a:lstStyle/>
          <a:p>
            <a:fld id="{A1932EB8-8155-4520-9C1B-AFE12E0D5384}" type="slidenum">
              <a:rPr lang="es-ES" smtClean="0"/>
              <a:t>8</a:t>
            </a:fld>
            <a:endParaRPr lang="es-ES"/>
          </a:p>
        </p:txBody>
      </p:sp>
      <p:sp>
        <p:nvSpPr>
          <p:cNvPr id="6" name="CuadroTexto 5">
            <a:extLst>
              <a:ext uri="{FF2B5EF4-FFF2-40B4-BE49-F238E27FC236}">
                <a16:creationId xmlns:a16="http://schemas.microsoft.com/office/drawing/2014/main" id="{09C5D18B-EA71-4F97-9C39-DEA89552861E}"/>
              </a:ext>
            </a:extLst>
          </p:cNvPr>
          <p:cNvSpPr txBox="1"/>
          <p:nvPr/>
        </p:nvSpPr>
        <p:spPr>
          <a:xfrm>
            <a:off x="1812496" y="4541889"/>
            <a:ext cx="1275809" cy="180000"/>
          </a:xfrm>
          <a:prstGeom prst="rect">
            <a:avLst/>
          </a:prstGeom>
          <a:solidFill>
            <a:schemeClr val="bg1"/>
          </a:solidFill>
        </p:spPr>
        <p:txBody>
          <a:bodyPr wrap="square" rtlCol="0">
            <a:spAutoFit/>
          </a:bodyPr>
          <a:lstStyle/>
          <a:p>
            <a:endParaRPr lang="es-ES"/>
          </a:p>
        </p:txBody>
      </p:sp>
      <p:sp>
        <p:nvSpPr>
          <p:cNvPr id="11" name="CuadroTexto 10">
            <a:extLst>
              <a:ext uri="{FF2B5EF4-FFF2-40B4-BE49-F238E27FC236}">
                <a16:creationId xmlns:a16="http://schemas.microsoft.com/office/drawing/2014/main" id="{940D6FDC-BF29-4EA4-ABEF-2543947C42DD}"/>
              </a:ext>
            </a:extLst>
          </p:cNvPr>
          <p:cNvSpPr txBox="1"/>
          <p:nvPr/>
        </p:nvSpPr>
        <p:spPr>
          <a:xfrm>
            <a:off x="5368457" y="2853449"/>
            <a:ext cx="371943" cy="75514"/>
          </a:xfrm>
          <a:prstGeom prst="rect">
            <a:avLst/>
          </a:prstGeom>
          <a:solidFill>
            <a:schemeClr val="bg1"/>
          </a:solidFill>
        </p:spPr>
        <p:txBody>
          <a:bodyPr wrap="square" rtlCol="0">
            <a:spAutoFit/>
          </a:bodyPr>
          <a:lstStyle/>
          <a:p>
            <a:endParaRPr lang="es-ES"/>
          </a:p>
        </p:txBody>
      </p:sp>
      <p:sp>
        <p:nvSpPr>
          <p:cNvPr id="15" name="Título 1">
            <a:extLst>
              <a:ext uri="{FF2B5EF4-FFF2-40B4-BE49-F238E27FC236}">
                <a16:creationId xmlns:a16="http://schemas.microsoft.com/office/drawing/2014/main" id="{675FB301-B6B9-F437-31A6-A6EC69403139}"/>
              </a:ext>
            </a:extLst>
          </p:cNvPr>
          <p:cNvSpPr>
            <a:spLocks noGrp="1"/>
          </p:cNvSpPr>
          <p:nvPr>
            <p:ph type="title"/>
          </p:nvPr>
        </p:nvSpPr>
        <p:spPr>
          <a:xfrm>
            <a:off x="186430" y="529030"/>
            <a:ext cx="11192796" cy="820498"/>
          </a:xfrm>
        </p:spPr>
        <p:txBody>
          <a:bodyPr>
            <a:normAutofit/>
          </a:bodyPr>
          <a:lstStyle/>
          <a:p>
            <a:r>
              <a:rPr lang="es-ES" sz="2000" b="1">
                <a:solidFill>
                  <a:schemeClr val="tx2"/>
                </a:solidFill>
                <a:latin typeface="Calibri"/>
                <a:cs typeface="Calibri"/>
              </a:rPr>
              <a:t>La reforma del período de cómputo crea un modelo dual que amplía las opciones disponibles para que los trabajadores puedan elegir el sistema que más les beneficie en función de sus vidas laborales</a:t>
            </a:r>
            <a:endParaRPr lang="en-US" sz="2000" b="1">
              <a:solidFill>
                <a:schemeClr val="tx2"/>
              </a:solidFill>
              <a:latin typeface="Calibri"/>
              <a:cs typeface="Calibri"/>
            </a:endParaRPr>
          </a:p>
        </p:txBody>
      </p:sp>
      <p:sp>
        <p:nvSpPr>
          <p:cNvPr id="4" name="CuadroTexto 3">
            <a:extLst>
              <a:ext uri="{FF2B5EF4-FFF2-40B4-BE49-F238E27FC236}">
                <a16:creationId xmlns:a16="http://schemas.microsoft.com/office/drawing/2014/main" id="{A3E7E036-B67D-1AB3-9ABF-102685F500B3}"/>
              </a:ext>
            </a:extLst>
          </p:cNvPr>
          <p:cNvSpPr txBox="1"/>
          <p:nvPr/>
        </p:nvSpPr>
        <p:spPr>
          <a:xfrm>
            <a:off x="157855" y="164736"/>
            <a:ext cx="5248275" cy="338554"/>
          </a:xfrm>
          <a:prstGeom prst="rect">
            <a:avLst/>
          </a:prstGeom>
          <a:noFill/>
        </p:spPr>
        <p:txBody>
          <a:bodyPr wrap="square" rtlCol="0">
            <a:spAutoFit/>
          </a:bodyPr>
          <a:lstStyle/>
          <a:p>
            <a:r>
              <a:rPr lang="es-ES" sz="1600" b="1">
                <a:solidFill>
                  <a:schemeClr val="accent6"/>
                </a:solidFill>
              </a:rPr>
              <a:t>2. Equidad y solidaridad </a:t>
            </a:r>
          </a:p>
        </p:txBody>
      </p:sp>
      <p:sp>
        <p:nvSpPr>
          <p:cNvPr id="7" name="Rectángulo 6">
            <a:extLst>
              <a:ext uri="{FF2B5EF4-FFF2-40B4-BE49-F238E27FC236}">
                <a16:creationId xmlns:a16="http://schemas.microsoft.com/office/drawing/2014/main" id="{F3B317FB-65D9-5657-34E4-5D7A5469E2BA}"/>
              </a:ext>
            </a:extLst>
          </p:cNvPr>
          <p:cNvSpPr/>
          <p:nvPr/>
        </p:nvSpPr>
        <p:spPr>
          <a:xfrm>
            <a:off x="5999097" y="2353320"/>
            <a:ext cx="3915209" cy="8934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8" name="Rectángulo 7">
            <a:extLst>
              <a:ext uri="{FF2B5EF4-FFF2-40B4-BE49-F238E27FC236}">
                <a16:creationId xmlns:a16="http://schemas.microsoft.com/office/drawing/2014/main" id="{D421F748-ECCD-7EAB-A0BC-B6D2F12301CB}"/>
              </a:ext>
            </a:extLst>
          </p:cNvPr>
          <p:cNvSpPr/>
          <p:nvPr/>
        </p:nvSpPr>
        <p:spPr>
          <a:xfrm>
            <a:off x="1491338" y="2365352"/>
            <a:ext cx="3915209" cy="8934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9" name="CuadroTexto 8">
            <a:extLst>
              <a:ext uri="{FF2B5EF4-FFF2-40B4-BE49-F238E27FC236}">
                <a16:creationId xmlns:a16="http://schemas.microsoft.com/office/drawing/2014/main" id="{A7AD598B-1BAD-9D50-E509-B4DF1A39DD89}"/>
              </a:ext>
            </a:extLst>
          </p:cNvPr>
          <p:cNvSpPr txBox="1"/>
          <p:nvPr/>
        </p:nvSpPr>
        <p:spPr>
          <a:xfrm>
            <a:off x="1793577" y="4728382"/>
            <a:ext cx="1275809" cy="180000"/>
          </a:xfrm>
          <a:prstGeom prst="rect">
            <a:avLst/>
          </a:prstGeom>
          <a:solidFill>
            <a:schemeClr val="bg1"/>
          </a:solidFill>
        </p:spPr>
        <p:txBody>
          <a:bodyPr wrap="square" rtlCol="0">
            <a:spAutoFit/>
          </a:bodyPr>
          <a:lstStyle/>
          <a:p>
            <a:endParaRPr lang="es-ES"/>
          </a:p>
        </p:txBody>
      </p:sp>
      <p:sp>
        <p:nvSpPr>
          <p:cNvPr id="10" name="CuadroTexto 9">
            <a:extLst>
              <a:ext uri="{FF2B5EF4-FFF2-40B4-BE49-F238E27FC236}">
                <a16:creationId xmlns:a16="http://schemas.microsoft.com/office/drawing/2014/main" id="{7A33BB62-625C-FB05-7114-02F24295B5B6}"/>
              </a:ext>
            </a:extLst>
          </p:cNvPr>
          <p:cNvSpPr txBox="1"/>
          <p:nvPr/>
        </p:nvSpPr>
        <p:spPr>
          <a:xfrm>
            <a:off x="5496858" y="2864462"/>
            <a:ext cx="371943" cy="75514"/>
          </a:xfrm>
          <a:prstGeom prst="rect">
            <a:avLst/>
          </a:prstGeom>
          <a:solidFill>
            <a:schemeClr val="bg1"/>
          </a:solidFill>
        </p:spPr>
        <p:txBody>
          <a:bodyPr wrap="square" rtlCol="0">
            <a:spAutoFit/>
          </a:bodyPr>
          <a:lstStyle/>
          <a:p>
            <a:endParaRPr lang="es-ES"/>
          </a:p>
        </p:txBody>
      </p:sp>
      <p:sp>
        <p:nvSpPr>
          <p:cNvPr id="13" name="CuadroTexto 12">
            <a:extLst>
              <a:ext uri="{FF2B5EF4-FFF2-40B4-BE49-F238E27FC236}">
                <a16:creationId xmlns:a16="http://schemas.microsoft.com/office/drawing/2014/main" id="{0EFAEC33-B90C-9D18-9352-FD4E01A9ABD9}"/>
              </a:ext>
            </a:extLst>
          </p:cNvPr>
          <p:cNvSpPr txBox="1"/>
          <p:nvPr/>
        </p:nvSpPr>
        <p:spPr>
          <a:xfrm>
            <a:off x="899669" y="4440733"/>
            <a:ext cx="9728475" cy="830997"/>
          </a:xfrm>
          <a:prstGeom prst="rect">
            <a:avLst/>
          </a:prstGeom>
          <a:solidFill>
            <a:schemeClr val="accent1">
              <a:lumMod val="50000"/>
            </a:schemeClr>
          </a:solidFill>
        </p:spPr>
        <p:txBody>
          <a:bodyPr wrap="square" lIns="91440" tIns="45720" rIns="91440" bIns="45720" rtlCol="0" anchor="t">
            <a:spAutoFit/>
          </a:bodyPr>
          <a:lstStyle>
            <a:defPPr>
              <a:defRPr lang="es-ES"/>
            </a:defPPr>
            <a:lvl1pPr algn="ctr">
              <a:defRPr b="1">
                <a:solidFill>
                  <a:schemeClr val="bg1"/>
                </a:solidFill>
              </a:defRPr>
            </a:lvl1pPr>
          </a:lstStyle>
          <a:p>
            <a:pPr marL="0" marR="0" lvl="0" indent="0" defTabSz="914400" rtl="0" eaLnBrk="0" fontAlgn="base" latinLnBrk="0" hangingPunct="0">
              <a:lnSpc>
                <a:spcPct val="100000"/>
              </a:lnSpc>
              <a:spcBef>
                <a:spcPct val="0"/>
              </a:spcBef>
              <a:spcAft>
                <a:spcPct val="0"/>
              </a:spcAft>
              <a:buClrTx/>
              <a:buSzTx/>
              <a:buFontTx/>
              <a:buNone/>
              <a:tabLst/>
            </a:pPr>
            <a:r>
              <a:rPr kumimoji="0" lang="es-ES" altLang="es-ES" sz="1600" i="0" u="none" strike="noStrike" cap="none" normalizeH="0" baseline="0">
                <a:ln>
                  <a:noFill/>
                </a:ln>
                <a:effectLst/>
              </a:rPr>
              <a:t>El nuevo esquema ofrece una mejor protección para los nuevos entrantes en el mercado de trabajo, al permitir excluir del cálculo de la base reguladora los peores meses de la carrera laboral. Es más favorable especialmente para las pensiones medias y bajas y para las carreras irregulares, cuya proporción ha ido creciendo en el tiempo </a:t>
            </a:r>
            <a:endParaRPr kumimoji="0" lang="es-ES" altLang="es-ES" sz="1200" i="0" u="none" strike="noStrike" cap="none" normalizeH="0" baseline="0">
              <a:ln>
                <a:noFill/>
              </a:ln>
              <a:effectLst/>
            </a:endParaRPr>
          </a:p>
        </p:txBody>
      </p:sp>
      <p:sp>
        <p:nvSpPr>
          <p:cNvPr id="14" name="CuadroTexto 13">
            <a:extLst>
              <a:ext uri="{FF2B5EF4-FFF2-40B4-BE49-F238E27FC236}">
                <a16:creationId xmlns:a16="http://schemas.microsoft.com/office/drawing/2014/main" id="{ADC0180E-6EE8-7420-6490-54F02CEFF391}"/>
              </a:ext>
            </a:extLst>
          </p:cNvPr>
          <p:cNvSpPr txBox="1"/>
          <p:nvPr/>
        </p:nvSpPr>
        <p:spPr>
          <a:xfrm>
            <a:off x="1491338" y="1948783"/>
            <a:ext cx="3915209" cy="338554"/>
          </a:xfrm>
          <a:prstGeom prst="rect">
            <a:avLst/>
          </a:prstGeom>
          <a:solidFill>
            <a:schemeClr val="accent6">
              <a:lumMod val="20000"/>
              <a:lumOff val="80000"/>
            </a:schemeClr>
          </a:solidFill>
        </p:spPr>
        <p:txBody>
          <a:bodyPr wrap="square" lIns="91440" tIns="45720" rIns="91440" bIns="45720" rtlCol="0" anchor="t">
            <a:spAutoFit/>
          </a:bodyPr>
          <a:lstStyle>
            <a:defPPr>
              <a:defRPr lang="es-ES"/>
            </a:defPPr>
            <a:lvl1pPr algn="ctr">
              <a:defRPr b="1">
                <a:solidFill>
                  <a:schemeClr val="bg1"/>
                </a:solidFill>
              </a:defRPr>
            </a:lvl1pPr>
          </a:lstStyle>
          <a:p>
            <a:pPr marL="0" marR="0" lvl="0" indent="0" defTabSz="914400" rtl="0" eaLnBrk="0" fontAlgn="base" latinLnBrk="0" hangingPunct="0">
              <a:lnSpc>
                <a:spcPct val="100000"/>
              </a:lnSpc>
              <a:spcBef>
                <a:spcPct val="0"/>
              </a:spcBef>
              <a:spcAft>
                <a:spcPct val="0"/>
              </a:spcAft>
              <a:buClrTx/>
              <a:buSzTx/>
              <a:buFontTx/>
              <a:buNone/>
              <a:tabLst/>
            </a:pPr>
            <a:r>
              <a:rPr lang="es-ES" altLang="es-ES" sz="1600">
                <a:solidFill>
                  <a:schemeClr val="tx2"/>
                </a:solidFill>
              </a:rPr>
              <a:t>SISTEMA HOY EN VIGOR</a:t>
            </a:r>
            <a:endParaRPr kumimoji="0" lang="es-ES" altLang="es-ES" sz="1200" i="0" u="none" strike="noStrike" cap="none" normalizeH="0" baseline="0">
              <a:ln>
                <a:noFill/>
              </a:ln>
              <a:solidFill>
                <a:schemeClr val="tx2"/>
              </a:solidFill>
              <a:effectLst/>
            </a:endParaRPr>
          </a:p>
        </p:txBody>
      </p:sp>
      <p:sp>
        <p:nvSpPr>
          <p:cNvPr id="16" name="CuadroTexto 15">
            <a:extLst>
              <a:ext uri="{FF2B5EF4-FFF2-40B4-BE49-F238E27FC236}">
                <a16:creationId xmlns:a16="http://schemas.microsoft.com/office/drawing/2014/main" id="{C124122F-D250-CB70-91FC-F312C9A3811C}"/>
              </a:ext>
            </a:extLst>
          </p:cNvPr>
          <p:cNvSpPr txBox="1"/>
          <p:nvPr/>
        </p:nvSpPr>
        <p:spPr>
          <a:xfrm>
            <a:off x="1415629" y="1375268"/>
            <a:ext cx="9753600" cy="369332"/>
          </a:xfrm>
          <a:prstGeom prst="rect">
            <a:avLst/>
          </a:prstGeom>
          <a:noFill/>
        </p:spPr>
        <p:txBody>
          <a:bodyPr wrap="square" lIns="91440" tIns="45720" rIns="91440" bIns="45720" anchor="t">
            <a:spAutoFit/>
          </a:bodyPr>
          <a:lstStyle/>
          <a:p>
            <a:r>
              <a:rPr lang="es-ES">
                <a:solidFill>
                  <a:schemeClr val="tx2"/>
                </a:solidFill>
                <a:cs typeface="Calibri Light"/>
              </a:rPr>
              <a:t>La base reguladora de los nuevos pensionistas será la más favorable entre las dos alternativas</a:t>
            </a:r>
            <a:endParaRPr lang="en-US">
              <a:solidFill>
                <a:schemeClr val="tx2"/>
              </a:solidFill>
            </a:endParaRPr>
          </a:p>
        </p:txBody>
      </p:sp>
      <p:sp>
        <p:nvSpPr>
          <p:cNvPr id="17" name="CuadroTexto 16">
            <a:extLst>
              <a:ext uri="{FF2B5EF4-FFF2-40B4-BE49-F238E27FC236}">
                <a16:creationId xmlns:a16="http://schemas.microsoft.com/office/drawing/2014/main" id="{1A182B3B-5861-8C73-E5AC-6A10311EFB81}"/>
              </a:ext>
            </a:extLst>
          </p:cNvPr>
          <p:cNvSpPr txBox="1"/>
          <p:nvPr/>
        </p:nvSpPr>
        <p:spPr>
          <a:xfrm>
            <a:off x="5999099" y="1944874"/>
            <a:ext cx="3915209" cy="338554"/>
          </a:xfrm>
          <a:prstGeom prst="rect">
            <a:avLst/>
          </a:prstGeom>
          <a:solidFill>
            <a:schemeClr val="accent6">
              <a:lumMod val="20000"/>
              <a:lumOff val="80000"/>
            </a:schemeClr>
          </a:solidFill>
        </p:spPr>
        <p:txBody>
          <a:bodyPr wrap="square" lIns="91440" tIns="45720" rIns="91440" bIns="45720" rtlCol="0" anchor="t">
            <a:spAutoFit/>
          </a:bodyPr>
          <a:lstStyle>
            <a:defPPr>
              <a:defRPr lang="es-ES"/>
            </a:defPPr>
            <a:lvl1pPr algn="ctr">
              <a:defRPr b="1">
                <a:solidFill>
                  <a:schemeClr val="bg1"/>
                </a:solidFill>
              </a:defRPr>
            </a:lvl1pPr>
          </a:lstStyle>
          <a:p>
            <a:pPr marL="0" marR="0" lvl="0" indent="0" defTabSz="914400" rtl="0" eaLnBrk="0" fontAlgn="base" latinLnBrk="0" hangingPunct="0">
              <a:lnSpc>
                <a:spcPct val="100000"/>
              </a:lnSpc>
              <a:spcBef>
                <a:spcPct val="0"/>
              </a:spcBef>
              <a:spcAft>
                <a:spcPct val="0"/>
              </a:spcAft>
              <a:buClrTx/>
              <a:buSzTx/>
              <a:buFontTx/>
              <a:buNone/>
              <a:tabLst/>
            </a:pPr>
            <a:r>
              <a:rPr kumimoji="0" lang="es-ES" altLang="es-ES" sz="1600" i="0" u="none" strike="noStrike" cap="none" normalizeH="0" baseline="0">
                <a:ln>
                  <a:noFill/>
                </a:ln>
                <a:solidFill>
                  <a:schemeClr val="tx2"/>
                </a:solidFill>
                <a:effectLst/>
              </a:rPr>
              <a:t>NUEVO ESQUEMA</a:t>
            </a:r>
            <a:endParaRPr kumimoji="0" lang="es-ES" altLang="es-ES" sz="1200" i="0" u="none" strike="noStrike" cap="none" normalizeH="0" baseline="0">
              <a:ln>
                <a:noFill/>
              </a:ln>
              <a:solidFill>
                <a:schemeClr val="tx2"/>
              </a:solidFill>
              <a:effectLst/>
            </a:endParaRPr>
          </a:p>
        </p:txBody>
      </p:sp>
      <p:sp>
        <p:nvSpPr>
          <p:cNvPr id="20" name="CuadroTexto 19">
            <a:extLst>
              <a:ext uri="{FF2B5EF4-FFF2-40B4-BE49-F238E27FC236}">
                <a16:creationId xmlns:a16="http://schemas.microsoft.com/office/drawing/2014/main" id="{CF984546-40CC-CCD0-A646-ECB190D1D367}"/>
              </a:ext>
            </a:extLst>
          </p:cNvPr>
          <p:cNvSpPr txBox="1"/>
          <p:nvPr/>
        </p:nvSpPr>
        <p:spPr>
          <a:xfrm>
            <a:off x="1491338" y="2439213"/>
            <a:ext cx="3915209" cy="338554"/>
          </a:xfrm>
          <a:prstGeom prst="rect">
            <a:avLst/>
          </a:prstGeom>
          <a:noFill/>
        </p:spPr>
        <p:txBody>
          <a:bodyPr wrap="square" lIns="91440" tIns="45720" rIns="91440" bIns="45720" rtlCol="0" anchor="t">
            <a:spAutoFit/>
          </a:bodyPr>
          <a:lstStyle>
            <a:defPPr>
              <a:defRPr lang="es-ES"/>
            </a:defPPr>
            <a:lvl1pPr algn="ctr">
              <a:defRPr b="1">
                <a:solidFill>
                  <a:schemeClr val="bg1"/>
                </a:solidFill>
              </a:defRPr>
            </a:lvl1pPr>
          </a:lstStyle>
          <a:p>
            <a:pPr marL="0" marR="0" lvl="0" indent="0" defTabSz="914400" rtl="0" eaLnBrk="0" fontAlgn="base" latinLnBrk="0" hangingPunct="0">
              <a:lnSpc>
                <a:spcPct val="100000"/>
              </a:lnSpc>
              <a:spcBef>
                <a:spcPct val="0"/>
              </a:spcBef>
              <a:spcAft>
                <a:spcPct val="0"/>
              </a:spcAft>
              <a:buClrTx/>
              <a:buSzTx/>
              <a:buFontTx/>
              <a:buNone/>
              <a:tabLst/>
            </a:pPr>
            <a:r>
              <a:rPr kumimoji="0" lang="es-ES" altLang="es-ES" sz="1600" i="0" u="none" strike="noStrike" cap="none" normalizeH="0" baseline="0">
                <a:ln>
                  <a:noFill/>
                </a:ln>
                <a:solidFill>
                  <a:schemeClr val="tx2"/>
                </a:solidFill>
                <a:effectLst/>
              </a:rPr>
              <a:t>Calculada a partir de los últimos 25 años </a:t>
            </a:r>
            <a:endParaRPr kumimoji="0" lang="es-ES" altLang="es-ES" sz="1200" i="0" u="none" strike="noStrike" cap="none" normalizeH="0" baseline="0">
              <a:ln>
                <a:noFill/>
              </a:ln>
              <a:solidFill>
                <a:schemeClr val="tx2"/>
              </a:solidFill>
              <a:effectLst/>
            </a:endParaRPr>
          </a:p>
        </p:txBody>
      </p:sp>
      <p:sp>
        <p:nvSpPr>
          <p:cNvPr id="21" name="CuadroTexto 20">
            <a:extLst>
              <a:ext uri="{FF2B5EF4-FFF2-40B4-BE49-F238E27FC236}">
                <a16:creationId xmlns:a16="http://schemas.microsoft.com/office/drawing/2014/main" id="{545BDE58-7B00-E134-5AD3-59D0843271A8}"/>
              </a:ext>
            </a:extLst>
          </p:cNvPr>
          <p:cNvSpPr txBox="1"/>
          <p:nvPr/>
        </p:nvSpPr>
        <p:spPr>
          <a:xfrm>
            <a:off x="5999096" y="2384536"/>
            <a:ext cx="3915209" cy="830997"/>
          </a:xfrm>
          <a:prstGeom prst="rect">
            <a:avLst/>
          </a:prstGeom>
          <a:noFill/>
        </p:spPr>
        <p:txBody>
          <a:bodyPr wrap="square" lIns="91440" tIns="45720" rIns="91440" bIns="45720" rtlCol="0" anchor="t">
            <a:spAutoFit/>
          </a:bodyPr>
          <a:lstStyle>
            <a:defPPr>
              <a:defRPr lang="es-ES"/>
            </a:defPPr>
            <a:lvl1pPr algn="ctr">
              <a:defRPr b="1">
                <a:solidFill>
                  <a:schemeClr val="bg1"/>
                </a:solidFill>
              </a:defRPr>
            </a:lvl1pPr>
          </a:lstStyle>
          <a:p>
            <a:pPr marL="0" marR="0" lvl="0" indent="0" defTabSz="914400" rtl="0" eaLnBrk="0" fontAlgn="base" latinLnBrk="0" hangingPunct="0">
              <a:lnSpc>
                <a:spcPct val="100000"/>
              </a:lnSpc>
              <a:spcBef>
                <a:spcPct val="0"/>
              </a:spcBef>
              <a:spcAft>
                <a:spcPct val="0"/>
              </a:spcAft>
              <a:buClrTx/>
              <a:buSzTx/>
              <a:buFontTx/>
              <a:buNone/>
              <a:tabLst/>
            </a:pPr>
            <a:r>
              <a:rPr kumimoji="0" lang="es-ES" altLang="es-ES" sz="1600" i="0" u="none" strike="noStrike" cap="none" normalizeH="0" baseline="0">
                <a:ln>
                  <a:noFill/>
                </a:ln>
                <a:solidFill>
                  <a:schemeClr val="tx2"/>
                </a:solidFill>
                <a:effectLst/>
              </a:rPr>
              <a:t>Resultante de un despliegue progresivo de un esquema alternativo que permite excluir los peores meses </a:t>
            </a:r>
            <a:endParaRPr kumimoji="0" lang="es-ES" altLang="es-ES" sz="1200" i="0" u="none" strike="noStrike" cap="none" normalizeH="0" baseline="0">
              <a:ln>
                <a:noFill/>
              </a:ln>
              <a:solidFill>
                <a:schemeClr val="tx2"/>
              </a:solidFill>
              <a:effectLst/>
            </a:endParaRPr>
          </a:p>
        </p:txBody>
      </p:sp>
      <p:sp>
        <p:nvSpPr>
          <p:cNvPr id="22" name="CuadroTexto 21">
            <a:extLst>
              <a:ext uri="{FF2B5EF4-FFF2-40B4-BE49-F238E27FC236}">
                <a16:creationId xmlns:a16="http://schemas.microsoft.com/office/drawing/2014/main" id="{9985D00C-BA28-651F-1E8C-18793ED2D8CA}"/>
              </a:ext>
            </a:extLst>
          </p:cNvPr>
          <p:cNvSpPr txBox="1"/>
          <p:nvPr/>
        </p:nvSpPr>
        <p:spPr>
          <a:xfrm>
            <a:off x="6036481" y="3533685"/>
            <a:ext cx="3915209" cy="584775"/>
          </a:xfrm>
          <a:prstGeom prst="rect">
            <a:avLst/>
          </a:prstGeom>
          <a:noFill/>
        </p:spPr>
        <p:txBody>
          <a:bodyPr wrap="square" lIns="91440" tIns="45720" rIns="91440" bIns="45720" rtlCol="0" anchor="t">
            <a:spAutoFit/>
          </a:bodyPr>
          <a:lstStyle>
            <a:defPPr>
              <a:defRPr lang="es-ES"/>
            </a:defPPr>
            <a:lvl1pPr algn="ctr">
              <a:defRPr b="1">
                <a:solidFill>
                  <a:schemeClr val="bg1"/>
                </a:solidFill>
              </a:defRPr>
            </a:lvl1pPr>
          </a:lstStyle>
          <a:p>
            <a:pPr marL="0" marR="0" lvl="0" indent="0" defTabSz="914400" rtl="0" eaLnBrk="0" fontAlgn="base" latinLnBrk="0" hangingPunct="0">
              <a:lnSpc>
                <a:spcPct val="100000"/>
              </a:lnSpc>
              <a:spcBef>
                <a:spcPct val="0"/>
              </a:spcBef>
              <a:spcAft>
                <a:spcPct val="0"/>
              </a:spcAft>
              <a:buClrTx/>
              <a:buSzTx/>
              <a:buFontTx/>
              <a:buNone/>
              <a:tabLst/>
            </a:pPr>
            <a:r>
              <a:rPr kumimoji="0" lang="es-ES" altLang="es-ES" sz="1600" i="0" u="none" strike="noStrike" cap="none" normalizeH="0" baseline="0" dirty="0">
                <a:ln>
                  <a:noFill/>
                </a:ln>
                <a:solidFill>
                  <a:schemeClr val="tx2"/>
                </a:solidFill>
                <a:effectLst/>
              </a:rPr>
              <a:t>En 2038: se podrán excluir del cálculo los 24 peores meses de los últimos 29 años</a:t>
            </a:r>
            <a:endParaRPr kumimoji="0" lang="es-ES" altLang="es-ES" sz="1200" i="0" u="none" strike="noStrike" cap="none" normalizeH="0" baseline="0" dirty="0">
              <a:ln>
                <a:noFill/>
              </a:ln>
              <a:solidFill>
                <a:schemeClr val="tx2"/>
              </a:solidFill>
              <a:effectLst/>
            </a:endParaRPr>
          </a:p>
        </p:txBody>
      </p:sp>
      <p:sp>
        <p:nvSpPr>
          <p:cNvPr id="23" name="Triángulo isósceles 22">
            <a:extLst>
              <a:ext uri="{FF2B5EF4-FFF2-40B4-BE49-F238E27FC236}">
                <a16:creationId xmlns:a16="http://schemas.microsoft.com/office/drawing/2014/main" id="{E04B633D-AF3F-51F1-05B7-25D3EE7E2425}"/>
              </a:ext>
            </a:extLst>
          </p:cNvPr>
          <p:cNvSpPr/>
          <p:nvPr/>
        </p:nvSpPr>
        <p:spPr>
          <a:xfrm rot="10800000">
            <a:off x="6036481" y="3340141"/>
            <a:ext cx="3877824" cy="12811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ipse 23">
            <a:extLst>
              <a:ext uri="{FF2B5EF4-FFF2-40B4-BE49-F238E27FC236}">
                <a16:creationId xmlns:a16="http://schemas.microsoft.com/office/drawing/2014/main" id="{E725EC36-DFBE-3C2B-83BF-740B39A1A0C1}"/>
              </a:ext>
            </a:extLst>
          </p:cNvPr>
          <p:cNvSpPr/>
          <p:nvPr/>
        </p:nvSpPr>
        <p:spPr>
          <a:xfrm>
            <a:off x="1352190" y="1870768"/>
            <a:ext cx="278295" cy="2510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a:t>A</a:t>
            </a:r>
          </a:p>
        </p:txBody>
      </p:sp>
      <p:sp>
        <p:nvSpPr>
          <p:cNvPr id="25" name="Elipse 24">
            <a:extLst>
              <a:ext uri="{FF2B5EF4-FFF2-40B4-BE49-F238E27FC236}">
                <a16:creationId xmlns:a16="http://schemas.microsoft.com/office/drawing/2014/main" id="{C9273C01-B168-EEEA-1E10-6ACD7F084B99}"/>
              </a:ext>
            </a:extLst>
          </p:cNvPr>
          <p:cNvSpPr/>
          <p:nvPr/>
        </p:nvSpPr>
        <p:spPr>
          <a:xfrm>
            <a:off x="5897334" y="1843340"/>
            <a:ext cx="278295" cy="2510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a:t>B</a:t>
            </a:r>
          </a:p>
        </p:txBody>
      </p:sp>
    </p:spTree>
    <p:extLst>
      <p:ext uri="{BB962C8B-B14F-4D97-AF65-F5344CB8AC3E}">
        <p14:creationId xmlns:p14="http://schemas.microsoft.com/office/powerpoint/2010/main" val="1502706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B0F342FC-D42A-67DF-2B45-3184B9CAC464}"/>
              </a:ext>
            </a:extLst>
          </p:cNvPr>
          <p:cNvGraphicFramePr>
            <a:graphicFrameLocks/>
          </p:cNvGraphicFramePr>
          <p:nvPr>
            <p:extLst>
              <p:ext uri="{D42A27DB-BD31-4B8C-83A1-F6EECF244321}">
                <p14:modId xmlns:p14="http://schemas.microsoft.com/office/powerpoint/2010/main" val="766600405"/>
              </p:ext>
            </p:extLst>
          </p:nvPr>
        </p:nvGraphicFramePr>
        <p:xfrm>
          <a:off x="4982136" y="1972488"/>
          <a:ext cx="6696636" cy="4465389"/>
        </p:xfrm>
        <a:graphic>
          <a:graphicData uri="http://schemas.openxmlformats.org/drawingml/2006/chart">
            <c:chart xmlns:c="http://schemas.openxmlformats.org/drawingml/2006/chart" xmlns:r="http://schemas.openxmlformats.org/officeDocument/2006/relationships" r:id="rId3"/>
          </a:graphicData>
        </a:graphic>
      </p:graphicFrame>
      <p:sp>
        <p:nvSpPr>
          <p:cNvPr id="5" name="Marcador de número de diapositiva 4">
            <a:extLst>
              <a:ext uri="{FF2B5EF4-FFF2-40B4-BE49-F238E27FC236}">
                <a16:creationId xmlns:a16="http://schemas.microsoft.com/office/drawing/2014/main" id="{A0E1A0A0-32E5-48F0-98DC-41E148114A45}"/>
              </a:ext>
            </a:extLst>
          </p:cNvPr>
          <p:cNvSpPr>
            <a:spLocks noGrp="1"/>
          </p:cNvSpPr>
          <p:nvPr>
            <p:ph type="sldNum" sz="quarter" idx="12"/>
          </p:nvPr>
        </p:nvSpPr>
        <p:spPr>
          <a:xfrm>
            <a:off x="9330375" y="6437878"/>
            <a:ext cx="2743200" cy="365125"/>
          </a:xfrm>
        </p:spPr>
        <p:txBody>
          <a:bodyPr/>
          <a:lstStyle/>
          <a:p>
            <a:fld id="{A1932EB8-8155-4520-9C1B-AFE12E0D5384}" type="slidenum">
              <a:rPr lang="es-ES" smtClean="0"/>
              <a:t>9</a:t>
            </a:fld>
            <a:endParaRPr lang="es-ES"/>
          </a:p>
        </p:txBody>
      </p:sp>
      <p:sp>
        <p:nvSpPr>
          <p:cNvPr id="15" name="Título 1">
            <a:extLst>
              <a:ext uri="{FF2B5EF4-FFF2-40B4-BE49-F238E27FC236}">
                <a16:creationId xmlns:a16="http://schemas.microsoft.com/office/drawing/2014/main" id="{675FB301-B6B9-F437-31A6-A6EC69403139}"/>
              </a:ext>
            </a:extLst>
          </p:cNvPr>
          <p:cNvSpPr>
            <a:spLocks noGrp="1"/>
          </p:cNvSpPr>
          <p:nvPr>
            <p:ph type="title"/>
          </p:nvPr>
        </p:nvSpPr>
        <p:spPr>
          <a:xfrm>
            <a:off x="177246" y="419464"/>
            <a:ext cx="11192796" cy="820498"/>
          </a:xfrm>
        </p:spPr>
        <p:txBody>
          <a:bodyPr>
            <a:normAutofit/>
          </a:bodyPr>
          <a:lstStyle/>
          <a:p>
            <a:pPr algn="just"/>
            <a:r>
              <a:rPr lang="es-ES" sz="2000" b="1">
                <a:solidFill>
                  <a:schemeClr val="tx2"/>
                </a:solidFill>
                <a:latin typeface="Calibri"/>
                <a:ea typeface="Calibri"/>
                <a:cs typeface="Calibri"/>
              </a:rPr>
              <a:t>La reforma mejora el tratamiento de las lagunas de cotización </a:t>
            </a:r>
          </a:p>
        </p:txBody>
      </p:sp>
      <p:sp>
        <p:nvSpPr>
          <p:cNvPr id="25" name="CuadroTexto 24">
            <a:extLst>
              <a:ext uri="{FF2B5EF4-FFF2-40B4-BE49-F238E27FC236}">
                <a16:creationId xmlns:a16="http://schemas.microsoft.com/office/drawing/2014/main" id="{2453295E-3EB6-0DD2-361B-9FA2F68AB440}"/>
              </a:ext>
            </a:extLst>
          </p:cNvPr>
          <p:cNvSpPr txBox="1"/>
          <p:nvPr/>
        </p:nvSpPr>
        <p:spPr>
          <a:xfrm>
            <a:off x="1284874" y="2339386"/>
            <a:ext cx="3108223" cy="1015663"/>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500" b="1" baseline="0">
                <a:solidFill>
                  <a:schemeClr val="tx2"/>
                </a:solidFill>
                <a:latin typeface="Calibri" panose="020F0502020204030204"/>
              </a:rPr>
              <a:t>Mejora del tratamiento de las lagunas de cotización, para evitar un </a:t>
            </a:r>
            <a:r>
              <a:rPr lang="es-ES" sz="1500" b="1">
                <a:solidFill>
                  <a:schemeClr val="tx2"/>
                </a:solidFill>
                <a:latin typeface="Calibri" panose="020F0502020204030204"/>
              </a:rPr>
              <a:t>impacto desfavorable de la nueva fórmula </a:t>
            </a:r>
            <a:endParaRPr kumimoji="0" lang="es-ES" sz="1500" b="1" i="0" u="none" strike="noStrike" kern="1200" cap="none" spc="0" normalizeH="0" baseline="0">
              <a:ln>
                <a:noFill/>
              </a:ln>
              <a:solidFill>
                <a:schemeClr val="tx2"/>
              </a:solidFill>
              <a:effectLst/>
              <a:uLnTx/>
              <a:uFillTx/>
              <a:latin typeface="Calibri" panose="020F0502020204030204"/>
              <a:ea typeface="+mn-ea"/>
              <a:cs typeface="+mn-cs"/>
            </a:endParaRPr>
          </a:p>
        </p:txBody>
      </p:sp>
      <p:sp>
        <p:nvSpPr>
          <p:cNvPr id="27" name="CuadroTexto 26">
            <a:extLst>
              <a:ext uri="{FF2B5EF4-FFF2-40B4-BE49-F238E27FC236}">
                <a16:creationId xmlns:a16="http://schemas.microsoft.com/office/drawing/2014/main" id="{75FAB716-F441-F085-9F4F-DC357B8A9A3E}"/>
              </a:ext>
            </a:extLst>
          </p:cNvPr>
          <p:cNvSpPr txBox="1"/>
          <p:nvPr/>
        </p:nvSpPr>
        <p:spPr>
          <a:xfrm>
            <a:off x="1136008" y="4440843"/>
            <a:ext cx="3515505" cy="1015663"/>
          </a:xfrm>
          <a:prstGeom prst="rect">
            <a:avLst/>
          </a:prstGeom>
          <a:noFill/>
          <a:ln>
            <a:solidFill>
              <a:schemeClr val="accent1"/>
            </a:solidFill>
          </a:ln>
        </p:spPr>
        <p:txBody>
          <a:bodyPr wrap="square" rtlCol="0">
            <a:spAutoFit/>
          </a:bodyPr>
          <a:lstStyle/>
          <a:p>
            <a:pPr lvl="0" algn="ctr">
              <a:defRPr/>
            </a:pPr>
            <a:r>
              <a:rPr lang="es-ES" sz="1500" b="1">
                <a:solidFill>
                  <a:schemeClr val="tx2"/>
                </a:solidFill>
              </a:rPr>
              <a:t>Las mujeres se benefician </a:t>
            </a:r>
            <a:r>
              <a:rPr lang="es-ES" sz="1500">
                <a:solidFill>
                  <a:schemeClr val="tx2"/>
                </a:solidFill>
              </a:rPr>
              <a:t>de un </a:t>
            </a:r>
            <a:r>
              <a:rPr lang="es-ES" sz="1500" b="1">
                <a:solidFill>
                  <a:schemeClr val="tx2"/>
                </a:solidFill>
              </a:rPr>
              <a:t>incremento en el porcentaje de base mínima que se incorpora</a:t>
            </a:r>
            <a:r>
              <a:rPr lang="es-ES" sz="1500">
                <a:solidFill>
                  <a:schemeClr val="tx2"/>
                </a:solidFill>
              </a:rPr>
              <a:t> a partir del mes 48</a:t>
            </a:r>
            <a:endParaRPr kumimoji="0" lang="es-ES" sz="1600" i="0" u="none" strike="noStrike" kern="1200" cap="none" spc="0" normalizeH="0" baseline="0">
              <a:ln>
                <a:noFill/>
              </a:ln>
              <a:solidFill>
                <a:schemeClr val="tx2"/>
              </a:solidFill>
              <a:effectLst/>
              <a:uLnTx/>
              <a:uFillTx/>
              <a:latin typeface="Calibri" panose="020F0502020204030204"/>
            </a:endParaRPr>
          </a:p>
        </p:txBody>
      </p:sp>
      <p:cxnSp>
        <p:nvCxnSpPr>
          <p:cNvPr id="34" name="Conector recto 33">
            <a:extLst>
              <a:ext uri="{FF2B5EF4-FFF2-40B4-BE49-F238E27FC236}">
                <a16:creationId xmlns:a16="http://schemas.microsoft.com/office/drawing/2014/main" id="{18523E7C-DF42-602F-5C5D-FFCC71DE8CBB}"/>
              </a:ext>
            </a:extLst>
          </p:cNvPr>
          <p:cNvCxnSpPr>
            <a:cxnSpLocks/>
          </p:cNvCxnSpPr>
          <p:nvPr/>
        </p:nvCxnSpPr>
        <p:spPr>
          <a:xfrm>
            <a:off x="2817812" y="3330795"/>
            <a:ext cx="0" cy="111004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6BB079B8-A3F9-0D89-05C9-F87EC39F532B}"/>
              </a:ext>
            </a:extLst>
          </p:cNvPr>
          <p:cNvSpPr txBox="1"/>
          <p:nvPr/>
        </p:nvSpPr>
        <p:spPr>
          <a:xfrm>
            <a:off x="157855" y="164736"/>
            <a:ext cx="5248275" cy="338554"/>
          </a:xfrm>
          <a:prstGeom prst="rect">
            <a:avLst/>
          </a:prstGeom>
          <a:noFill/>
        </p:spPr>
        <p:txBody>
          <a:bodyPr wrap="square" rtlCol="0">
            <a:spAutoFit/>
          </a:bodyPr>
          <a:lstStyle/>
          <a:p>
            <a:r>
              <a:rPr lang="es-ES" sz="1600" b="1">
                <a:solidFill>
                  <a:schemeClr val="accent6"/>
                </a:solidFill>
              </a:rPr>
              <a:t>2. Equidad y solidaridad </a:t>
            </a:r>
          </a:p>
        </p:txBody>
      </p:sp>
      <p:sp>
        <p:nvSpPr>
          <p:cNvPr id="2" name="CuadroTexto 1">
            <a:extLst>
              <a:ext uri="{FF2B5EF4-FFF2-40B4-BE49-F238E27FC236}">
                <a16:creationId xmlns:a16="http://schemas.microsoft.com/office/drawing/2014/main" id="{926AB213-FBC1-4293-C87F-C5D8C52D64CA}"/>
              </a:ext>
            </a:extLst>
          </p:cNvPr>
          <p:cNvSpPr txBox="1"/>
          <p:nvPr/>
        </p:nvSpPr>
        <p:spPr>
          <a:xfrm>
            <a:off x="5054768" y="1235816"/>
            <a:ext cx="6561607" cy="646331"/>
          </a:xfrm>
          <a:prstGeom prst="rect">
            <a:avLst/>
          </a:prstGeom>
          <a:noFill/>
        </p:spPr>
        <p:txBody>
          <a:bodyPr wrap="square" rtlCol="0">
            <a:spAutoFit/>
          </a:bodyPr>
          <a:lstStyle/>
          <a:p>
            <a:pPr algn="ctr"/>
            <a:r>
              <a:rPr lang="es-ES" b="1"/>
              <a:t>Ampliación de porcentaje de base mínima a partir del mes 48 en lagunas de cotización</a:t>
            </a:r>
            <a:endParaRPr lang="es-ES" sz="1100" b="1"/>
          </a:p>
        </p:txBody>
      </p:sp>
    </p:spTree>
    <p:extLst>
      <p:ext uri="{BB962C8B-B14F-4D97-AF65-F5344CB8AC3E}">
        <p14:creationId xmlns:p14="http://schemas.microsoft.com/office/powerpoint/2010/main" val="21923045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DA255B77F6A0F45A824E0DCB60C0862" ma:contentTypeVersion="15" ma:contentTypeDescription="Crear nuevo documento." ma:contentTypeScope="" ma:versionID="cda646d0027d16d317839362e2e4598a">
  <xsd:schema xmlns:xsd="http://www.w3.org/2001/XMLSchema" xmlns:xs="http://www.w3.org/2001/XMLSchema" xmlns:p="http://schemas.microsoft.com/office/2006/metadata/properties" xmlns:ns2="84e31112-58b7-4702-bc61-c791c9be2485" xmlns:ns3="596f2e85-3668-4781-97f3-86312c342780" targetNamespace="http://schemas.microsoft.com/office/2006/metadata/properties" ma:root="true" ma:fieldsID="7767f36e104ad4a3a7eb9bd629684ca6" ns2:_="" ns3:_="">
    <xsd:import namespace="84e31112-58b7-4702-bc61-c791c9be2485"/>
    <xsd:import namespace="596f2e85-3668-4781-97f3-86312c3427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e31112-58b7-4702-bc61-c791c9be24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2927a5fa-d384-40ca-8234-e681df37b71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6f2e85-3668-4781-97f3-86312c342780"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9" nillable="true" ma:displayName="Taxonomy Catch All Column" ma:hidden="true" ma:list="{5743de45-66d3-4c63-bac8-ea800d4d652d}" ma:internalName="TaxCatchAll" ma:showField="CatchAllData" ma:web="596f2e85-3668-4781-97f3-86312c3427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e31112-58b7-4702-bc61-c791c9be2485">
      <Terms xmlns="http://schemas.microsoft.com/office/infopath/2007/PartnerControls"/>
    </lcf76f155ced4ddcb4097134ff3c332f>
    <TaxCatchAll xmlns="596f2e85-3668-4781-97f3-86312c342780" xsi:nil="true"/>
  </documentManagement>
</p:properties>
</file>

<file path=customXml/itemProps1.xml><?xml version="1.0" encoding="utf-8"?>
<ds:datastoreItem xmlns:ds="http://schemas.openxmlformats.org/officeDocument/2006/customXml" ds:itemID="{335770C2-8AB8-4986-AE08-4C4A6187E78E}">
  <ds:schemaRefs>
    <ds:schemaRef ds:uri="http://schemas.microsoft.com/sharepoint/v3/contenttype/forms"/>
  </ds:schemaRefs>
</ds:datastoreItem>
</file>

<file path=customXml/itemProps2.xml><?xml version="1.0" encoding="utf-8"?>
<ds:datastoreItem xmlns:ds="http://schemas.openxmlformats.org/officeDocument/2006/customXml" ds:itemID="{B6D259AB-03BE-4201-89F5-DF87F93C4BA7}">
  <ds:schemaRefs>
    <ds:schemaRef ds:uri="596f2e85-3668-4781-97f3-86312c342780"/>
    <ds:schemaRef ds:uri="84e31112-58b7-4702-bc61-c791c9be24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CBFCB1F-AC08-4A08-B5FF-7797BB2DB8AC}">
  <ds:schemaRefs>
    <ds:schemaRef ds:uri="http://schemas.microsoft.com/office/2006/documentManagement/types"/>
    <ds:schemaRef ds:uri="http://purl.org/dc/elements/1.1/"/>
    <ds:schemaRef ds:uri="http://www.w3.org/XML/1998/namespace"/>
    <ds:schemaRef ds:uri="84e31112-58b7-4702-bc61-c791c9be2485"/>
    <ds:schemaRef ds:uri="http://schemas.microsoft.com/office/infopath/2007/PartnerControls"/>
    <ds:schemaRef ds:uri="596f2e85-3668-4781-97f3-86312c342780"/>
    <ds:schemaRef ds:uri="http://schemas.openxmlformats.org/package/2006/metadata/core-properties"/>
    <ds:schemaRef ds:uri="http://purl.org/dc/dcmitype/"/>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a22f907a-53a6-449f-b082-22c03676d7fb}" enabled="0" method="" siteId="{a22f907a-53a6-449f-b082-22c03676d7fb}" removed="1"/>
</clbl:labelList>
</file>

<file path=docProps/app.xml><?xml version="1.0" encoding="utf-8"?>
<Properties xmlns="http://schemas.openxmlformats.org/officeDocument/2006/extended-properties" xmlns:vt="http://schemas.openxmlformats.org/officeDocument/2006/docPropsVTypes">
  <TotalTime>94</TotalTime>
  <Words>2588</Words>
  <Application>Microsoft Office PowerPoint</Application>
  <PresentationFormat>Panorámica</PresentationFormat>
  <Paragraphs>284</Paragraphs>
  <Slides>25</Slides>
  <Notes>12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Calibri</vt:lpstr>
      <vt:lpstr>Calibri Light</vt:lpstr>
      <vt:lpstr>Tema de Office</vt:lpstr>
      <vt:lpstr>Presentación de PowerPoint</vt:lpstr>
      <vt:lpstr>Culminamos la modernización del sistema de pensiones, siguiendo las recomendaciones del Pacto de Toledo que se sintetizan en tres principios fundamentales </vt:lpstr>
      <vt:lpstr>El proceso de modernización del sistema de pensiones se ha desarrollado en varias fases a través de cinco cambios legislativos</vt:lpstr>
      <vt:lpstr>Garantizamos que las pensiones mantengan niveles suficientes, tanto en el caso de las contributivas como en las no contributivas, y aseguren permanentemente su poder adquisitivo </vt:lpstr>
      <vt:lpstr>Para mantener el poder adquisitivo y un nivel adecuado de las pensiones ha sido necesario derogar el Factor de Sostenibilidad y sustituir el IRP por la revalorización con la inflación</vt:lpstr>
      <vt:lpstr>Establecemos un marco estable de incremento y revalorización de las pensiones mínimas con el fin de mejorar y garantizar de manera permanente la suficiencia de las pensiones más bajas</vt:lpstr>
      <vt:lpstr>La equidad y la solidaridad del sistema se refuerzan considerablemente</vt:lpstr>
      <vt:lpstr>La reforma del período de cómputo crea un modelo dual que amplía las opciones disponibles para que los trabajadores puedan elegir el sistema que más les beneficie en función de sus vidas laborales</vt:lpstr>
      <vt:lpstr>La reforma mejora el tratamiento de las lagunas de cotización </vt:lpstr>
      <vt:lpstr>La reforma facilita combatir la brecha de género en pensiones, excluyendo los peores años</vt:lpstr>
      <vt:lpstr>La reforma facilita combatir la brecha de género en pensiones, excluyendo los peores años</vt:lpstr>
      <vt:lpstr>La reforma facilita combatir la brecha de género en pensiones, excluyendo los peores años y mejorando el tratamiento de lagunas  </vt:lpstr>
      <vt:lpstr>La reforma facilita combatir la brecha de género en pensiones, excluyendo los peores años y mejorando el tratamiento de lagunas  </vt:lpstr>
      <vt:lpstr>El Mecanismo de Equidad se desplegará gradualmente hasta 2029, reforzando el fondo de reserva para abordar el reto demográfico</vt:lpstr>
      <vt:lpstr>El factor de sostenibilidad suponía un recorte de la pensión inicial en un rango que iba del 2% para una persona que tenga hoy 60 años a un 10% para una persona que tenga 25 años </vt:lpstr>
      <vt:lpstr>El MEI supone un beneficio acumulado mayor para los más jóvenes, llegando a 20.000€ para un joven de 25 años </vt:lpstr>
      <vt:lpstr>Presentación de PowerPoint</vt:lpstr>
      <vt:lpstr>Para reforzar los ingresos del sistema de pensiones durante los años de mayor tensión demográfica se incrementa la base máxima, cuyo nivel actual es bajo en comparación con los países europeos</vt:lpstr>
      <vt:lpstr>La cuota de solidaridad se aplica a la masa salarial que queda por encima de la base máxima, esto es, a los salarios más altos</vt:lpstr>
      <vt:lpstr>Las nuevas medidas aportarán a las ya aprobadas en normas anteriores ingresos por valor del 1% del PIB anual en la década de 2040, cuando el sistema estará más tensionado por razones demográficas</vt:lpstr>
      <vt:lpstr>Se hace frente al reto demográfico transitorio, con un conjunto de medidas equilibradas que incluyen incentivos y refuerzos de ingresos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SASTRE DE MIGUEL, MARIA TERESA</dc:creator>
  <cp:lastModifiedBy>Mayte Ledo Turiel</cp:lastModifiedBy>
  <cp:revision>5</cp:revision>
  <cp:lastPrinted>2023-03-15T11:39:56Z</cp:lastPrinted>
  <dcterms:created xsi:type="dcterms:W3CDTF">2021-10-09T19:06:20Z</dcterms:created>
  <dcterms:modified xsi:type="dcterms:W3CDTF">2023-03-16T21:19:50Z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0x0101003DA255B77F6A0F45A824E0DCB60C0862</vt:lpwstr>
  </property>
  <property fmtid="{D5CDD505-2E9C-101B-9397-08002B2CF9AE}" pid="3" name="MediaServiceImageTags">
    <vt:lpwstr/>
  </property>
</Properties>
</file>